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4FB"/>
    <a:srgbClr val="FECBED"/>
    <a:srgbClr val="F7C5E5"/>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95" d="100"/>
          <a:sy n="195" d="100"/>
        </p:scale>
        <p:origin x="-408"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55532A9-4B32-504B-842F-23736C2FF7B7}"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230223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55532A9-4B32-504B-842F-23736C2FF7B7}"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4248892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455532A9-4B32-504B-842F-23736C2FF7B7}"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2836992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55532A9-4B32-504B-842F-23736C2FF7B7}"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1414888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55532A9-4B32-504B-842F-23736C2FF7B7}" type="datetimeFigureOut">
              <a:rPr lang="it-IT" smtClean="0"/>
              <a:t>10/10/19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3408288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455532A9-4B32-504B-842F-23736C2FF7B7}" type="datetimeFigureOut">
              <a:rPr lang="it-IT" smtClean="0"/>
              <a:t>10/10/19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171949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55532A9-4B32-504B-842F-23736C2FF7B7}" type="datetimeFigureOut">
              <a:rPr lang="it-IT" smtClean="0"/>
              <a:t>10/10/19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77057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55532A9-4B32-504B-842F-23736C2FF7B7}"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265553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55532A9-4B32-504B-842F-23736C2FF7B7}"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4258344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55532A9-4B32-504B-842F-23736C2FF7B7}"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3012577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55532A9-4B32-504B-842F-23736C2FF7B7}"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CC695AD-98CD-8F40-9D3F-CA6675F708EA}" type="slidenum">
              <a:rPr lang="it-IT" smtClean="0"/>
              <a:t>‹n.›</a:t>
            </a:fld>
            <a:endParaRPr lang="it-IT"/>
          </a:p>
        </p:txBody>
      </p:sp>
    </p:spTree>
    <p:extLst>
      <p:ext uri="{BB962C8B-B14F-4D97-AF65-F5344CB8AC3E}">
        <p14:creationId xmlns:p14="http://schemas.microsoft.com/office/powerpoint/2010/main" val="7837697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4FB"/>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532A9-4B32-504B-842F-23736C2FF7B7}" type="datetimeFigureOut">
              <a:rPr lang="it-IT" smtClean="0"/>
              <a:t>10/10/19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695AD-98CD-8F40-9D3F-CA6675F708EA}" type="slidenum">
              <a:rPr lang="it-IT" smtClean="0"/>
              <a:t>‹n.›</a:t>
            </a:fld>
            <a:endParaRPr lang="it-IT"/>
          </a:p>
        </p:txBody>
      </p:sp>
    </p:spTree>
    <p:extLst>
      <p:ext uri="{BB962C8B-B14F-4D97-AF65-F5344CB8AC3E}">
        <p14:creationId xmlns:p14="http://schemas.microsoft.com/office/powerpoint/2010/main" val="2718142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 Id="rId3"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 Id="rId3"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86216" y="234024"/>
            <a:ext cx="4892861" cy="400110"/>
          </a:xfrm>
          <a:prstGeom prst="rect">
            <a:avLst/>
          </a:prstGeom>
          <a:solidFill>
            <a:srgbClr val="FFFF00"/>
          </a:solidFill>
          <a:ln w="38100" cmpd="sng">
            <a:solidFill>
              <a:srgbClr val="FF0000"/>
            </a:solidFill>
          </a:ln>
        </p:spPr>
        <p:txBody>
          <a:bodyPr wrap="none" rtlCol="0">
            <a:spAutoFit/>
          </a:bodyPr>
          <a:lstStyle/>
          <a:p>
            <a:pPr algn="ctr"/>
            <a:r>
              <a:rPr lang="it-IT" sz="2000" b="1" dirty="0" smtClean="0"/>
              <a:t>Utilità dei </a:t>
            </a:r>
            <a:r>
              <a:rPr lang="it-IT" sz="2000" b="1" dirty="0" err="1" smtClean="0"/>
              <a:t>climogrammi</a:t>
            </a:r>
            <a:r>
              <a:rPr lang="it-IT" sz="2000" b="1" dirty="0" smtClean="0"/>
              <a:t> termo-pluviometrici </a:t>
            </a:r>
            <a:endParaRPr lang="it-IT" sz="2000" b="1" dirty="0"/>
          </a:p>
        </p:txBody>
      </p:sp>
      <p:sp>
        <p:nvSpPr>
          <p:cNvPr id="5" name="CasellaDiTesto 4"/>
          <p:cNvSpPr txBox="1"/>
          <p:nvPr/>
        </p:nvSpPr>
        <p:spPr>
          <a:xfrm>
            <a:off x="429724" y="792747"/>
            <a:ext cx="8418701" cy="5386091"/>
          </a:xfrm>
          <a:prstGeom prst="rect">
            <a:avLst/>
          </a:prstGeom>
          <a:noFill/>
        </p:spPr>
        <p:txBody>
          <a:bodyPr wrap="square" rtlCol="0">
            <a:spAutoFit/>
          </a:bodyPr>
          <a:lstStyle/>
          <a:p>
            <a:pPr algn="just">
              <a:spcAft>
                <a:spcPts val="600"/>
              </a:spcAft>
            </a:pPr>
            <a:r>
              <a:rPr lang="it-IT" dirty="0">
                <a:latin typeface="Arial"/>
                <a:cs typeface="Arial"/>
              </a:rPr>
              <a:t>La </a:t>
            </a:r>
            <a:r>
              <a:rPr lang="it-IT" b="1" dirty="0">
                <a:solidFill>
                  <a:srgbClr val="FF0000"/>
                </a:solidFill>
                <a:latin typeface="Arial"/>
                <a:cs typeface="Arial"/>
              </a:rPr>
              <a:t>climatologia</a:t>
            </a:r>
            <a:r>
              <a:rPr lang="it-IT" b="1" dirty="0">
                <a:latin typeface="Arial"/>
                <a:cs typeface="Arial"/>
              </a:rPr>
              <a:t> </a:t>
            </a:r>
            <a:r>
              <a:rPr lang="it-IT" dirty="0">
                <a:latin typeface="Arial"/>
                <a:cs typeface="Arial"/>
              </a:rPr>
              <a:t>è una scienza affine alla meteorologia, il cui obiettivo principale è quello di </a:t>
            </a:r>
            <a:r>
              <a:rPr lang="it-IT" b="1" dirty="0">
                <a:solidFill>
                  <a:srgbClr val="0000FF"/>
                </a:solidFill>
                <a:latin typeface="Arial"/>
                <a:cs typeface="Arial"/>
              </a:rPr>
              <a:t>definire il </a:t>
            </a:r>
            <a:r>
              <a:rPr lang="it-IT" b="1" i="1" dirty="0">
                <a:solidFill>
                  <a:srgbClr val="0000FF"/>
                </a:solidFill>
                <a:latin typeface="Arial"/>
                <a:cs typeface="Arial"/>
              </a:rPr>
              <a:t>tempo medio</a:t>
            </a:r>
            <a:r>
              <a:rPr lang="it-IT" b="1" dirty="0">
                <a:solidFill>
                  <a:srgbClr val="0000FF"/>
                </a:solidFill>
                <a:latin typeface="Arial"/>
                <a:cs typeface="Arial"/>
              </a:rPr>
              <a:t> di una regione</a:t>
            </a:r>
            <a:r>
              <a:rPr lang="it-IT" dirty="0">
                <a:latin typeface="Arial"/>
                <a:cs typeface="Arial"/>
              </a:rPr>
              <a:t>, come sintesi di analisi statistiche della successione di eventi meteorologici che hanno caratterizzato quella regione nel passato</a:t>
            </a:r>
            <a:r>
              <a:rPr lang="it-IT" dirty="0" smtClean="0">
                <a:latin typeface="Arial"/>
                <a:cs typeface="Arial"/>
              </a:rPr>
              <a:t>.</a:t>
            </a:r>
          </a:p>
          <a:p>
            <a:pPr algn="just">
              <a:spcAft>
                <a:spcPts val="600"/>
              </a:spcAft>
            </a:pPr>
            <a:r>
              <a:rPr lang="it-IT" dirty="0" smtClean="0">
                <a:latin typeface="Arial"/>
                <a:cs typeface="Arial"/>
              </a:rPr>
              <a:t>Le suddette analisi possono riguardare un po’ tutti i diversi parametri meteo registrati nel passato, ma quelli maggiormente utilizzati (che sono anche quelli rispetto ai quali sono disponibili più dati oggetto di attenzione nei decenni passati) sono la </a:t>
            </a:r>
            <a:r>
              <a:rPr lang="it-IT" b="1" dirty="0" smtClean="0">
                <a:solidFill>
                  <a:srgbClr val="FF0000"/>
                </a:solidFill>
                <a:latin typeface="Arial"/>
                <a:cs typeface="Arial"/>
              </a:rPr>
              <a:t>temperatura dell’aria </a:t>
            </a:r>
            <a:r>
              <a:rPr lang="it-IT" dirty="0" smtClean="0">
                <a:latin typeface="Arial"/>
                <a:cs typeface="Arial"/>
              </a:rPr>
              <a:t>[</a:t>
            </a:r>
            <a:r>
              <a:rPr lang="it-IT" b="1" dirty="0" smtClean="0">
                <a:solidFill>
                  <a:srgbClr val="FF0000"/>
                </a:solidFill>
                <a:latin typeface="Arial"/>
                <a:cs typeface="Arial"/>
              </a:rPr>
              <a:t>°C</a:t>
            </a:r>
            <a:r>
              <a:rPr lang="it-IT" dirty="0" smtClean="0">
                <a:latin typeface="Arial"/>
                <a:cs typeface="Arial"/>
              </a:rPr>
              <a:t>] e le </a:t>
            </a:r>
            <a:r>
              <a:rPr lang="it-IT" b="1" dirty="0" smtClean="0">
                <a:solidFill>
                  <a:srgbClr val="FF0000"/>
                </a:solidFill>
                <a:latin typeface="Arial"/>
                <a:cs typeface="Arial"/>
              </a:rPr>
              <a:t>precipitazioni</a:t>
            </a:r>
            <a:r>
              <a:rPr lang="it-IT" dirty="0" smtClean="0">
                <a:latin typeface="Arial"/>
                <a:cs typeface="Arial"/>
              </a:rPr>
              <a:t> [</a:t>
            </a:r>
            <a:r>
              <a:rPr lang="it-IT" b="1" dirty="0" smtClean="0">
                <a:solidFill>
                  <a:srgbClr val="FF0000"/>
                </a:solidFill>
                <a:latin typeface="Arial"/>
                <a:cs typeface="Arial"/>
              </a:rPr>
              <a:t>mm</a:t>
            </a:r>
            <a:r>
              <a:rPr lang="it-IT" dirty="0" smtClean="0">
                <a:latin typeface="Arial"/>
                <a:cs typeface="Arial"/>
              </a:rPr>
              <a:t>], intese queste ultime come somma di pioggia e di grandine/neve fusa</a:t>
            </a:r>
          </a:p>
          <a:p>
            <a:pPr algn="just">
              <a:spcAft>
                <a:spcPts val="600"/>
              </a:spcAft>
            </a:pPr>
            <a:r>
              <a:rPr lang="it-IT" dirty="0" smtClean="0">
                <a:latin typeface="Arial"/>
                <a:cs typeface="Arial"/>
              </a:rPr>
              <a:t>Generalmente si considerano i valori medi mensili ed annui valutati su periodi di osservazione di “</a:t>
            </a:r>
            <a:r>
              <a:rPr lang="it-IT" i="1" dirty="0" smtClean="0">
                <a:latin typeface="Arial"/>
                <a:cs typeface="Arial"/>
              </a:rPr>
              <a:t>almeno</a:t>
            </a:r>
            <a:r>
              <a:rPr lang="it-IT" dirty="0" smtClean="0">
                <a:latin typeface="Arial"/>
                <a:cs typeface="Arial"/>
              </a:rPr>
              <a:t>” 2/3 decenni, come verrà proposto nelle diapositive seguenti.</a:t>
            </a:r>
          </a:p>
          <a:p>
            <a:pPr algn="just">
              <a:spcAft>
                <a:spcPts val="600"/>
              </a:spcAft>
            </a:pPr>
            <a:r>
              <a:rPr lang="it-IT" dirty="0" smtClean="0">
                <a:latin typeface="Arial"/>
                <a:cs typeface="Arial"/>
              </a:rPr>
              <a:t>Merita precisare che le analisi statistiche climatiche più raffinate considerano non solo le medie, ma diversi altri parametri statistici, sia per meglio definire la significatività delle stesse medie, sia per evidenziare gli eventi estremi.</a:t>
            </a:r>
          </a:p>
          <a:p>
            <a:pPr algn="just">
              <a:spcAft>
                <a:spcPts val="600"/>
              </a:spcAft>
            </a:pPr>
            <a:r>
              <a:rPr lang="it-IT" dirty="0" smtClean="0">
                <a:latin typeface="Arial"/>
                <a:cs typeface="Arial"/>
              </a:rPr>
              <a:t>In ogni caso è importante sottolineare che il clima delle varie regioni del mondo (o del territorio italiano) può essere anche semplicemente descrittiva, ma sicuramente la rappresentazione mediante dati e diagrammi è molto più efficace.</a:t>
            </a:r>
            <a:endParaRPr lang="it-IT" dirty="0"/>
          </a:p>
        </p:txBody>
      </p:sp>
    </p:spTree>
    <p:extLst>
      <p:ext uri="{BB962C8B-B14F-4D97-AF65-F5344CB8AC3E}">
        <p14:creationId xmlns:p14="http://schemas.microsoft.com/office/powerpoint/2010/main" val="3603855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04909" y="160278"/>
            <a:ext cx="6464709" cy="400110"/>
          </a:xfrm>
          <a:prstGeom prst="rect">
            <a:avLst/>
          </a:prstGeom>
          <a:solidFill>
            <a:srgbClr val="FFFF00"/>
          </a:solidFill>
          <a:ln w="38100" cmpd="sng">
            <a:solidFill>
              <a:srgbClr val="FF0000"/>
            </a:solidFill>
          </a:ln>
        </p:spPr>
        <p:txBody>
          <a:bodyPr wrap="square" rtlCol="0">
            <a:spAutoFit/>
          </a:bodyPr>
          <a:lstStyle/>
          <a:p>
            <a:pPr algn="ctr"/>
            <a:r>
              <a:rPr lang="it-IT" sz="2000" b="1" dirty="0" smtClean="0"/>
              <a:t>Il climogramma termo-pluviometrico a quadranti </a:t>
            </a:r>
            <a:endParaRPr lang="it-IT" sz="2000" b="1" dirty="0"/>
          </a:p>
        </p:txBody>
      </p:sp>
      <p:sp>
        <p:nvSpPr>
          <p:cNvPr id="5" name="CasellaDiTesto 4"/>
          <p:cNvSpPr txBox="1"/>
          <p:nvPr/>
        </p:nvSpPr>
        <p:spPr>
          <a:xfrm>
            <a:off x="491613" y="1368323"/>
            <a:ext cx="184666" cy="369332"/>
          </a:xfrm>
          <a:prstGeom prst="rect">
            <a:avLst/>
          </a:prstGeom>
          <a:noFill/>
        </p:spPr>
        <p:txBody>
          <a:bodyPr wrap="none" rtlCol="0">
            <a:spAutoFit/>
          </a:bodyPr>
          <a:lstStyle/>
          <a:p>
            <a:endParaRPr lang="it-IT" dirty="0"/>
          </a:p>
        </p:txBody>
      </p:sp>
      <p:sp>
        <p:nvSpPr>
          <p:cNvPr id="6" name="Rettangolo 5"/>
          <p:cNvSpPr/>
          <p:nvPr/>
        </p:nvSpPr>
        <p:spPr>
          <a:xfrm>
            <a:off x="6885378" y="76718"/>
            <a:ext cx="2086557" cy="5262978"/>
          </a:xfrm>
          <a:prstGeom prst="rect">
            <a:avLst/>
          </a:prstGeom>
        </p:spPr>
        <p:txBody>
          <a:bodyPr wrap="square">
            <a:spAutoFit/>
          </a:bodyPr>
          <a:lstStyle/>
          <a:p>
            <a:pPr algn="just"/>
            <a:r>
              <a:rPr lang="it-IT" sz="1400" dirty="0">
                <a:latin typeface="Arial"/>
                <a:cs typeface="Arial"/>
              </a:rPr>
              <a:t>Un </a:t>
            </a:r>
            <a:r>
              <a:rPr lang="it-IT" sz="1400" dirty="0" smtClean="0">
                <a:latin typeface="Arial"/>
                <a:cs typeface="Arial"/>
              </a:rPr>
              <a:t>sistema </a:t>
            </a:r>
            <a:r>
              <a:rPr lang="it-IT" sz="1400" dirty="0">
                <a:latin typeface="Arial"/>
                <a:cs typeface="Arial"/>
              </a:rPr>
              <a:t>per </a:t>
            </a:r>
            <a:r>
              <a:rPr lang="it-IT" sz="1400" dirty="0" err="1" smtClean="0">
                <a:latin typeface="Arial"/>
                <a:cs typeface="Arial"/>
              </a:rPr>
              <a:t>rappre</a:t>
            </a:r>
            <a:r>
              <a:rPr lang="it-IT" sz="1400" dirty="0" smtClean="0">
                <a:latin typeface="Arial"/>
                <a:cs typeface="Arial"/>
              </a:rPr>
              <a:t>-sentare </a:t>
            </a:r>
            <a:r>
              <a:rPr lang="it-IT" sz="1400" dirty="0">
                <a:latin typeface="Arial"/>
                <a:cs typeface="Arial"/>
              </a:rPr>
              <a:t>i diagrammi </a:t>
            </a:r>
            <a:r>
              <a:rPr lang="it-IT" sz="1400" dirty="0" smtClean="0">
                <a:latin typeface="Arial"/>
                <a:cs typeface="Arial"/>
              </a:rPr>
              <a:t>ter-mo </a:t>
            </a:r>
            <a:r>
              <a:rPr lang="it-IT" sz="1400" dirty="0">
                <a:latin typeface="Arial"/>
                <a:cs typeface="Arial"/>
              </a:rPr>
              <a:t>- pluviometrici </a:t>
            </a:r>
            <a:r>
              <a:rPr lang="it-IT" sz="1400" dirty="0" smtClean="0">
                <a:latin typeface="Arial"/>
                <a:cs typeface="Arial"/>
              </a:rPr>
              <a:t>con-</a:t>
            </a:r>
            <a:r>
              <a:rPr lang="it-IT" sz="1400" dirty="0" err="1" smtClean="0">
                <a:latin typeface="Arial"/>
                <a:cs typeface="Arial"/>
              </a:rPr>
              <a:t>siste</a:t>
            </a:r>
            <a:r>
              <a:rPr lang="it-IT" sz="1400" dirty="0" smtClean="0">
                <a:latin typeface="Arial"/>
                <a:cs typeface="Arial"/>
              </a:rPr>
              <a:t> </a:t>
            </a:r>
            <a:r>
              <a:rPr lang="it-IT" sz="1400" dirty="0">
                <a:latin typeface="Arial"/>
                <a:cs typeface="Arial"/>
              </a:rPr>
              <a:t>nell’utilizzare i </a:t>
            </a:r>
            <a:r>
              <a:rPr lang="it-IT" sz="1400" dirty="0" smtClean="0">
                <a:latin typeface="Arial"/>
                <a:cs typeface="Arial"/>
              </a:rPr>
              <a:t>va-lori </a:t>
            </a:r>
            <a:r>
              <a:rPr lang="it-IT" sz="1400" dirty="0">
                <a:latin typeface="Arial"/>
                <a:cs typeface="Arial"/>
              </a:rPr>
              <a:t>medi mensili delle </a:t>
            </a:r>
            <a:r>
              <a:rPr lang="it-IT" sz="1400" dirty="0" smtClean="0">
                <a:latin typeface="Arial"/>
                <a:cs typeface="Arial"/>
              </a:rPr>
              <a:t>temperature </a:t>
            </a:r>
            <a:r>
              <a:rPr lang="it-IT" sz="1400" dirty="0">
                <a:latin typeface="Arial"/>
                <a:cs typeface="Arial"/>
              </a:rPr>
              <a:t>e delle </a:t>
            </a:r>
            <a:r>
              <a:rPr lang="it-IT" sz="1400" dirty="0" smtClean="0">
                <a:latin typeface="Arial"/>
                <a:cs typeface="Arial"/>
              </a:rPr>
              <a:t>pre-</a:t>
            </a:r>
            <a:r>
              <a:rPr lang="it-IT" sz="1400" dirty="0" err="1" smtClean="0">
                <a:latin typeface="Arial"/>
                <a:cs typeface="Arial"/>
              </a:rPr>
              <a:t>cipitazioni</a:t>
            </a:r>
            <a:r>
              <a:rPr lang="it-IT" sz="1400" dirty="0" smtClean="0">
                <a:latin typeface="Arial"/>
                <a:cs typeface="Arial"/>
              </a:rPr>
              <a:t> </a:t>
            </a:r>
            <a:r>
              <a:rPr lang="it-IT" sz="1400" dirty="0">
                <a:latin typeface="Arial"/>
                <a:cs typeface="Arial"/>
              </a:rPr>
              <a:t>mediante </a:t>
            </a:r>
            <a:r>
              <a:rPr lang="it-IT" sz="1400" dirty="0" smtClean="0">
                <a:latin typeface="Arial"/>
                <a:cs typeface="Arial"/>
              </a:rPr>
              <a:t>dia-grammi </a:t>
            </a:r>
            <a:r>
              <a:rPr lang="it-IT" sz="1400" dirty="0">
                <a:latin typeface="Arial"/>
                <a:cs typeface="Arial"/>
              </a:rPr>
              <a:t>a dispersione. Per ogni mese, i valori di temperature e di </a:t>
            </a:r>
            <a:r>
              <a:rPr lang="it-IT" sz="1400" dirty="0" smtClean="0">
                <a:latin typeface="Arial"/>
                <a:cs typeface="Arial"/>
              </a:rPr>
              <a:t>pre-</a:t>
            </a:r>
            <a:r>
              <a:rPr lang="it-IT" sz="1400" dirty="0" err="1" smtClean="0">
                <a:latin typeface="Arial"/>
                <a:cs typeface="Arial"/>
              </a:rPr>
              <a:t>cipitazione</a:t>
            </a:r>
            <a:r>
              <a:rPr lang="it-IT" sz="1400" dirty="0" smtClean="0">
                <a:latin typeface="Arial"/>
                <a:cs typeface="Arial"/>
              </a:rPr>
              <a:t> costituisco-no </a:t>
            </a:r>
            <a:r>
              <a:rPr lang="it-IT" sz="1400" dirty="0">
                <a:latin typeface="Arial"/>
                <a:cs typeface="Arial"/>
              </a:rPr>
              <a:t>una coppia di </a:t>
            </a:r>
            <a:r>
              <a:rPr lang="it-IT" sz="1400" dirty="0" err="1" smtClean="0">
                <a:latin typeface="Arial"/>
                <a:cs typeface="Arial"/>
              </a:rPr>
              <a:t>coordi</a:t>
            </a:r>
            <a:r>
              <a:rPr lang="it-IT" sz="1400" dirty="0" smtClean="0">
                <a:latin typeface="Arial"/>
                <a:cs typeface="Arial"/>
              </a:rPr>
              <a:t>-nate </a:t>
            </a:r>
            <a:r>
              <a:rPr lang="it-IT" sz="1400" dirty="0">
                <a:latin typeface="Arial"/>
                <a:cs typeface="Arial"/>
              </a:rPr>
              <a:t>che individuano un punto sul </a:t>
            </a:r>
            <a:r>
              <a:rPr lang="it-IT" sz="1400" dirty="0" smtClean="0">
                <a:latin typeface="Arial"/>
                <a:cs typeface="Arial"/>
              </a:rPr>
              <a:t>diagramma di-viso </a:t>
            </a:r>
            <a:r>
              <a:rPr lang="it-IT" sz="1400" dirty="0">
                <a:latin typeface="Arial"/>
                <a:cs typeface="Arial"/>
              </a:rPr>
              <a:t>in quattro </a:t>
            </a:r>
            <a:r>
              <a:rPr lang="it-IT" sz="1400" dirty="0" smtClean="0">
                <a:latin typeface="Arial"/>
                <a:cs typeface="Arial"/>
              </a:rPr>
              <a:t>quadranti </a:t>
            </a:r>
            <a:r>
              <a:rPr lang="it-IT" sz="1400" dirty="0">
                <a:latin typeface="Arial"/>
                <a:cs typeface="Arial"/>
              </a:rPr>
              <a:t>da due linee </a:t>
            </a:r>
            <a:r>
              <a:rPr lang="it-IT" sz="1400" dirty="0" err="1" smtClean="0">
                <a:latin typeface="Arial"/>
                <a:cs typeface="Arial"/>
              </a:rPr>
              <a:t>rappresen</a:t>
            </a:r>
            <a:r>
              <a:rPr lang="it-IT" sz="1400" dirty="0" smtClean="0">
                <a:latin typeface="Arial"/>
                <a:cs typeface="Arial"/>
              </a:rPr>
              <a:t>-tanti </a:t>
            </a:r>
            <a:r>
              <a:rPr lang="it-IT" sz="1400" dirty="0">
                <a:latin typeface="Arial"/>
                <a:cs typeface="Arial"/>
              </a:rPr>
              <a:t>la </a:t>
            </a:r>
            <a:r>
              <a:rPr lang="it-IT" sz="1400" b="1" dirty="0" smtClean="0">
                <a:latin typeface="Arial"/>
                <a:cs typeface="Arial"/>
              </a:rPr>
              <a:t>temperatura media </a:t>
            </a:r>
            <a:r>
              <a:rPr lang="it-IT" sz="1400" b="1" dirty="0">
                <a:latin typeface="Arial"/>
                <a:cs typeface="Arial"/>
              </a:rPr>
              <a:t>annua </a:t>
            </a:r>
            <a:r>
              <a:rPr lang="it-IT" sz="1400" dirty="0">
                <a:latin typeface="Arial"/>
                <a:cs typeface="Arial"/>
              </a:rPr>
              <a:t>quella </a:t>
            </a:r>
            <a:r>
              <a:rPr lang="it-IT" sz="1400" dirty="0" smtClean="0">
                <a:latin typeface="Arial"/>
                <a:cs typeface="Arial"/>
              </a:rPr>
              <a:t>verticale </a:t>
            </a:r>
            <a:r>
              <a:rPr lang="it-IT" sz="1400" dirty="0">
                <a:latin typeface="Arial"/>
                <a:cs typeface="Arial"/>
              </a:rPr>
              <a:t>ed il </a:t>
            </a:r>
            <a:r>
              <a:rPr lang="it-IT" sz="1400" b="1" dirty="0" smtClean="0">
                <a:latin typeface="Arial"/>
                <a:cs typeface="Arial"/>
              </a:rPr>
              <a:t>mese me</a:t>
            </a:r>
            <a:r>
              <a:rPr lang="it-IT" sz="1400" dirty="0" smtClean="0">
                <a:latin typeface="Arial"/>
                <a:cs typeface="Arial"/>
              </a:rPr>
              <a:t>-</a:t>
            </a:r>
            <a:r>
              <a:rPr lang="it-IT" sz="1400" b="1" dirty="0" smtClean="0">
                <a:latin typeface="Arial"/>
                <a:cs typeface="Arial"/>
              </a:rPr>
              <a:t>dio</a:t>
            </a:r>
            <a:r>
              <a:rPr lang="it-IT" sz="1400" dirty="0" smtClean="0">
                <a:latin typeface="Arial"/>
                <a:cs typeface="Arial"/>
              </a:rPr>
              <a:t> </a:t>
            </a:r>
            <a:r>
              <a:rPr lang="it-IT" sz="1400" dirty="0">
                <a:latin typeface="Arial"/>
                <a:cs typeface="Arial"/>
              </a:rPr>
              <a:t>(la media dei dodici </a:t>
            </a:r>
            <a:r>
              <a:rPr lang="it-IT" sz="1400" dirty="0" smtClean="0">
                <a:latin typeface="Arial"/>
                <a:cs typeface="Arial"/>
              </a:rPr>
              <a:t>valori pluviometrici</a:t>
            </a:r>
            <a:r>
              <a:rPr lang="it-IT" sz="1400" dirty="0">
                <a:latin typeface="Arial"/>
                <a:cs typeface="Arial"/>
              </a:rPr>
              <a:t>) </a:t>
            </a:r>
            <a:r>
              <a:rPr lang="it-IT" sz="1400" dirty="0" smtClean="0">
                <a:latin typeface="Arial"/>
                <a:cs typeface="Arial"/>
              </a:rPr>
              <a:t>quella orizzontale; l’in-</a:t>
            </a:r>
            <a:r>
              <a:rPr lang="it-IT" sz="1400" dirty="0" err="1" smtClean="0">
                <a:latin typeface="Arial"/>
                <a:cs typeface="Arial"/>
              </a:rPr>
              <a:t>tersezione</a:t>
            </a:r>
            <a:r>
              <a:rPr lang="it-IT" sz="1400" dirty="0" smtClean="0">
                <a:latin typeface="Arial"/>
                <a:cs typeface="Arial"/>
              </a:rPr>
              <a:t> </a:t>
            </a:r>
            <a:r>
              <a:rPr lang="it-IT" sz="1400" dirty="0">
                <a:latin typeface="Arial"/>
                <a:cs typeface="Arial"/>
              </a:rPr>
              <a:t>delle due </a:t>
            </a:r>
            <a:r>
              <a:rPr lang="it-IT" sz="1400" dirty="0" smtClean="0">
                <a:latin typeface="Arial"/>
                <a:cs typeface="Arial"/>
              </a:rPr>
              <a:t> li-nee  rappresenta l’anno</a:t>
            </a:r>
            <a:endParaRPr lang="it-IT" sz="1400" dirty="0">
              <a:latin typeface="Arial"/>
              <a:cs typeface="Arial"/>
            </a:endParaRPr>
          </a:p>
        </p:txBody>
      </p:sp>
      <p:pic>
        <p:nvPicPr>
          <p:cNvPr id="7" name="Immagine 6" desc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908" y="551785"/>
            <a:ext cx="6464710" cy="4613974"/>
          </a:xfrm>
          <a:prstGeom prst="rect">
            <a:avLst/>
          </a:prstGeom>
        </p:spPr>
      </p:pic>
      <p:sp>
        <p:nvSpPr>
          <p:cNvPr id="2" name="CasellaDiTesto 1"/>
          <p:cNvSpPr txBox="1"/>
          <p:nvPr/>
        </p:nvSpPr>
        <p:spPr>
          <a:xfrm>
            <a:off x="229419" y="5165759"/>
            <a:ext cx="8669140" cy="1384995"/>
          </a:xfrm>
          <a:prstGeom prst="rect">
            <a:avLst/>
          </a:prstGeom>
          <a:noFill/>
        </p:spPr>
        <p:txBody>
          <a:bodyPr wrap="square" rtlCol="0">
            <a:spAutoFit/>
          </a:bodyPr>
          <a:lstStyle/>
          <a:p>
            <a:pPr algn="just"/>
            <a:r>
              <a:rPr lang="it-IT" sz="1400" dirty="0" smtClean="0">
                <a:latin typeface="Arial"/>
                <a:cs typeface="Arial"/>
              </a:rPr>
              <a:t>medio</a:t>
            </a:r>
            <a:r>
              <a:rPr lang="it-IT" sz="1400" dirty="0">
                <a:latin typeface="Arial"/>
                <a:cs typeface="Arial"/>
              </a:rPr>
              <a:t>. L’esempio sopra rappresentato riguarda la </a:t>
            </a:r>
            <a:r>
              <a:rPr lang="it-IT" sz="1400" b="1" dirty="0">
                <a:solidFill>
                  <a:srgbClr val="0000FF"/>
                </a:solidFill>
                <a:latin typeface="Arial"/>
                <a:cs typeface="Arial"/>
              </a:rPr>
              <a:t>stazione meteo di </a:t>
            </a:r>
            <a:r>
              <a:rPr lang="it-IT" sz="1400" b="1" dirty="0" smtClean="0">
                <a:solidFill>
                  <a:srgbClr val="0000FF"/>
                </a:solidFill>
                <a:latin typeface="Arial"/>
                <a:cs typeface="Arial"/>
              </a:rPr>
              <a:t>Torino </a:t>
            </a:r>
            <a:r>
              <a:rPr lang="it-IT" sz="1400" dirty="0" smtClean="0">
                <a:latin typeface="Arial"/>
                <a:cs typeface="Arial"/>
              </a:rPr>
              <a:t>(</a:t>
            </a:r>
            <a:r>
              <a:rPr lang="it-IT" sz="1400" dirty="0" err="1" smtClean="0">
                <a:latin typeface="Arial"/>
                <a:cs typeface="Arial"/>
              </a:rPr>
              <a:t>temp</a:t>
            </a:r>
            <a:r>
              <a:rPr lang="it-IT" sz="1400" dirty="0" smtClean="0">
                <a:latin typeface="Arial"/>
                <a:cs typeface="Arial"/>
              </a:rPr>
              <a:t>. media annua 12,6 °C; mese medio = 1/12 di precipitazione media </a:t>
            </a:r>
            <a:r>
              <a:rPr lang="it-IT" sz="1400" dirty="0" smtClean="0">
                <a:latin typeface="Arial"/>
                <a:cs typeface="Arial"/>
              </a:rPr>
              <a:t>annua 817/12 </a:t>
            </a:r>
            <a:r>
              <a:rPr lang="it-IT" sz="1400" dirty="0" smtClean="0">
                <a:latin typeface="Arial"/>
                <a:cs typeface="Arial"/>
              </a:rPr>
              <a:t>= 68 mm).</a:t>
            </a:r>
          </a:p>
          <a:p>
            <a:pPr algn="just"/>
            <a:r>
              <a:rPr lang="it-IT" sz="1400" dirty="0" smtClean="0">
                <a:latin typeface="Arial"/>
                <a:cs typeface="Arial"/>
              </a:rPr>
              <a:t>I quadranti rappresentano le diverse situazioni climatiche relative all’anno medio. Il I quadrante descrive una stagione fredda e asciutta, come risulta tipicamente l’inverno a Torino. Il IV quadrante descrive un clima caldo e poco piovoso (luglio soprattutto)</a:t>
            </a:r>
          </a:p>
          <a:p>
            <a:pPr algn="just"/>
            <a:endParaRPr lang="it-IT" sz="1400" dirty="0">
              <a:latin typeface="Arial"/>
              <a:cs typeface="Arial"/>
            </a:endParaRPr>
          </a:p>
        </p:txBody>
      </p:sp>
    </p:spTree>
    <p:extLst>
      <p:ext uri="{BB962C8B-B14F-4D97-AF65-F5344CB8AC3E}">
        <p14:creationId xmlns:p14="http://schemas.microsoft.com/office/powerpoint/2010/main" val="3481565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6711"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Esempi nel mondo 1  </a:t>
            </a:r>
            <a:endParaRPr lang="it-IT" sz="2000" b="1" dirty="0"/>
          </a:p>
        </p:txBody>
      </p:sp>
      <p:pic>
        <p:nvPicPr>
          <p:cNvPr id="3" name="Immagine 2" descr="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712" y="560388"/>
            <a:ext cx="5583740" cy="3038168"/>
          </a:xfrm>
          <a:prstGeom prst="rect">
            <a:avLst/>
          </a:prstGeom>
        </p:spPr>
      </p:pic>
      <p:pic>
        <p:nvPicPr>
          <p:cNvPr id="4" name="Immagine 3" descr="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2245" y="3598557"/>
            <a:ext cx="5534827" cy="3087378"/>
          </a:xfrm>
          <a:prstGeom prst="rect">
            <a:avLst/>
          </a:prstGeom>
        </p:spPr>
      </p:pic>
      <p:sp>
        <p:nvSpPr>
          <p:cNvPr id="5" name="CasellaDiTesto 4"/>
          <p:cNvSpPr txBox="1"/>
          <p:nvPr/>
        </p:nvSpPr>
        <p:spPr>
          <a:xfrm>
            <a:off x="5940321" y="561195"/>
            <a:ext cx="3016751" cy="2677656"/>
          </a:xfrm>
          <a:prstGeom prst="rect">
            <a:avLst/>
          </a:prstGeom>
          <a:noFill/>
        </p:spPr>
        <p:txBody>
          <a:bodyPr wrap="square" rtlCol="0">
            <a:spAutoFit/>
          </a:bodyPr>
          <a:lstStyle/>
          <a:p>
            <a:pPr algn="just"/>
            <a:r>
              <a:rPr lang="it-IT" sz="1400" dirty="0" smtClean="0">
                <a:latin typeface="Arial"/>
                <a:cs typeface="Arial"/>
              </a:rPr>
              <a:t>L’estate monsonica è caratterizzata di intense piogge, con oltre 700 mm in giugno, quasi quanto in un anno a Torino; le temperature si abbassa-no un poco per la continua </a:t>
            </a:r>
            <a:r>
              <a:rPr lang="it-IT" sz="1400" dirty="0" err="1" smtClean="0">
                <a:latin typeface="Arial"/>
                <a:cs typeface="Arial"/>
              </a:rPr>
              <a:t>copertu</a:t>
            </a:r>
            <a:r>
              <a:rPr lang="it-IT" sz="1400" dirty="0" smtClean="0">
                <a:latin typeface="Arial"/>
                <a:cs typeface="Arial"/>
              </a:rPr>
              <a:t>-ra del cielo. Nella stagione secca le medie mensili superano di poco i 20 mm. Il totale medio annuo è pari a quasi 3.000 mm (tra i più elevati nel pianeta)</a:t>
            </a:r>
            <a:r>
              <a:rPr lang="it-IT" sz="1400" dirty="0">
                <a:latin typeface="Arial"/>
                <a:cs typeface="Arial"/>
              </a:rPr>
              <a:t>;</a:t>
            </a:r>
            <a:r>
              <a:rPr lang="it-IT" sz="1400" dirty="0" smtClean="0">
                <a:latin typeface="Arial"/>
                <a:cs typeface="Arial"/>
              </a:rPr>
              <a:t> non risultano differenze apprezzabili tra le temperature du-rante l’anno. </a:t>
            </a:r>
            <a:endParaRPr lang="it-IT" sz="1400" dirty="0">
              <a:latin typeface="Arial"/>
              <a:cs typeface="Arial"/>
            </a:endParaRPr>
          </a:p>
        </p:txBody>
      </p:sp>
      <p:sp>
        <p:nvSpPr>
          <p:cNvPr id="6" name="CasellaDiTesto 5"/>
          <p:cNvSpPr txBox="1"/>
          <p:nvPr/>
        </p:nvSpPr>
        <p:spPr>
          <a:xfrm>
            <a:off x="239356" y="4438575"/>
            <a:ext cx="3054450" cy="2246769"/>
          </a:xfrm>
          <a:prstGeom prst="rect">
            <a:avLst/>
          </a:prstGeom>
          <a:noFill/>
        </p:spPr>
        <p:txBody>
          <a:bodyPr wrap="square" rtlCol="0">
            <a:spAutoFit/>
          </a:bodyPr>
          <a:lstStyle/>
          <a:p>
            <a:pPr algn="just"/>
            <a:r>
              <a:rPr lang="it-IT" sz="1400" dirty="0" smtClean="0">
                <a:latin typeface="Arial"/>
                <a:cs typeface="Arial"/>
              </a:rPr>
              <a:t>Presso l’equatore, ove dominano le basse pressioni (zona di incontro tra gli alisei da Nord e da Sud), le piogge sono molto abbondanti e ben distribuite per tutto l’anno (fino a totali intorno a 2.500 - 3.000 mm/anno). È quindi difficile distinguere delle “stagioni”, anche perché le variazioni termiche sono molto contenute, intorno a 2/3 °C </a:t>
            </a:r>
            <a:endParaRPr lang="it-IT" sz="1400" dirty="0">
              <a:latin typeface="Arial"/>
              <a:cs typeface="Arial"/>
            </a:endParaRPr>
          </a:p>
        </p:txBody>
      </p:sp>
    </p:spTree>
    <p:extLst>
      <p:ext uri="{BB962C8B-B14F-4D97-AF65-F5344CB8AC3E}">
        <p14:creationId xmlns:p14="http://schemas.microsoft.com/office/powerpoint/2010/main" val="4112153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96711"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Esempi nel mondo 2  </a:t>
            </a:r>
            <a:endParaRPr lang="it-IT" sz="2000" b="1" dirty="0"/>
          </a:p>
        </p:txBody>
      </p:sp>
      <p:pic>
        <p:nvPicPr>
          <p:cNvPr id="5" name="Immagine 4" descr="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711" y="560387"/>
            <a:ext cx="5454583" cy="2971031"/>
          </a:xfrm>
          <a:prstGeom prst="rect">
            <a:avLst/>
          </a:prstGeom>
        </p:spPr>
      </p:pic>
      <p:pic>
        <p:nvPicPr>
          <p:cNvPr id="6" name="Immagine 5" descr="0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247" y="3515031"/>
            <a:ext cx="5871374" cy="3208774"/>
          </a:xfrm>
          <a:prstGeom prst="rect">
            <a:avLst/>
          </a:prstGeom>
        </p:spPr>
      </p:pic>
      <p:sp>
        <p:nvSpPr>
          <p:cNvPr id="7" name="CasellaDiTesto 6"/>
          <p:cNvSpPr txBox="1"/>
          <p:nvPr/>
        </p:nvSpPr>
        <p:spPr>
          <a:xfrm>
            <a:off x="5817419" y="581738"/>
            <a:ext cx="3097162" cy="2462213"/>
          </a:xfrm>
          <a:prstGeom prst="rect">
            <a:avLst/>
          </a:prstGeom>
          <a:noFill/>
        </p:spPr>
        <p:txBody>
          <a:bodyPr wrap="square" rtlCol="0">
            <a:spAutoFit/>
          </a:bodyPr>
          <a:lstStyle/>
          <a:p>
            <a:pPr algn="just"/>
            <a:r>
              <a:rPr lang="it-IT" sz="1400" dirty="0" smtClean="0">
                <a:latin typeface="Arial"/>
                <a:cs typeface="Arial"/>
              </a:rPr>
              <a:t>Nel deserto tropicale Nord africano le piogge sono quasi inesistenti, con una media di poco superiore a 20 mm nell’intero anno; addirittura as-senti nel bimestre luglio/agosto ed una media mensile di appena 5 mm in gennaio. Una certa stagionalità si rivela con la temperatura, con una significativa </a:t>
            </a:r>
            <a:r>
              <a:rPr lang="it-IT" sz="1400" b="1" dirty="0" smtClean="0">
                <a:latin typeface="Arial"/>
                <a:cs typeface="Arial"/>
              </a:rPr>
              <a:t>escursione media an</a:t>
            </a:r>
            <a:r>
              <a:rPr lang="it-IT" sz="1400" dirty="0" smtClean="0">
                <a:latin typeface="Arial"/>
                <a:cs typeface="Arial"/>
              </a:rPr>
              <a:t>-</a:t>
            </a:r>
            <a:r>
              <a:rPr lang="it-IT" sz="1400" b="1" dirty="0" smtClean="0">
                <a:latin typeface="Arial"/>
                <a:cs typeface="Arial"/>
              </a:rPr>
              <a:t>nua </a:t>
            </a:r>
            <a:r>
              <a:rPr lang="it-IT" sz="1400" dirty="0" smtClean="0">
                <a:latin typeface="Arial"/>
                <a:cs typeface="Arial"/>
              </a:rPr>
              <a:t>(differenza tra le medie mensili più alta e più bassa) di 13 °C.</a:t>
            </a:r>
            <a:endParaRPr lang="it-IT" sz="1400" dirty="0">
              <a:latin typeface="Arial"/>
              <a:cs typeface="Arial"/>
            </a:endParaRPr>
          </a:p>
        </p:txBody>
      </p:sp>
      <p:sp>
        <p:nvSpPr>
          <p:cNvPr id="8" name="CasellaDiTesto 7"/>
          <p:cNvSpPr txBox="1"/>
          <p:nvPr/>
        </p:nvSpPr>
        <p:spPr>
          <a:xfrm>
            <a:off x="196644" y="4485230"/>
            <a:ext cx="2900517" cy="2246769"/>
          </a:xfrm>
          <a:prstGeom prst="rect">
            <a:avLst/>
          </a:prstGeom>
          <a:noFill/>
        </p:spPr>
        <p:txBody>
          <a:bodyPr wrap="square" rtlCol="0">
            <a:spAutoFit/>
          </a:bodyPr>
          <a:lstStyle/>
          <a:p>
            <a:pPr algn="just"/>
            <a:r>
              <a:rPr lang="it-IT" sz="1400" dirty="0" smtClean="0">
                <a:latin typeface="Arial"/>
                <a:cs typeface="Arial"/>
              </a:rPr>
              <a:t>Il deserto può essere anche </a:t>
            </a:r>
            <a:r>
              <a:rPr lang="it-IT" sz="1400" dirty="0" err="1" smtClean="0">
                <a:latin typeface="Arial"/>
                <a:cs typeface="Arial"/>
              </a:rPr>
              <a:t>fred</a:t>
            </a:r>
            <a:r>
              <a:rPr lang="it-IT" sz="1400" dirty="0" smtClean="0">
                <a:latin typeface="Arial"/>
                <a:cs typeface="Arial"/>
              </a:rPr>
              <a:t>-do. Presso santa Cruz il totale </a:t>
            </a:r>
            <a:r>
              <a:rPr lang="it-IT" sz="1400" dirty="0" err="1" smtClean="0">
                <a:latin typeface="Arial"/>
                <a:cs typeface="Arial"/>
              </a:rPr>
              <a:t>plu-viometrico</a:t>
            </a:r>
            <a:r>
              <a:rPr lang="it-IT" sz="1400" dirty="0" smtClean="0">
                <a:latin typeface="Arial"/>
                <a:cs typeface="Arial"/>
              </a:rPr>
              <a:t> medio annuo supera di poco i 150 mm anno, con valori mensili raramente superiori a 15 mm. Temperature apprezzabili nell’estate boreale (10 - 15 °C), ma relativamente fredde nella sta-</a:t>
            </a:r>
            <a:r>
              <a:rPr lang="it-IT" sz="1400" dirty="0" err="1" smtClean="0">
                <a:latin typeface="Arial"/>
                <a:cs typeface="Arial"/>
              </a:rPr>
              <a:t>gione</a:t>
            </a:r>
            <a:r>
              <a:rPr lang="it-IT" sz="1400" dirty="0" smtClean="0">
                <a:latin typeface="Arial"/>
                <a:cs typeface="Arial"/>
              </a:rPr>
              <a:t> fredda, quando si possono avere anche leggere nevicate.</a:t>
            </a:r>
            <a:endParaRPr lang="it-IT" sz="1400" dirty="0">
              <a:latin typeface="Arial"/>
              <a:cs typeface="Arial"/>
            </a:endParaRPr>
          </a:p>
        </p:txBody>
      </p:sp>
    </p:spTree>
    <p:extLst>
      <p:ext uri="{BB962C8B-B14F-4D97-AF65-F5344CB8AC3E}">
        <p14:creationId xmlns:p14="http://schemas.microsoft.com/office/powerpoint/2010/main" val="3948089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96711"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Esempi nel mondo 3</a:t>
            </a:r>
            <a:endParaRPr lang="it-IT" sz="2000" b="1" dirty="0"/>
          </a:p>
        </p:txBody>
      </p:sp>
      <p:pic>
        <p:nvPicPr>
          <p:cNvPr id="5" name="Immagine 4" descr="0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711" y="560387"/>
            <a:ext cx="5584249" cy="3036583"/>
          </a:xfrm>
          <a:prstGeom prst="rect">
            <a:avLst/>
          </a:prstGeom>
        </p:spPr>
      </p:pic>
      <p:pic>
        <p:nvPicPr>
          <p:cNvPr id="6" name="Immagine 5" descr="0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9450" y="3588777"/>
            <a:ext cx="5645984" cy="3073130"/>
          </a:xfrm>
          <a:prstGeom prst="rect">
            <a:avLst/>
          </a:prstGeom>
        </p:spPr>
      </p:pic>
      <p:sp>
        <p:nvSpPr>
          <p:cNvPr id="2" name="CasellaDiTesto 1"/>
          <p:cNvSpPr txBox="1"/>
          <p:nvPr/>
        </p:nvSpPr>
        <p:spPr>
          <a:xfrm>
            <a:off x="5880960" y="534024"/>
            <a:ext cx="3042665" cy="2462213"/>
          </a:xfrm>
          <a:prstGeom prst="rect">
            <a:avLst/>
          </a:prstGeom>
          <a:noFill/>
        </p:spPr>
        <p:txBody>
          <a:bodyPr wrap="square" rtlCol="0">
            <a:spAutoFit/>
          </a:bodyPr>
          <a:lstStyle/>
          <a:p>
            <a:pPr algn="just"/>
            <a:r>
              <a:rPr lang="it-IT" sz="1400" dirty="0" smtClean="0">
                <a:latin typeface="Arial"/>
                <a:cs typeface="Arial"/>
              </a:rPr>
              <a:t>L’estate è “fresca” (non “fredda”, con medie mensili superiori a 15 °C e quindi con massime diurne anche oltre i 20 °C) e con precipitazioni re-</a:t>
            </a:r>
            <a:r>
              <a:rPr lang="it-IT" sz="1400" dirty="0" err="1" smtClean="0">
                <a:latin typeface="Arial"/>
                <a:cs typeface="Arial"/>
              </a:rPr>
              <a:t>lativamente</a:t>
            </a:r>
            <a:r>
              <a:rPr lang="it-IT" sz="1400" dirty="0" smtClean="0">
                <a:latin typeface="Arial"/>
                <a:cs typeface="Arial"/>
              </a:rPr>
              <a:t> abbondanti. Invece l’in-verno è molto freddo, con medie che raggiungono quasi i - 20 °C (e minime diurne anche di - 40 °C) e con discrete precipitazioni, </a:t>
            </a:r>
            <a:r>
              <a:rPr lang="it-IT" sz="1400" dirty="0" err="1" smtClean="0">
                <a:latin typeface="Arial"/>
                <a:cs typeface="Arial"/>
              </a:rPr>
              <a:t>natural</a:t>
            </a:r>
            <a:r>
              <a:rPr lang="it-IT" sz="1400" dirty="0" smtClean="0">
                <a:latin typeface="Arial"/>
                <a:cs typeface="Arial"/>
              </a:rPr>
              <a:t>-mente nevose e con notevoli </a:t>
            </a:r>
            <a:r>
              <a:rPr lang="it-IT" sz="1400" dirty="0" err="1" smtClean="0">
                <a:latin typeface="Arial"/>
                <a:cs typeface="Arial"/>
              </a:rPr>
              <a:t>accu</a:t>
            </a:r>
            <a:r>
              <a:rPr lang="it-IT" sz="1400" dirty="0" smtClean="0">
                <a:latin typeface="Arial"/>
                <a:cs typeface="Arial"/>
              </a:rPr>
              <a:t>-muli al suolo.</a:t>
            </a:r>
            <a:endParaRPr lang="it-IT" sz="1400" dirty="0">
              <a:latin typeface="Arial"/>
              <a:cs typeface="Arial"/>
            </a:endParaRPr>
          </a:p>
        </p:txBody>
      </p:sp>
      <p:sp>
        <p:nvSpPr>
          <p:cNvPr id="7" name="CasellaDiTesto 6"/>
          <p:cNvSpPr txBox="1"/>
          <p:nvPr/>
        </p:nvSpPr>
        <p:spPr>
          <a:xfrm>
            <a:off x="217239" y="3903402"/>
            <a:ext cx="3105427" cy="2893100"/>
          </a:xfrm>
          <a:prstGeom prst="rect">
            <a:avLst/>
          </a:prstGeom>
          <a:noFill/>
        </p:spPr>
        <p:txBody>
          <a:bodyPr wrap="square" rtlCol="0">
            <a:spAutoFit/>
          </a:bodyPr>
          <a:lstStyle/>
          <a:p>
            <a:pPr algn="just"/>
            <a:r>
              <a:rPr lang="it-IT" sz="1400" dirty="0" smtClean="0">
                <a:latin typeface="Arial"/>
                <a:cs typeface="Arial"/>
              </a:rPr>
              <a:t>L’inverno in Groenlandia è ancora più freddo e l’estate non sufficiente-mente calda da determinare la com-</a:t>
            </a:r>
            <a:r>
              <a:rPr lang="it-IT" sz="1400" dirty="0" err="1" smtClean="0">
                <a:latin typeface="Arial"/>
                <a:cs typeface="Arial"/>
              </a:rPr>
              <a:t>pleta</a:t>
            </a:r>
            <a:r>
              <a:rPr lang="it-IT" sz="1400" dirty="0" smtClean="0">
                <a:latin typeface="Arial"/>
                <a:cs typeface="Arial"/>
              </a:rPr>
              <a:t> fusione delle nevi accumulate nella stagione precedente. Le preci-</a:t>
            </a:r>
            <a:r>
              <a:rPr lang="it-IT" sz="1400" dirty="0" err="1" smtClean="0">
                <a:latin typeface="Arial"/>
                <a:cs typeface="Arial"/>
              </a:rPr>
              <a:t>pitazioni</a:t>
            </a:r>
            <a:r>
              <a:rPr lang="it-IT" sz="1400" dirty="0" smtClean="0">
                <a:latin typeface="Arial"/>
                <a:cs typeface="Arial"/>
              </a:rPr>
              <a:t> sono relativamente scarse un po’ tutto l’anno; ma a parte il bi-</a:t>
            </a:r>
            <a:r>
              <a:rPr lang="it-IT" sz="1400" dirty="0" err="1" smtClean="0">
                <a:latin typeface="Arial"/>
                <a:cs typeface="Arial"/>
              </a:rPr>
              <a:t>mestre</a:t>
            </a:r>
            <a:r>
              <a:rPr lang="it-IT" sz="1400" dirty="0" smtClean="0">
                <a:latin typeface="Arial"/>
                <a:cs typeface="Arial"/>
              </a:rPr>
              <a:t> luglio/agosto esse sono quasi esclusivamente nevose. Anche se l’apporto di neve non è abbondante, la scarsa o nulla fusione porta ad ac-cumuli notevoli, con formazione di estesi ghiacciai.</a:t>
            </a:r>
            <a:endParaRPr lang="it-IT" sz="1400" dirty="0">
              <a:latin typeface="Arial"/>
              <a:cs typeface="Arial"/>
            </a:endParaRPr>
          </a:p>
        </p:txBody>
      </p:sp>
    </p:spTree>
    <p:extLst>
      <p:ext uri="{BB962C8B-B14F-4D97-AF65-F5344CB8AC3E}">
        <p14:creationId xmlns:p14="http://schemas.microsoft.com/office/powerpoint/2010/main" val="84323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0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323" y="560389"/>
            <a:ext cx="5591762" cy="3049516"/>
          </a:xfrm>
          <a:prstGeom prst="rect">
            <a:avLst/>
          </a:prstGeom>
        </p:spPr>
      </p:pic>
      <p:pic>
        <p:nvPicPr>
          <p:cNvPr id="5" name="Immagine 4" descr="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3806" y="3593516"/>
            <a:ext cx="5709822" cy="3113901"/>
          </a:xfrm>
          <a:prstGeom prst="rect">
            <a:avLst/>
          </a:prstGeom>
        </p:spPr>
      </p:pic>
      <p:sp>
        <p:nvSpPr>
          <p:cNvPr id="6" name="CasellaDiTesto 5"/>
          <p:cNvSpPr txBox="1"/>
          <p:nvPr/>
        </p:nvSpPr>
        <p:spPr>
          <a:xfrm>
            <a:off x="296711"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Esempi nel mondo 4</a:t>
            </a:r>
            <a:endParaRPr lang="it-IT" sz="2000" b="1" dirty="0"/>
          </a:p>
        </p:txBody>
      </p:sp>
      <p:sp>
        <p:nvSpPr>
          <p:cNvPr id="2" name="CasellaDiTesto 1"/>
          <p:cNvSpPr txBox="1"/>
          <p:nvPr/>
        </p:nvSpPr>
        <p:spPr>
          <a:xfrm>
            <a:off x="5891158" y="550751"/>
            <a:ext cx="3079694" cy="2462213"/>
          </a:xfrm>
          <a:prstGeom prst="rect">
            <a:avLst/>
          </a:prstGeom>
          <a:noFill/>
        </p:spPr>
        <p:txBody>
          <a:bodyPr wrap="square" rtlCol="0">
            <a:spAutoFit/>
          </a:bodyPr>
          <a:lstStyle/>
          <a:p>
            <a:pPr algn="just"/>
            <a:r>
              <a:rPr lang="it-IT" sz="1400" dirty="0" smtClean="0">
                <a:latin typeface="Arial"/>
                <a:cs typeface="Arial"/>
              </a:rPr>
              <a:t>Il clima continentale definito sulla base di differenze significative tra le stagioni. Nel caso specifico, </a:t>
            </a:r>
            <a:r>
              <a:rPr lang="it-IT" sz="1400" dirty="0" err="1" smtClean="0">
                <a:latin typeface="Arial"/>
                <a:cs typeface="Arial"/>
              </a:rPr>
              <a:t>insie</a:t>
            </a:r>
            <a:r>
              <a:rPr lang="it-IT" sz="1400" dirty="0" smtClean="0">
                <a:latin typeface="Arial"/>
                <a:cs typeface="Arial"/>
              </a:rPr>
              <a:t>-me al freddo, risultano scarse pre-</a:t>
            </a:r>
            <a:r>
              <a:rPr lang="it-IT" sz="1400" dirty="0" err="1" smtClean="0">
                <a:latin typeface="Arial"/>
                <a:cs typeface="Arial"/>
              </a:rPr>
              <a:t>cipitazioni</a:t>
            </a:r>
            <a:r>
              <a:rPr lang="it-IT" sz="1400" dirty="0" smtClean="0">
                <a:latin typeface="Arial"/>
                <a:cs typeface="Arial"/>
              </a:rPr>
              <a:t> invernali (prevalente-mente nevose). In estate fa decisa-mente caldo, con una media supe-riore a 25 °C in agosto (massime diurne facilmente superiori a 30 °C) ed abbondanti piogge (freddo secco invernale contro caldo umido estivo).</a:t>
            </a:r>
            <a:endParaRPr lang="it-IT" sz="1400" dirty="0">
              <a:latin typeface="Arial"/>
              <a:cs typeface="Arial"/>
            </a:endParaRPr>
          </a:p>
        </p:txBody>
      </p:sp>
      <p:sp>
        <p:nvSpPr>
          <p:cNvPr id="3" name="CasellaDiTesto 2"/>
          <p:cNvSpPr txBox="1"/>
          <p:nvPr/>
        </p:nvSpPr>
        <p:spPr>
          <a:xfrm>
            <a:off x="196645" y="4518006"/>
            <a:ext cx="3097161" cy="2246769"/>
          </a:xfrm>
          <a:prstGeom prst="rect">
            <a:avLst/>
          </a:prstGeom>
          <a:noFill/>
        </p:spPr>
        <p:txBody>
          <a:bodyPr wrap="square" rtlCol="0">
            <a:spAutoFit/>
          </a:bodyPr>
          <a:lstStyle/>
          <a:p>
            <a:pPr algn="just"/>
            <a:r>
              <a:rPr lang="it-IT" sz="1400" dirty="0" smtClean="0">
                <a:latin typeface="Arial"/>
                <a:cs typeface="Arial"/>
              </a:rPr>
              <a:t>I climi marittimi e oceanici (quasi sempre per la vicinanza di grandi masse d’acqua che agiscono come volani termici e veri e propri “serba-</a:t>
            </a:r>
            <a:r>
              <a:rPr lang="it-IT" sz="1400" dirty="0" err="1" smtClean="0">
                <a:latin typeface="Arial"/>
                <a:cs typeface="Arial"/>
              </a:rPr>
              <a:t>toi</a:t>
            </a:r>
            <a:r>
              <a:rPr lang="it-IT" sz="1400" dirty="0" smtClean="0">
                <a:latin typeface="Arial"/>
                <a:cs typeface="Arial"/>
              </a:rPr>
              <a:t>” di umidita) sono caratterizzati da buone/abbondanti precipitazioni e da temperature quasi mai rigide e </a:t>
            </a:r>
            <a:r>
              <a:rPr lang="it-IT" sz="1400" dirty="0" err="1" smtClean="0">
                <a:latin typeface="Arial"/>
                <a:cs typeface="Arial"/>
              </a:rPr>
              <a:t>nep</a:t>
            </a:r>
            <a:r>
              <a:rPr lang="it-IT" sz="1400" dirty="0" smtClean="0">
                <a:latin typeface="Arial"/>
                <a:cs typeface="Arial"/>
              </a:rPr>
              <a:t>-pure elevate. Al contrario dei climi continentali risultano quindi scarse differenze tra le stagioni.</a:t>
            </a:r>
            <a:endParaRPr lang="it-IT" sz="1400" dirty="0">
              <a:latin typeface="Arial"/>
              <a:cs typeface="Arial"/>
            </a:endParaRPr>
          </a:p>
        </p:txBody>
      </p:sp>
    </p:spTree>
    <p:extLst>
      <p:ext uri="{BB962C8B-B14F-4D97-AF65-F5344CB8AC3E}">
        <p14:creationId xmlns:p14="http://schemas.microsoft.com/office/powerpoint/2010/main" val="1418028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04905"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Mediterraneo</a:t>
            </a:r>
            <a:endParaRPr lang="it-IT" sz="2000" b="1" dirty="0"/>
          </a:p>
        </p:txBody>
      </p:sp>
      <p:pic>
        <p:nvPicPr>
          <p:cNvPr id="5" name="Immagine 4" descr="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710" y="552194"/>
            <a:ext cx="8600401" cy="4699375"/>
          </a:xfrm>
          <a:prstGeom prst="rect">
            <a:avLst/>
          </a:prstGeom>
        </p:spPr>
      </p:pic>
      <p:sp>
        <p:nvSpPr>
          <p:cNvPr id="2" name="CasellaDiTesto 1"/>
          <p:cNvSpPr txBox="1"/>
          <p:nvPr/>
        </p:nvSpPr>
        <p:spPr>
          <a:xfrm>
            <a:off x="255740" y="5251569"/>
            <a:ext cx="8701307" cy="1384995"/>
          </a:xfrm>
          <a:prstGeom prst="rect">
            <a:avLst/>
          </a:prstGeom>
          <a:noFill/>
        </p:spPr>
        <p:txBody>
          <a:bodyPr wrap="square" rtlCol="0">
            <a:spAutoFit/>
          </a:bodyPr>
          <a:lstStyle/>
          <a:p>
            <a:pPr algn="just"/>
            <a:r>
              <a:rPr lang="it-IT" sz="1400" dirty="0" smtClean="0">
                <a:latin typeface="Arial"/>
                <a:cs typeface="Arial"/>
              </a:rPr>
              <a:t>Il Mediterraneo è un mare poco esteso, ben delimitato dalle terre circostanti. In generale le aree costiere, salvo situazioni particolari, presentano precipitazioni poco abbondanti e che diminuiscono verso oriente. Nell’inverno risultano piogge più cospicue</a:t>
            </a:r>
            <a:r>
              <a:rPr lang="it-IT" sz="1400" b="1" dirty="0" smtClean="0">
                <a:latin typeface="Arial"/>
                <a:cs typeface="Arial"/>
              </a:rPr>
              <a:t>:</a:t>
            </a:r>
            <a:r>
              <a:rPr lang="it-IT" sz="1400" dirty="0" smtClean="0">
                <a:latin typeface="Arial"/>
                <a:cs typeface="Arial"/>
              </a:rPr>
              <a:t> sono quelle che contribuiscono maggiormente a rimpinguare le riserve idriche d’acqua dolce per gli usi irrigui e idropotabili. L’estate è decisamente calda, ma asciutta; si potrebbe parlare, esagerando un poco, di caldo torrido; da maggio a settembre le precipitazioni sono rare e molto scarse; numerosi sono gli anni con assenza assoluta di piogge, soprattutto in luglio e agosto.</a:t>
            </a:r>
            <a:endParaRPr lang="it-IT" sz="1400" dirty="0">
              <a:latin typeface="Arial"/>
              <a:cs typeface="Arial"/>
            </a:endParaRPr>
          </a:p>
        </p:txBody>
      </p:sp>
    </p:spTree>
    <p:extLst>
      <p:ext uri="{BB962C8B-B14F-4D97-AF65-F5344CB8AC3E}">
        <p14:creationId xmlns:p14="http://schemas.microsoft.com/office/powerpoint/2010/main" val="312201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04905"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Italia 1</a:t>
            </a:r>
            <a:endParaRPr lang="it-IT" sz="2000" b="1" dirty="0"/>
          </a:p>
        </p:txBody>
      </p:sp>
      <p:pic>
        <p:nvPicPr>
          <p:cNvPr id="5" name="Immagine 4" descr="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195" y="560388"/>
            <a:ext cx="5561730" cy="2907001"/>
          </a:xfrm>
          <a:prstGeom prst="rect">
            <a:avLst/>
          </a:prstGeom>
        </p:spPr>
      </p:pic>
      <p:pic>
        <p:nvPicPr>
          <p:cNvPr id="6" name="Immagine 5" descr="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9275" y="3467389"/>
            <a:ext cx="6154719" cy="3235215"/>
          </a:xfrm>
          <a:prstGeom prst="rect">
            <a:avLst/>
          </a:prstGeom>
        </p:spPr>
      </p:pic>
      <p:sp>
        <p:nvSpPr>
          <p:cNvPr id="7" name="CasellaDiTesto 6"/>
          <p:cNvSpPr txBox="1"/>
          <p:nvPr/>
        </p:nvSpPr>
        <p:spPr>
          <a:xfrm>
            <a:off x="5849925" y="576547"/>
            <a:ext cx="3094069" cy="2677656"/>
          </a:xfrm>
          <a:prstGeom prst="rect">
            <a:avLst/>
          </a:prstGeom>
          <a:noFill/>
        </p:spPr>
        <p:txBody>
          <a:bodyPr wrap="square" rtlCol="0">
            <a:spAutoFit/>
          </a:bodyPr>
          <a:lstStyle/>
          <a:p>
            <a:pPr algn="just"/>
            <a:r>
              <a:rPr lang="it-IT" sz="1400" dirty="0" smtClean="0">
                <a:latin typeface="Arial"/>
                <a:cs typeface="Arial"/>
              </a:rPr>
              <a:t>Le regioni italiane settentrionali sono caratterizzate da un clima sub-medi-terraneo, caratterizzato da un regime termico medio mensile con massimo in luglio (</a:t>
            </a:r>
            <a:r>
              <a:rPr lang="it-IT" sz="1400" dirty="0" err="1" smtClean="0">
                <a:latin typeface="Arial"/>
                <a:cs typeface="Arial"/>
              </a:rPr>
              <a:t>anzichè</a:t>
            </a:r>
            <a:r>
              <a:rPr lang="it-IT" sz="1400" dirty="0" smtClean="0">
                <a:latin typeface="Arial"/>
                <a:cs typeface="Arial"/>
              </a:rPr>
              <a:t> in giugno quando cade il solstizio estivo</a:t>
            </a:r>
            <a:r>
              <a:rPr lang="it-IT" sz="1400" b="1" dirty="0" smtClean="0">
                <a:latin typeface="Arial"/>
                <a:cs typeface="Arial"/>
              </a:rPr>
              <a:t>:</a:t>
            </a:r>
            <a:r>
              <a:rPr lang="it-IT" sz="1400" dirty="0" smtClean="0">
                <a:latin typeface="Arial"/>
                <a:cs typeface="Arial"/>
              </a:rPr>
              <a:t> la terra deve ancora scaldarsi dal freddo delle sta-</a:t>
            </a:r>
            <a:r>
              <a:rPr lang="it-IT" sz="1400" dirty="0" err="1" smtClean="0">
                <a:latin typeface="Arial"/>
                <a:cs typeface="Arial"/>
              </a:rPr>
              <a:t>gioni</a:t>
            </a:r>
            <a:r>
              <a:rPr lang="it-IT" sz="1400" dirty="0" smtClean="0">
                <a:latin typeface="Arial"/>
                <a:cs typeface="Arial"/>
              </a:rPr>
              <a:t> precedenti) e minimo in </a:t>
            </a:r>
            <a:r>
              <a:rPr lang="it-IT" sz="1400" dirty="0" err="1" smtClean="0">
                <a:latin typeface="Arial"/>
                <a:cs typeface="Arial"/>
              </a:rPr>
              <a:t>genna</a:t>
            </a:r>
            <a:r>
              <a:rPr lang="it-IT" sz="1400" dirty="0" smtClean="0">
                <a:latin typeface="Arial"/>
                <a:cs typeface="Arial"/>
              </a:rPr>
              <a:t>-io (anziché in dicembre quando cade il solstizio invernale: la terra deve ancora disperdere il calore </a:t>
            </a:r>
            <a:r>
              <a:rPr lang="it-IT" sz="1400" dirty="0" err="1" smtClean="0">
                <a:latin typeface="Arial"/>
                <a:cs typeface="Arial"/>
              </a:rPr>
              <a:t>accumu</a:t>
            </a:r>
            <a:r>
              <a:rPr lang="it-IT" sz="1400" dirty="0" smtClean="0">
                <a:latin typeface="Arial"/>
                <a:cs typeface="Arial"/>
              </a:rPr>
              <a:t>-lato nelle stazioni precedenti).</a:t>
            </a:r>
            <a:endParaRPr lang="it-IT" sz="1400" dirty="0">
              <a:latin typeface="Arial"/>
              <a:cs typeface="Arial"/>
            </a:endParaRPr>
          </a:p>
        </p:txBody>
      </p:sp>
      <p:sp>
        <p:nvSpPr>
          <p:cNvPr id="8" name="CasellaDiTesto 7"/>
          <p:cNvSpPr txBox="1"/>
          <p:nvPr/>
        </p:nvSpPr>
        <p:spPr>
          <a:xfrm>
            <a:off x="212995" y="3876096"/>
            <a:ext cx="2576280" cy="2893100"/>
          </a:xfrm>
          <a:prstGeom prst="rect">
            <a:avLst/>
          </a:prstGeom>
          <a:noFill/>
        </p:spPr>
        <p:txBody>
          <a:bodyPr wrap="square" rtlCol="0">
            <a:spAutoFit/>
          </a:bodyPr>
          <a:lstStyle/>
          <a:p>
            <a:pPr algn="just"/>
            <a:r>
              <a:rPr lang="it-IT" sz="1400" dirty="0" smtClean="0">
                <a:latin typeface="Arial"/>
                <a:cs typeface="Arial"/>
              </a:rPr>
              <a:t>Il regime pluviometrico medio mensile presenta due minimi, il principale nell’inverno e quello secondario in estate. I massimi si collocano nelle stagioni intermedie. Se quello principale si verifica in prima-vera si parla di clima sub-lito-</a:t>
            </a:r>
            <a:r>
              <a:rPr lang="it-IT" sz="1400" dirty="0" err="1" smtClean="0">
                <a:latin typeface="Arial"/>
                <a:cs typeface="Arial"/>
              </a:rPr>
              <a:t>raneo</a:t>
            </a:r>
            <a:r>
              <a:rPr lang="it-IT" sz="1400" dirty="0" smtClean="0">
                <a:latin typeface="Arial"/>
                <a:cs typeface="Arial"/>
              </a:rPr>
              <a:t> occidentale. Se si </a:t>
            </a:r>
            <a:r>
              <a:rPr lang="it-IT" sz="1400" dirty="0" err="1" smtClean="0">
                <a:latin typeface="Arial"/>
                <a:cs typeface="Arial"/>
              </a:rPr>
              <a:t>verifi</a:t>
            </a:r>
            <a:r>
              <a:rPr lang="it-IT" sz="1400" dirty="0" smtClean="0">
                <a:latin typeface="Arial"/>
                <a:cs typeface="Arial"/>
              </a:rPr>
              <a:t>-ca in autunno (o i due massi-mi sono equivalenti o quasi) si parla di clima sub-litoraneo padano</a:t>
            </a:r>
            <a:endParaRPr lang="it-IT" sz="1400" dirty="0">
              <a:latin typeface="Arial"/>
              <a:cs typeface="Arial"/>
            </a:endParaRPr>
          </a:p>
        </p:txBody>
      </p:sp>
    </p:spTree>
    <p:extLst>
      <p:ext uri="{BB962C8B-B14F-4D97-AF65-F5344CB8AC3E}">
        <p14:creationId xmlns:p14="http://schemas.microsoft.com/office/powerpoint/2010/main" val="1632028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04905" y="160278"/>
            <a:ext cx="8560515"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Italia 2</a:t>
            </a:r>
            <a:endParaRPr lang="it-IT" sz="2000" b="1" dirty="0"/>
          </a:p>
        </p:txBody>
      </p:sp>
      <p:pic>
        <p:nvPicPr>
          <p:cNvPr id="5" name="Immagine 4" descr="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904" y="560388"/>
            <a:ext cx="5477070" cy="2981190"/>
          </a:xfrm>
          <a:prstGeom prst="rect">
            <a:avLst/>
          </a:prstGeom>
        </p:spPr>
      </p:pic>
      <p:pic>
        <p:nvPicPr>
          <p:cNvPr id="6" name="Immagine 5" descr="1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1915" y="3534492"/>
            <a:ext cx="5730395" cy="3157607"/>
          </a:xfrm>
          <a:prstGeom prst="rect">
            <a:avLst/>
          </a:prstGeom>
        </p:spPr>
      </p:pic>
      <p:sp>
        <p:nvSpPr>
          <p:cNvPr id="7" name="CasellaDiTesto 6"/>
          <p:cNvSpPr txBox="1"/>
          <p:nvPr/>
        </p:nvSpPr>
        <p:spPr>
          <a:xfrm>
            <a:off x="5781974" y="577098"/>
            <a:ext cx="3190337" cy="2893100"/>
          </a:xfrm>
          <a:prstGeom prst="rect">
            <a:avLst/>
          </a:prstGeom>
          <a:noFill/>
        </p:spPr>
        <p:txBody>
          <a:bodyPr wrap="square" rtlCol="0">
            <a:spAutoFit/>
          </a:bodyPr>
          <a:lstStyle/>
          <a:p>
            <a:pPr algn="just"/>
            <a:r>
              <a:rPr lang="it-IT" sz="1400" dirty="0" smtClean="0">
                <a:latin typeface="Arial"/>
                <a:cs typeface="Arial"/>
              </a:rPr>
              <a:t>Nelle Alpi (salvo eccezioni; es. bassi valli d’Aosta e Susa in Piemonte), per il fatto di presentarsi sopravento ri-spetto alle principali perturbazioni, si hanno le precipitazioni più </a:t>
            </a:r>
            <a:r>
              <a:rPr lang="it-IT" sz="1400" dirty="0" err="1" smtClean="0">
                <a:latin typeface="Arial"/>
                <a:cs typeface="Arial"/>
              </a:rPr>
              <a:t>abbondan</a:t>
            </a:r>
            <a:r>
              <a:rPr lang="it-IT" sz="1400" dirty="0" smtClean="0">
                <a:latin typeface="Arial"/>
                <a:cs typeface="Arial"/>
              </a:rPr>
              <a:t>-ti. In quelle occidentali risulta ancora evidente l’andamento del regime </a:t>
            </a:r>
            <a:r>
              <a:rPr lang="it-IT" sz="1400" dirty="0" err="1" smtClean="0">
                <a:latin typeface="Arial"/>
                <a:cs typeface="Arial"/>
              </a:rPr>
              <a:t>plu-viometrico</a:t>
            </a:r>
            <a:r>
              <a:rPr lang="it-IT" sz="1400" dirty="0" smtClean="0">
                <a:latin typeface="Arial"/>
                <a:cs typeface="Arial"/>
              </a:rPr>
              <a:t> del tipo sub-litoraneo. Ver-so oriente si fa sentire maggiormente l’effetto delle fredde e asciutte correnti da Est - Nord/Est, mentre sono </a:t>
            </a:r>
            <a:r>
              <a:rPr lang="it-IT" sz="1400" dirty="0" err="1" smtClean="0">
                <a:latin typeface="Arial"/>
                <a:cs typeface="Arial"/>
              </a:rPr>
              <a:t>deci-samente</a:t>
            </a:r>
            <a:r>
              <a:rPr lang="it-IT" sz="1400" dirty="0" smtClean="0">
                <a:latin typeface="Arial"/>
                <a:cs typeface="Arial"/>
              </a:rPr>
              <a:t> più abbondanti le piogge estive.</a:t>
            </a:r>
            <a:endParaRPr lang="it-IT" sz="1400" dirty="0">
              <a:latin typeface="Arial"/>
              <a:cs typeface="Arial"/>
            </a:endParaRPr>
          </a:p>
        </p:txBody>
      </p:sp>
      <p:sp>
        <p:nvSpPr>
          <p:cNvPr id="8" name="CasellaDiTesto 7"/>
          <p:cNvSpPr txBox="1"/>
          <p:nvPr/>
        </p:nvSpPr>
        <p:spPr>
          <a:xfrm>
            <a:off x="229707" y="3541577"/>
            <a:ext cx="2945366" cy="3108544"/>
          </a:xfrm>
          <a:prstGeom prst="rect">
            <a:avLst/>
          </a:prstGeom>
          <a:noFill/>
        </p:spPr>
        <p:txBody>
          <a:bodyPr wrap="square" rtlCol="0">
            <a:spAutoFit/>
          </a:bodyPr>
          <a:lstStyle/>
          <a:p>
            <a:pPr algn="just"/>
            <a:r>
              <a:rPr lang="it-IT" sz="1400" dirty="0" smtClean="0">
                <a:latin typeface="Arial"/>
                <a:cs typeface="Arial"/>
              </a:rPr>
              <a:t>I regimi termici presentano sempre la tipica forma a campana, ma con valori decisamente inferiori. La me-dia annua della stazione Gran S. Bernardo (2.467 m s.l.m.) è pari a -1,8 °C. Quella di Torino (238 m s.l.m.) è pari a 12,6 °C. Il gradiente altimetrico è 2.467 </a:t>
            </a:r>
            <a:r>
              <a:rPr lang="mr-IN" sz="1400" dirty="0" smtClean="0">
                <a:latin typeface="Arial"/>
                <a:cs typeface="Arial"/>
              </a:rPr>
              <a:t>–</a:t>
            </a:r>
            <a:r>
              <a:rPr lang="it-IT" sz="1400" dirty="0" smtClean="0">
                <a:latin typeface="Arial"/>
                <a:cs typeface="Arial"/>
              </a:rPr>
              <a:t> 238 = 2.229 m, mentre quello termico è 12,6 </a:t>
            </a:r>
            <a:r>
              <a:rPr lang="mr-IN" sz="1400" dirty="0" smtClean="0">
                <a:latin typeface="Arial"/>
                <a:cs typeface="Arial"/>
              </a:rPr>
              <a:t>–</a:t>
            </a:r>
            <a:r>
              <a:rPr lang="it-IT" sz="1400" dirty="0" smtClean="0">
                <a:latin typeface="Arial"/>
                <a:cs typeface="Arial"/>
              </a:rPr>
              <a:t> (-1,8) = 14,4 °C. Il rapporto </a:t>
            </a:r>
            <a:r>
              <a:rPr lang="it-IT" sz="1400" dirty="0" err="1" smtClean="0">
                <a:latin typeface="Arial"/>
                <a:cs typeface="Arial"/>
              </a:rPr>
              <a:t>signifi</a:t>
            </a:r>
            <a:r>
              <a:rPr lang="it-IT" sz="1400" dirty="0" smtClean="0">
                <a:latin typeface="Arial"/>
                <a:cs typeface="Arial"/>
              </a:rPr>
              <a:t>-ca una riduzione media di un </a:t>
            </a:r>
            <a:r>
              <a:rPr lang="it-IT" sz="1400" dirty="0" err="1" smtClean="0">
                <a:latin typeface="Arial"/>
                <a:cs typeface="Arial"/>
              </a:rPr>
              <a:t>gra</a:t>
            </a:r>
            <a:r>
              <a:rPr lang="it-IT" sz="1400" dirty="0" smtClean="0">
                <a:latin typeface="Arial"/>
                <a:cs typeface="Arial"/>
              </a:rPr>
              <a:t>-do ogni 155 m, un gradiente supe-riore a quello medio annuo ritenuto valido dalla climatologia</a:t>
            </a:r>
            <a:endParaRPr lang="it-IT" sz="1400" dirty="0">
              <a:latin typeface="Arial"/>
              <a:cs typeface="Arial"/>
            </a:endParaRPr>
          </a:p>
        </p:txBody>
      </p:sp>
    </p:spTree>
    <p:extLst>
      <p:ext uri="{BB962C8B-B14F-4D97-AF65-F5344CB8AC3E}">
        <p14:creationId xmlns:p14="http://schemas.microsoft.com/office/powerpoint/2010/main" val="2610807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28601" y="160278"/>
            <a:ext cx="8636820"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Italia 3</a:t>
            </a:r>
            <a:endParaRPr lang="it-IT" sz="2000" b="1" dirty="0"/>
          </a:p>
        </p:txBody>
      </p:sp>
      <p:pic>
        <p:nvPicPr>
          <p:cNvPr id="6" name="Immagine 5" descr="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99" y="560387"/>
            <a:ext cx="5596793" cy="3049307"/>
          </a:xfrm>
          <a:prstGeom prst="rect">
            <a:avLst/>
          </a:prstGeom>
        </p:spPr>
      </p:pic>
      <p:pic>
        <p:nvPicPr>
          <p:cNvPr id="7" name="Immagine 6" descr="1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9575" y="3609695"/>
            <a:ext cx="5697801" cy="3098330"/>
          </a:xfrm>
          <a:prstGeom prst="rect">
            <a:avLst/>
          </a:prstGeom>
        </p:spPr>
      </p:pic>
      <p:sp>
        <p:nvSpPr>
          <p:cNvPr id="8" name="CasellaDiTesto 7"/>
          <p:cNvSpPr txBox="1"/>
          <p:nvPr/>
        </p:nvSpPr>
        <p:spPr>
          <a:xfrm>
            <a:off x="5825392" y="543676"/>
            <a:ext cx="3171984" cy="3108544"/>
          </a:xfrm>
          <a:prstGeom prst="rect">
            <a:avLst/>
          </a:prstGeom>
          <a:noFill/>
        </p:spPr>
        <p:txBody>
          <a:bodyPr wrap="square" rtlCol="0">
            <a:spAutoFit/>
          </a:bodyPr>
          <a:lstStyle/>
          <a:p>
            <a:pPr algn="just"/>
            <a:r>
              <a:rPr lang="it-IT" sz="1400" dirty="0" smtClean="0">
                <a:latin typeface="Arial"/>
                <a:cs typeface="Arial"/>
              </a:rPr>
              <a:t>Nell’Italia settentrionale sono presenti località costiere con clima decisa-mente influenzato dalle masse d’ac-qua marine, che riducono </a:t>
            </a:r>
            <a:r>
              <a:rPr lang="it-IT" sz="1400" dirty="0" err="1" smtClean="0">
                <a:latin typeface="Arial"/>
                <a:cs typeface="Arial"/>
              </a:rPr>
              <a:t>notevol</a:t>
            </a:r>
            <a:r>
              <a:rPr lang="it-IT" sz="1400" dirty="0" smtClean="0">
                <a:latin typeface="Arial"/>
                <a:cs typeface="Arial"/>
              </a:rPr>
              <a:t>-mente le escursioni (differenze tra le medie dei mesi più freddi e caldi o tra i valori diurni massimo e minimo). I massimi termici si spostano da luglio ad agosto e talora dal gennaio a feb-</a:t>
            </a:r>
            <a:r>
              <a:rPr lang="it-IT" sz="1400" dirty="0" err="1" smtClean="0">
                <a:latin typeface="Arial"/>
                <a:cs typeface="Arial"/>
              </a:rPr>
              <a:t>braio</a:t>
            </a:r>
            <a:r>
              <a:rPr lang="it-IT" sz="1400" dirty="0" smtClean="0">
                <a:latin typeface="Arial"/>
                <a:cs typeface="Arial"/>
              </a:rPr>
              <a:t> per effetto del mare che agisce come efficace volano termico. Le temperature minime non sono mai ri-</a:t>
            </a:r>
            <a:r>
              <a:rPr lang="it-IT" sz="1400" dirty="0" err="1" smtClean="0">
                <a:latin typeface="Arial"/>
                <a:cs typeface="Arial"/>
              </a:rPr>
              <a:t>gide</a:t>
            </a:r>
            <a:r>
              <a:rPr lang="it-IT" sz="1400" dirty="0" smtClean="0">
                <a:latin typeface="Arial"/>
                <a:cs typeface="Arial"/>
              </a:rPr>
              <a:t>; raramente si verificano </a:t>
            </a:r>
            <a:r>
              <a:rPr lang="it-IT" sz="1400" dirty="0" err="1" smtClean="0">
                <a:latin typeface="Arial"/>
                <a:cs typeface="Arial"/>
              </a:rPr>
              <a:t>fenome</a:t>
            </a:r>
            <a:r>
              <a:rPr lang="it-IT" sz="1400" dirty="0" smtClean="0">
                <a:latin typeface="Arial"/>
                <a:cs typeface="Arial"/>
              </a:rPr>
              <a:t>-ni di gelo.</a:t>
            </a:r>
            <a:endParaRPr lang="it-IT" sz="1400" dirty="0">
              <a:latin typeface="Arial"/>
              <a:cs typeface="Arial"/>
            </a:endParaRPr>
          </a:p>
        </p:txBody>
      </p:sp>
      <p:sp>
        <p:nvSpPr>
          <p:cNvPr id="9" name="CasellaDiTesto 8"/>
          <p:cNvSpPr txBox="1"/>
          <p:nvPr/>
        </p:nvSpPr>
        <p:spPr>
          <a:xfrm>
            <a:off x="161757" y="3618796"/>
            <a:ext cx="3137818" cy="3108544"/>
          </a:xfrm>
          <a:prstGeom prst="rect">
            <a:avLst/>
          </a:prstGeom>
          <a:noFill/>
        </p:spPr>
        <p:txBody>
          <a:bodyPr wrap="square" rtlCol="0">
            <a:spAutoFit/>
          </a:bodyPr>
          <a:lstStyle/>
          <a:p>
            <a:pPr algn="just"/>
            <a:r>
              <a:rPr lang="it-IT" sz="1400" dirty="0" smtClean="0">
                <a:latin typeface="Arial"/>
                <a:cs typeface="Arial"/>
              </a:rPr>
              <a:t>Le precipitazioni annue in Liguria so-no piuttosto elevate (1.150 mm a </a:t>
            </a:r>
            <a:r>
              <a:rPr lang="it-IT" sz="1400" dirty="0" err="1" smtClean="0">
                <a:latin typeface="Arial"/>
                <a:cs typeface="Arial"/>
              </a:rPr>
              <a:t>Ge</a:t>
            </a:r>
            <a:r>
              <a:rPr lang="it-IT" sz="1400" dirty="0" smtClean="0">
                <a:latin typeface="Arial"/>
                <a:cs typeface="Arial"/>
              </a:rPr>
              <a:t>-nova), scarse nel trimestre estivo (solo 25 mm in luglio) e molto </a:t>
            </a:r>
            <a:r>
              <a:rPr lang="it-IT" sz="1400" dirty="0" err="1" smtClean="0">
                <a:latin typeface="Arial"/>
                <a:cs typeface="Arial"/>
              </a:rPr>
              <a:t>abbon</a:t>
            </a:r>
            <a:r>
              <a:rPr lang="it-IT" sz="1400" dirty="0" smtClean="0">
                <a:latin typeface="Arial"/>
                <a:cs typeface="Arial"/>
              </a:rPr>
              <a:t>-danti in autunno (ben 185 mm in no-</a:t>
            </a:r>
            <a:r>
              <a:rPr lang="it-IT" sz="1400" dirty="0" err="1" smtClean="0">
                <a:latin typeface="Arial"/>
                <a:cs typeface="Arial"/>
              </a:rPr>
              <a:t>vembre</a:t>
            </a:r>
            <a:r>
              <a:rPr lang="it-IT" sz="1400" dirty="0" smtClean="0">
                <a:latin typeface="Arial"/>
                <a:cs typeface="Arial"/>
              </a:rPr>
              <a:t> a Genova) quando maggiori sono i rischi di dissesto </a:t>
            </a:r>
            <a:r>
              <a:rPr lang="it-IT" sz="1400" dirty="0" err="1" smtClean="0">
                <a:latin typeface="Arial"/>
                <a:cs typeface="Arial"/>
              </a:rPr>
              <a:t>idrogeolo-gico</a:t>
            </a:r>
            <a:r>
              <a:rPr lang="it-IT" sz="1400" dirty="0" smtClean="0">
                <a:latin typeface="Arial"/>
                <a:cs typeface="Arial"/>
              </a:rPr>
              <a:t>. Verso oriente aumentano le piogge estive (anche sotto forma di violenti temporali); l’autunno rimane la stagione più piovosa, meno ab-</a:t>
            </a:r>
            <a:r>
              <a:rPr lang="it-IT" sz="1400" dirty="0" err="1" smtClean="0">
                <a:latin typeface="Arial"/>
                <a:cs typeface="Arial"/>
              </a:rPr>
              <a:t>bondante</a:t>
            </a:r>
            <a:r>
              <a:rPr lang="it-IT" sz="1400" dirty="0" smtClean="0">
                <a:latin typeface="Arial"/>
                <a:cs typeface="Arial"/>
              </a:rPr>
              <a:t> rispetto a quanto accade nel golfo ligure, più direttamente esposto alle depressioni atlantiche.</a:t>
            </a:r>
            <a:endParaRPr lang="it-IT" sz="1400" dirty="0">
              <a:latin typeface="Arial"/>
              <a:cs typeface="Arial"/>
            </a:endParaRPr>
          </a:p>
        </p:txBody>
      </p:sp>
    </p:spTree>
    <p:extLst>
      <p:ext uri="{BB962C8B-B14F-4D97-AF65-F5344CB8AC3E}">
        <p14:creationId xmlns:p14="http://schemas.microsoft.com/office/powerpoint/2010/main" val="3840394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8601" y="160278"/>
            <a:ext cx="8636820"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Italia 4</a:t>
            </a:r>
            <a:endParaRPr lang="it-IT" sz="2000" b="1" dirty="0"/>
          </a:p>
        </p:txBody>
      </p:sp>
      <p:pic>
        <p:nvPicPr>
          <p:cNvPr id="5" name="Immagine 4" descr="1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560388"/>
            <a:ext cx="5586796" cy="3043861"/>
          </a:xfrm>
          <a:prstGeom prst="rect">
            <a:avLst/>
          </a:prstGeom>
        </p:spPr>
      </p:pic>
      <p:pic>
        <p:nvPicPr>
          <p:cNvPr id="6" name="Immagine 5" descr="1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3693" y="3602061"/>
            <a:ext cx="5697126" cy="3106977"/>
          </a:xfrm>
          <a:prstGeom prst="rect">
            <a:avLst/>
          </a:prstGeom>
        </p:spPr>
      </p:pic>
      <p:sp>
        <p:nvSpPr>
          <p:cNvPr id="7" name="CasellaDiTesto 6"/>
          <p:cNvSpPr txBox="1"/>
          <p:nvPr/>
        </p:nvSpPr>
        <p:spPr>
          <a:xfrm>
            <a:off x="5890596" y="560388"/>
            <a:ext cx="3090223" cy="2893100"/>
          </a:xfrm>
          <a:prstGeom prst="rect">
            <a:avLst/>
          </a:prstGeom>
          <a:noFill/>
        </p:spPr>
        <p:txBody>
          <a:bodyPr wrap="square" rtlCol="0">
            <a:spAutoFit/>
          </a:bodyPr>
          <a:lstStyle/>
          <a:p>
            <a:pPr algn="just"/>
            <a:r>
              <a:rPr lang="it-IT" sz="1400" dirty="0" smtClean="0">
                <a:latin typeface="Arial"/>
                <a:cs typeface="Arial"/>
              </a:rPr>
              <a:t>Verso Sud Troviamo località con cli-mi sempre più simili a quello </a:t>
            </a:r>
            <a:r>
              <a:rPr lang="it-IT" sz="1400" dirty="0" err="1" smtClean="0">
                <a:latin typeface="Arial"/>
                <a:cs typeface="Arial"/>
              </a:rPr>
              <a:t>clas-sico</a:t>
            </a:r>
            <a:r>
              <a:rPr lang="it-IT" sz="1400" dirty="0" smtClean="0">
                <a:latin typeface="Arial"/>
                <a:cs typeface="Arial"/>
              </a:rPr>
              <a:t> mediterraneo. Il regime termico assume sempre la forma a campa-</a:t>
            </a:r>
            <a:r>
              <a:rPr lang="it-IT" sz="1400" dirty="0" err="1" smtClean="0">
                <a:latin typeface="Arial"/>
                <a:cs typeface="Arial"/>
              </a:rPr>
              <a:t>na</a:t>
            </a:r>
            <a:r>
              <a:rPr lang="it-IT" sz="1400" dirty="0" smtClean="0">
                <a:latin typeface="Arial"/>
                <a:cs typeface="Arial"/>
              </a:rPr>
              <a:t>, ma con valori man mano più ele-vati e soprattutto meno rigidi nell’in-verno (fenomeni di gelo a Bari sono rarissimi, in occasione in occasione di forti flussi di aria gelida dai Balcani, cioè dall’</a:t>
            </a:r>
            <a:r>
              <a:rPr lang="it-IT" sz="1400" dirty="0" err="1" smtClean="0">
                <a:latin typeface="Arial"/>
                <a:cs typeface="Arial"/>
              </a:rPr>
              <a:t>anticilone</a:t>
            </a:r>
            <a:r>
              <a:rPr lang="it-IT" sz="1400" dirty="0" smtClean="0">
                <a:latin typeface="Arial"/>
                <a:cs typeface="Arial"/>
              </a:rPr>
              <a:t> euro-si-</a:t>
            </a:r>
            <a:r>
              <a:rPr lang="it-IT" sz="1400" dirty="0" err="1" smtClean="0">
                <a:latin typeface="Arial"/>
                <a:cs typeface="Arial"/>
              </a:rPr>
              <a:t>beriano</a:t>
            </a:r>
            <a:r>
              <a:rPr lang="it-IT" sz="1400" dirty="0" smtClean="0">
                <a:latin typeface="Arial"/>
                <a:cs typeface="Arial"/>
              </a:rPr>
              <a:t>). Le piogge sono relativa-mente scarse, soprattutto in estate; più abbondanti in autunno</a:t>
            </a:r>
            <a:endParaRPr lang="it-IT" sz="1400" dirty="0">
              <a:latin typeface="Arial"/>
              <a:cs typeface="Arial"/>
            </a:endParaRPr>
          </a:p>
        </p:txBody>
      </p:sp>
      <p:sp>
        <p:nvSpPr>
          <p:cNvPr id="8" name="CasellaDiTesto 7"/>
          <p:cNvSpPr txBox="1"/>
          <p:nvPr/>
        </p:nvSpPr>
        <p:spPr>
          <a:xfrm>
            <a:off x="228600" y="4242370"/>
            <a:ext cx="2971538" cy="2462213"/>
          </a:xfrm>
          <a:prstGeom prst="rect">
            <a:avLst/>
          </a:prstGeom>
          <a:noFill/>
        </p:spPr>
        <p:txBody>
          <a:bodyPr wrap="square" rtlCol="0">
            <a:spAutoFit/>
          </a:bodyPr>
          <a:lstStyle/>
          <a:p>
            <a:pPr algn="just"/>
            <a:r>
              <a:rPr lang="it-IT" sz="1400" dirty="0" smtClean="0">
                <a:latin typeface="Arial"/>
                <a:cs typeface="Arial"/>
              </a:rPr>
              <a:t>Salendo di quota risultano sempre gli stessi andamenti dei regimi medi mensili termici e pluviometrici tipici del clima mediterraneo, ma evidentemente con temperature meno elevate (le nevicate in Po-tenza sono eventi normali). Il mini-mo delle precipitazioni rimane in estate, ma non così basso. Le pre-</a:t>
            </a:r>
            <a:r>
              <a:rPr lang="it-IT" sz="1400" dirty="0" err="1" smtClean="0">
                <a:latin typeface="Arial"/>
                <a:cs typeface="Arial"/>
              </a:rPr>
              <a:t>cipitazioni</a:t>
            </a:r>
            <a:r>
              <a:rPr lang="it-IT" sz="1400" dirty="0" smtClean="0">
                <a:latin typeface="Arial"/>
                <a:cs typeface="Arial"/>
              </a:rPr>
              <a:t> sono relativamente ab-</a:t>
            </a:r>
            <a:r>
              <a:rPr lang="it-IT" sz="1400" dirty="0" err="1" smtClean="0">
                <a:latin typeface="Arial"/>
                <a:cs typeface="Arial"/>
              </a:rPr>
              <a:t>bondanti</a:t>
            </a:r>
            <a:r>
              <a:rPr lang="it-IT" sz="1400" dirty="0" smtClean="0">
                <a:latin typeface="Arial"/>
                <a:cs typeface="Arial"/>
              </a:rPr>
              <a:t> nel resto dell’anno. </a:t>
            </a:r>
            <a:endParaRPr lang="it-IT" sz="1400" dirty="0">
              <a:latin typeface="Arial"/>
              <a:cs typeface="Arial"/>
            </a:endParaRPr>
          </a:p>
        </p:txBody>
      </p:sp>
    </p:spTree>
    <p:extLst>
      <p:ext uri="{BB962C8B-B14F-4D97-AF65-F5344CB8AC3E}">
        <p14:creationId xmlns:p14="http://schemas.microsoft.com/office/powerpoint/2010/main" val="261463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8601" y="160278"/>
            <a:ext cx="8636820" cy="400110"/>
          </a:xfrm>
          <a:prstGeom prst="rect">
            <a:avLst/>
          </a:prstGeom>
          <a:solidFill>
            <a:srgbClr val="FFFF00"/>
          </a:solidFill>
          <a:ln w="38100" cmpd="sng">
            <a:solidFill>
              <a:srgbClr val="FF0000"/>
            </a:solidFill>
          </a:ln>
        </p:spPr>
        <p:txBody>
          <a:bodyPr wrap="square" rtlCol="0">
            <a:spAutoFit/>
          </a:bodyPr>
          <a:lstStyle/>
          <a:p>
            <a:pPr algn="ctr"/>
            <a:r>
              <a:rPr lang="it-IT" sz="2000" b="1" dirty="0" err="1" smtClean="0"/>
              <a:t>Climogrammi</a:t>
            </a:r>
            <a:r>
              <a:rPr lang="it-IT" sz="2000" b="1" dirty="0" smtClean="0"/>
              <a:t> termo-pluviometrici a linee(T)/colonne(</a:t>
            </a:r>
            <a:r>
              <a:rPr lang="it-IT" sz="2000" b="1" dirty="0" err="1" smtClean="0"/>
              <a:t>P</a:t>
            </a:r>
            <a:r>
              <a:rPr lang="it-IT" sz="2000" b="1" dirty="0" smtClean="0"/>
              <a:t>) - Italia 5</a:t>
            </a:r>
            <a:endParaRPr lang="it-IT" sz="2000" b="1" dirty="0"/>
          </a:p>
        </p:txBody>
      </p:sp>
      <p:pic>
        <p:nvPicPr>
          <p:cNvPr id="5" name="Immagine 4" descr="1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10" y="560388"/>
            <a:ext cx="5443022" cy="2968399"/>
          </a:xfrm>
          <a:prstGeom prst="rect">
            <a:avLst/>
          </a:prstGeom>
        </p:spPr>
      </p:pic>
      <p:pic>
        <p:nvPicPr>
          <p:cNvPr id="6" name="Immagine 5" descr="2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3294" y="3523115"/>
            <a:ext cx="5860299" cy="3194280"/>
          </a:xfrm>
          <a:prstGeom prst="rect">
            <a:avLst/>
          </a:prstGeom>
        </p:spPr>
      </p:pic>
      <p:sp>
        <p:nvSpPr>
          <p:cNvPr id="7" name="CasellaDiTesto 6"/>
          <p:cNvSpPr txBox="1"/>
          <p:nvPr/>
        </p:nvSpPr>
        <p:spPr>
          <a:xfrm>
            <a:off x="5639932" y="585456"/>
            <a:ext cx="3225489" cy="2677656"/>
          </a:xfrm>
          <a:prstGeom prst="rect">
            <a:avLst/>
          </a:prstGeom>
          <a:noFill/>
        </p:spPr>
        <p:txBody>
          <a:bodyPr wrap="square" rtlCol="0">
            <a:spAutoFit/>
          </a:bodyPr>
          <a:lstStyle/>
          <a:p>
            <a:pPr algn="just"/>
            <a:r>
              <a:rPr lang="it-IT" sz="1400" dirty="0" smtClean="0">
                <a:latin typeface="Arial"/>
                <a:cs typeface="Arial"/>
              </a:rPr>
              <a:t>I climi del Sud Italia sono evidente-mente mediterranei, con temperature elevate, soprattutto quelle estive e con fenomeni di gelo inesistenti (o </a:t>
            </a:r>
            <a:r>
              <a:rPr lang="it-IT" sz="1400" dirty="0" err="1" smtClean="0">
                <a:latin typeface="Arial"/>
                <a:cs typeface="Arial"/>
              </a:rPr>
              <a:t>pros</a:t>
            </a:r>
            <a:r>
              <a:rPr lang="it-IT" sz="1400" dirty="0" smtClean="0">
                <a:latin typeface="Arial"/>
                <a:cs typeface="Arial"/>
              </a:rPr>
              <a:t>-simi al gelo in occasione di qualche rarissima nevicata mista a pioggia). Il regime pluviometrico è caratterizzato da marcata scarsità di piogge in estate (non sono rare, in alcuni anni, le situa-zioni di totale assenza di pioggia, so-prattutto in luglio) ed abbondanza di precipitazioni nella stagione fredda.</a:t>
            </a:r>
            <a:endParaRPr lang="it-IT" sz="1400" dirty="0">
              <a:latin typeface="Arial"/>
              <a:cs typeface="Arial"/>
            </a:endParaRPr>
          </a:p>
        </p:txBody>
      </p:sp>
      <p:sp>
        <p:nvSpPr>
          <p:cNvPr id="8" name="CasellaDiTesto 7"/>
          <p:cNvSpPr txBox="1"/>
          <p:nvPr/>
        </p:nvSpPr>
        <p:spPr>
          <a:xfrm>
            <a:off x="155135" y="3712619"/>
            <a:ext cx="2978159" cy="3108544"/>
          </a:xfrm>
          <a:prstGeom prst="rect">
            <a:avLst/>
          </a:prstGeom>
          <a:noFill/>
        </p:spPr>
        <p:txBody>
          <a:bodyPr wrap="square" rtlCol="0">
            <a:spAutoFit/>
          </a:bodyPr>
          <a:lstStyle/>
          <a:p>
            <a:pPr algn="just"/>
            <a:r>
              <a:rPr lang="it-IT" sz="1400" dirty="0" smtClean="0">
                <a:latin typeface="Arial"/>
                <a:cs typeface="Arial"/>
              </a:rPr>
              <a:t>L’aridità estiva è un carattere tipico del clima in Sicilia, quasi sempre accompagnata da caldo torrido. Ta-le situazione pone problemi per gli approvvigionamenti idrici per gli usi agricoli e idropotabili. Eppure la precipitazione totale annua non è affatto trascurabile (765 mm a </a:t>
            </a:r>
            <a:r>
              <a:rPr lang="it-IT" sz="1400" dirty="0" err="1" smtClean="0">
                <a:latin typeface="Arial"/>
                <a:cs typeface="Arial"/>
              </a:rPr>
              <a:t>Pa-lermo</a:t>
            </a:r>
            <a:r>
              <a:rPr lang="it-IT" sz="1400" dirty="0" smtClean="0">
                <a:latin typeface="Arial"/>
                <a:cs typeface="Arial"/>
              </a:rPr>
              <a:t>), ma concentrata nell’</a:t>
            </a:r>
            <a:r>
              <a:rPr lang="it-IT" sz="1400" dirty="0" err="1" smtClean="0">
                <a:latin typeface="Arial"/>
                <a:cs typeface="Arial"/>
              </a:rPr>
              <a:t>inver</a:t>
            </a:r>
            <a:r>
              <a:rPr lang="it-IT" sz="1400" dirty="0" smtClean="0">
                <a:latin typeface="Arial"/>
                <a:cs typeface="Arial"/>
              </a:rPr>
              <a:t>-no, quando meno utile (talora </a:t>
            </a:r>
            <a:r>
              <a:rPr lang="it-IT" sz="1400" dirty="0" err="1" smtClean="0">
                <a:latin typeface="Arial"/>
                <a:cs typeface="Arial"/>
              </a:rPr>
              <a:t>cau</a:t>
            </a:r>
            <a:r>
              <a:rPr lang="it-IT" sz="1400" dirty="0" smtClean="0">
                <a:latin typeface="Arial"/>
                <a:cs typeface="Arial"/>
              </a:rPr>
              <a:t>-sa di fenomeni di dissesto). Per ta-li ragioni molti auspicano la </a:t>
            </a:r>
            <a:r>
              <a:rPr lang="it-IT" sz="1400" dirty="0" err="1" smtClean="0">
                <a:latin typeface="Arial"/>
                <a:cs typeface="Arial"/>
              </a:rPr>
              <a:t>realizz</a:t>
            </a:r>
            <a:r>
              <a:rPr lang="it-IT" sz="1400" dirty="0" smtClean="0">
                <a:latin typeface="Arial"/>
                <a:cs typeface="Arial"/>
              </a:rPr>
              <a:t>-azione di bacini artificiali per capi-</a:t>
            </a:r>
            <a:r>
              <a:rPr lang="it-IT" sz="1400" dirty="0" err="1" smtClean="0">
                <a:latin typeface="Arial"/>
                <a:cs typeface="Arial"/>
              </a:rPr>
              <a:t>talizzare</a:t>
            </a:r>
            <a:r>
              <a:rPr lang="it-IT" sz="1400" dirty="0" smtClean="0">
                <a:latin typeface="Arial"/>
                <a:cs typeface="Arial"/>
              </a:rPr>
              <a:t> l’acqua.</a:t>
            </a:r>
            <a:endParaRPr lang="it-IT" sz="1400" dirty="0">
              <a:latin typeface="Arial"/>
              <a:cs typeface="Arial"/>
            </a:endParaRPr>
          </a:p>
        </p:txBody>
      </p:sp>
    </p:spTree>
    <p:extLst>
      <p:ext uri="{BB962C8B-B14F-4D97-AF65-F5344CB8AC3E}">
        <p14:creationId xmlns:p14="http://schemas.microsoft.com/office/powerpoint/2010/main" val="29499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303202" y="16712"/>
            <a:ext cx="3840798" cy="400110"/>
          </a:xfrm>
          <a:prstGeom prst="rect">
            <a:avLst/>
          </a:prstGeom>
          <a:solidFill>
            <a:srgbClr val="FFFF00"/>
          </a:solidFill>
          <a:ln w="38100" cmpd="sng">
            <a:solidFill>
              <a:srgbClr val="FF0000"/>
            </a:solidFill>
          </a:ln>
        </p:spPr>
        <p:txBody>
          <a:bodyPr wrap="square" rtlCol="0">
            <a:spAutoFit/>
          </a:bodyPr>
          <a:lstStyle/>
          <a:p>
            <a:pPr algn="ctr"/>
            <a:r>
              <a:rPr lang="it-IT" sz="2000" b="1" dirty="0" smtClean="0"/>
              <a:t>Pluviometria in Piemonte</a:t>
            </a:r>
            <a:endParaRPr lang="it-IT" sz="2000" b="1" dirty="0"/>
          </a:p>
        </p:txBody>
      </p:sp>
      <p:pic>
        <p:nvPicPr>
          <p:cNvPr id="5" name="Immagine 4" descr="2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03202" cy="6858000"/>
          </a:xfrm>
          <a:prstGeom prst="rect">
            <a:avLst/>
          </a:prstGeom>
        </p:spPr>
      </p:pic>
      <p:sp>
        <p:nvSpPr>
          <p:cNvPr id="6" name="CasellaDiTesto 5"/>
          <p:cNvSpPr txBox="1"/>
          <p:nvPr/>
        </p:nvSpPr>
        <p:spPr>
          <a:xfrm>
            <a:off x="5307540" y="446293"/>
            <a:ext cx="3774371" cy="6232474"/>
          </a:xfrm>
          <a:prstGeom prst="rect">
            <a:avLst/>
          </a:prstGeom>
          <a:noFill/>
        </p:spPr>
        <p:txBody>
          <a:bodyPr wrap="square" rtlCol="0">
            <a:spAutoFit/>
          </a:bodyPr>
          <a:lstStyle/>
          <a:p>
            <a:pPr algn="just"/>
            <a:r>
              <a:rPr lang="it-IT" sz="1200" dirty="0" smtClean="0">
                <a:latin typeface="Arial"/>
                <a:cs typeface="Arial"/>
              </a:rPr>
              <a:t>In Piemonte si riconoscono due sottotipi principali del regime pluviometrico sub-litoraneo</a:t>
            </a:r>
            <a:r>
              <a:rPr lang="it-IT" sz="1200" b="1" dirty="0" smtClean="0">
                <a:latin typeface="Arial"/>
                <a:cs typeface="Arial"/>
              </a:rPr>
              <a:t>:</a:t>
            </a:r>
          </a:p>
          <a:p>
            <a:pPr marL="140400" indent="-140400" algn="just">
              <a:buFont typeface="Arial"/>
              <a:buChar char="•"/>
            </a:pPr>
            <a:r>
              <a:rPr lang="it-IT" sz="1200" dirty="0" smtClean="0">
                <a:latin typeface="Arial"/>
                <a:cs typeface="Arial"/>
              </a:rPr>
              <a:t>occidentale con minimo principale invernale e netto massimo principale primaverile (salendo di quota verso Ovest il massimo primaverile tende a </a:t>
            </a:r>
            <a:r>
              <a:rPr lang="it-IT" sz="1200" dirty="0" err="1" smtClean="0">
                <a:latin typeface="Arial"/>
                <a:cs typeface="Arial"/>
              </a:rPr>
              <a:t>diven</a:t>
            </a:r>
            <a:r>
              <a:rPr lang="it-IT" sz="1200" dirty="0" smtClean="0">
                <a:latin typeface="Arial"/>
                <a:cs typeface="Arial"/>
              </a:rPr>
              <a:t>-tare meno evidente; (regime sub-litoraneo alpino);</a:t>
            </a:r>
          </a:p>
          <a:p>
            <a:pPr marL="140400" indent="-140400" algn="just">
              <a:spcAft>
                <a:spcPts val="600"/>
              </a:spcAft>
              <a:buFont typeface="Arial"/>
              <a:buChar char="•"/>
            </a:pPr>
            <a:r>
              <a:rPr lang="it-IT" sz="1200" dirty="0" smtClean="0">
                <a:latin typeface="Arial"/>
                <a:cs typeface="Arial"/>
              </a:rPr>
              <a:t>Padano con minimo principale estivo e massimi primaverile ed autunnale equivalenti (o con quello autunnale leggermente superiore).</a:t>
            </a:r>
          </a:p>
          <a:p>
            <a:pPr algn="just"/>
            <a:r>
              <a:rPr lang="it-IT" sz="1200" dirty="0" smtClean="0">
                <a:latin typeface="Arial"/>
                <a:cs typeface="Arial"/>
              </a:rPr>
              <a:t>Tra le aree con precipitazioni abbondanti</a:t>
            </a:r>
            <a:r>
              <a:rPr lang="it-IT" sz="1200" b="1" dirty="0" smtClean="0">
                <a:latin typeface="Arial"/>
                <a:cs typeface="Arial"/>
              </a:rPr>
              <a:t>:</a:t>
            </a:r>
          </a:p>
          <a:p>
            <a:pPr marL="140400" indent="-140400" algn="just">
              <a:buFont typeface="Arial"/>
              <a:buChar char="•"/>
            </a:pPr>
            <a:r>
              <a:rPr lang="it-IT" sz="1200" dirty="0" smtClean="0">
                <a:latin typeface="Arial"/>
                <a:cs typeface="Arial"/>
              </a:rPr>
              <a:t>alto cuneese (fino a 1.400 mm/anno sulla testata del bacino del Gesso);</a:t>
            </a:r>
          </a:p>
          <a:p>
            <a:pPr marL="140400" indent="-140400" algn="just">
              <a:buFont typeface="Arial"/>
              <a:buChar char="•"/>
            </a:pPr>
            <a:r>
              <a:rPr lang="it-IT" sz="1200" dirty="0" smtClean="0">
                <a:latin typeface="Arial"/>
                <a:cs typeface="Arial"/>
              </a:rPr>
              <a:t>Appennino ligure-Piemontese presso capanne di Marcarolo (1.500 mm</a:t>
            </a:r>
            <a:r>
              <a:rPr lang="it-IT" sz="1200" dirty="0">
                <a:latin typeface="Arial"/>
                <a:cs typeface="Arial"/>
              </a:rPr>
              <a:t>/</a:t>
            </a:r>
            <a:r>
              <a:rPr lang="it-IT" sz="1200" dirty="0" smtClean="0">
                <a:latin typeface="Arial"/>
                <a:cs typeface="Arial"/>
              </a:rPr>
              <a:t>anno);</a:t>
            </a:r>
          </a:p>
          <a:p>
            <a:pPr marL="140400" indent="-140400" algn="just">
              <a:buFont typeface="Arial"/>
              <a:buChar char="•"/>
            </a:pPr>
            <a:r>
              <a:rPr lang="it-IT" sz="1200" dirty="0" smtClean="0">
                <a:latin typeface="Arial"/>
                <a:cs typeface="Arial"/>
              </a:rPr>
              <a:t>spartiacque tra i bacini del Grana/Pellice (1.400 mm/anno);</a:t>
            </a:r>
          </a:p>
          <a:p>
            <a:pPr marL="140400" indent="-140400" algn="just">
              <a:spcAft>
                <a:spcPts val="600"/>
              </a:spcAft>
              <a:buFont typeface="Arial"/>
              <a:buChar char="•"/>
            </a:pPr>
            <a:r>
              <a:rPr lang="it-IT" sz="1200" dirty="0" smtClean="0">
                <a:latin typeface="Arial"/>
                <a:cs typeface="Arial"/>
              </a:rPr>
              <a:t>Piemonte Nord-orientale con valori superiori a 1.500 mm/anno e addirittura 2.000 mm/anno nel parco della Val Grande.</a:t>
            </a:r>
          </a:p>
          <a:p>
            <a:pPr algn="just"/>
            <a:r>
              <a:rPr lang="it-IT" sz="1200" dirty="0" smtClean="0">
                <a:latin typeface="Arial"/>
                <a:cs typeface="Arial"/>
              </a:rPr>
              <a:t>Tra le aree con precipitazioni più scarse</a:t>
            </a:r>
            <a:r>
              <a:rPr lang="it-IT" sz="1200" b="1" dirty="0" smtClean="0">
                <a:latin typeface="Arial"/>
                <a:cs typeface="Arial"/>
              </a:rPr>
              <a:t>:</a:t>
            </a:r>
          </a:p>
          <a:p>
            <a:pPr marL="104400" indent="-140400" algn="just">
              <a:buFont typeface="Arial"/>
              <a:buChar char="•"/>
            </a:pPr>
            <a:r>
              <a:rPr lang="it-IT" sz="1200" dirty="0">
                <a:latin typeface="Arial"/>
                <a:cs typeface="Arial"/>
              </a:rPr>
              <a:t>b</a:t>
            </a:r>
            <a:r>
              <a:rPr lang="it-IT" sz="1200" dirty="0" smtClean="0">
                <a:latin typeface="Arial"/>
                <a:cs typeface="Arial"/>
              </a:rPr>
              <a:t>assa val Susa (600/700 mm/anno);</a:t>
            </a:r>
          </a:p>
          <a:p>
            <a:pPr marL="104400" indent="-140400" algn="just">
              <a:buFont typeface="Arial"/>
              <a:buChar char="•"/>
            </a:pPr>
            <a:r>
              <a:rPr lang="it-IT" sz="1200" dirty="0">
                <a:latin typeface="Arial"/>
                <a:cs typeface="Arial"/>
              </a:rPr>
              <a:t>b</a:t>
            </a:r>
            <a:r>
              <a:rPr lang="it-IT" sz="1200" dirty="0" smtClean="0">
                <a:latin typeface="Arial"/>
                <a:cs typeface="Arial"/>
              </a:rPr>
              <a:t>assa Valle d’Aosta (700/800 mm/anno);</a:t>
            </a:r>
          </a:p>
          <a:p>
            <a:pPr marL="104400" indent="-140400" algn="just">
              <a:spcAft>
                <a:spcPts val="600"/>
              </a:spcAft>
              <a:buFont typeface="Arial"/>
              <a:buChar char="•"/>
            </a:pPr>
            <a:r>
              <a:rPr lang="it-IT" sz="1200" dirty="0">
                <a:latin typeface="Arial"/>
                <a:cs typeface="Arial"/>
              </a:rPr>
              <a:t>p</a:t>
            </a:r>
            <a:r>
              <a:rPr lang="it-IT" sz="1200" dirty="0" smtClean="0">
                <a:latin typeface="Arial"/>
                <a:cs typeface="Arial"/>
              </a:rPr>
              <a:t>ianura alessandrina (700 mm/anno).</a:t>
            </a:r>
          </a:p>
          <a:p>
            <a:pPr algn="just"/>
            <a:r>
              <a:rPr lang="it-IT" sz="1200" dirty="0" smtClean="0">
                <a:latin typeface="Arial"/>
                <a:cs typeface="Arial"/>
              </a:rPr>
              <a:t>Valori di riferimento</a:t>
            </a:r>
            <a:r>
              <a:rPr lang="it-IT" sz="1200" b="1" dirty="0" smtClean="0">
                <a:latin typeface="Arial"/>
                <a:cs typeface="Arial"/>
              </a:rPr>
              <a:t>:</a:t>
            </a:r>
          </a:p>
          <a:p>
            <a:pPr lvl="0"/>
            <a:r>
              <a:rPr lang="it-IT" sz="1200" dirty="0"/>
              <a:t>970 mm per l’Italia (Contessini, 1956);</a:t>
            </a:r>
          </a:p>
          <a:p>
            <a:pPr lvl="0"/>
            <a:r>
              <a:rPr lang="it-IT" sz="1200" dirty="0"/>
              <a:t>760 mm per la pianura padana (Mennella, 1967);</a:t>
            </a:r>
          </a:p>
          <a:p>
            <a:pPr lvl="0"/>
            <a:r>
              <a:rPr lang="it-IT" sz="1200" dirty="0"/>
              <a:t>1.197 mm per il Piemonte (Mennella, 1967);</a:t>
            </a:r>
          </a:p>
          <a:p>
            <a:pPr lvl="0"/>
            <a:r>
              <a:rPr lang="it-IT" sz="1200" dirty="0"/>
              <a:t>1.500 mm per la regione alpina (Mennella, 1967);</a:t>
            </a:r>
          </a:p>
          <a:p>
            <a:pPr lvl="0"/>
            <a:r>
              <a:rPr lang="it-IT" sz="1200" dirty="0"/>
              <a:t>808 mm per Torino </a:t>
            </a:r>
            <a:r>
              <a:rPr lang="it-IT" sz="1200" dirty="0" smtClean="0"/>
              <a:t>(1921 </a:t>
            </a:r>
            <a:r>
              <a:rPr lang="it-IT" sz="1200" dirty="0"/>
              <a:t>÷ </a:t>
            </a:r>
            <a:r>
              <a:rPr lang="it-IT" sz="1200" dirty="0" smtClean="0"/>
              <a:t>1972; Perosino</a:t>
            </a:r>
            <a:r>
              <a:rPr lang="it-IT" sz="1200" dirty="0"/>
              <a:t>, 1987);</a:t>
            </a:r>
          </a:p>
          <a:p>
            <a:pPr lvl="0"/>
            <a:r>
              <a:rPr lang="it-IT" sz="1200" dirty="0"/>
              <a:t>892 mm per Torino </a:t>
            </a:r>
            <a:r>
              <a:rPr lang="it-IT" sz="1200" dirty="0" smtClean="0"/>
              <a:t>(1803 </a:t>
            </a:r>
            <a:r>
              <a:rPr lang="it-IT" sz="1200" dirty="0"/>
              <a:t>÷ </a:t>
            </a:r>
            <a:r>
              <a:rPr lang="it-IT" sz="1200" dirty="0" smtClean="0"/>
              <a:t>2007; Di </a:t>
            </a:r>
            <a:r>
              <a:rPr lang="it-IT" sz="1200" dirty="0"/>
              <a:t>Napoli &amp; Mercalli, 2008</a:t>
            </a:r>
            <a:r>
              <a:rPr lang="it-IT" sz="1200" dirty="0" smtClean="0"/>
              <a:t>).</a:t>
            </a:r>
            <a:endParaRPr lang="it-IT" sz="1200" dirty="0"/>
          </a:p>
        </p:txBody>
      </p:sp>
    </p:spTree>
    <p:extLst>
      <p:ext uri="{BB962C8B-B14F-4D97-AF65-F5344CB8AC3E}">
        <p14:creationId xmlns:p14="http://schemas.microsoft.com/office/powerpoint/2010/main" val="421744170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590</TotalTime>
  <Words>2475</Words>
  <Application>Microsoft Macintosh PowerPoint</Application>
  <PresentationFormat>Presentazione su schermo (4:3)</PresentationFormat>
  <Paragraphs>59</Paragraphs>
  <Slides>13</Slides>
  <Notes>0</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Crest</dc:creator>
  <cp:lastModifiedBy>Crest</cp:lastModifiedBy>
  <cp:revision>33</cp:revision>
  <dcterms:created xsi:type="dcterms:W3CDTF">2019-10-07T07:53:07Z</dcterms:created>
  <dcterms:modified xsi:type="dcterms:W3CDTF">2019-10-10T06:03:00Z</dcterms:modified>
</cp:coreProperties>
</file>