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7E7E7"/>
    <a:srgbClr val="E2E2E2"/>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88" d="100"/>
          <a:sy n="188" d="100"/>
        </p:scale>
        <p:origin x="-608" y="-12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printerSettings" Target="printerSettings/printerSettings1.bin"/><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stile</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4213D3C2-AF8B-D843-A1B7-9B1803D44270}" type="datetimeFigureOut">
              <a:rPr lang="it-IT" smtClean="0"/>
              <a:t>10/10/19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F56B307-B86B-FE47-B16E-1D63171DCEF4}" type="slidenum">
              <a:rPr lang="it-IT" smtClean="0"/>
              <a:t>‹n.›</a:t>
            </a:fld>
            <a:endParaRPr lang="it-IT"/>
          </a:p>
        </p:txBody>
      </p:sp>
    </p:spTree>
    <p:extLst>
      <p:ext uri="{BB962C8B-B14F-4D97-AF65-F5344CB8AC3E}">
        <p14:creationId xmlns:p14="http://schemas.microsoft.com/office/powerpoint/2010/main" val="1767038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contenuto 2"/>
          <p:cNvSpPr>
            <a:spLocks noGrp="1"/>
          </p:cNvSpPr>
          <p:nvPr>
            <p:ph idx="1"/>
          </p:nvPr>
        </p:nvSpPr>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4213D3C2-AF8B-D843-A1B7-9B1803D44270}" type="datetimeFigureOut">
              <a:rPr lang="it-IT" smtClean="0"/>
              <a:t>10/10/19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F56B307-B86B-FE47-B16E-1D63171DCEF4}" type="slidenum">
              <a:rPr lang="it-IT" smtClean="0"/>
              <a:t>‹n.›</a:t>
            </a:fld>
            <a:endParaRPr lang="it-IT"/>
          </a:p>
        </p:txBody>
      </p:sp>
    </p:spTree>
    <p:extLst>
      <p:ext uri="{BB962C8B-B14F-4D97-AF65-F5344CB8AC3E}">
        <p14:creationId xmlns:p14="http://schemas.microsoft.com/office/powerpoint/2010/main" val="28963059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stile</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gli stili del testo dello schema</a:t>
            </a:r>
          </a:p>
        </p:txBody>
      </p:sp>
      <p:sp>
        <p:nvSpPr>
          <p:cNvPr id="4" name="Segnaposto data 3"/>
          <p:cNvSpPr>
            <a:spLocks noGrp="1"/>
          </p:cNvSpPr>
          <p:nvPr>
            <p:ph type="dt" sz="half" idx="10"/>
          </p:nvPr>
        </p:nvSpPr>
        <p:spPr/>
        <p:txBody>
          <a:bodyPr/>
          <a:lstStyle/>
          <a:p>
            <a:fld id="{4213D3C2-AF8B-D843-A1B7-9B1803D44270}" type="datetimeFigureOut">
              <a:rPr lang="it-IT" smtClean="0"/>
              <a:t>10/10/19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F56B307-B86B-FE47-B16E-1D63171DCEF4}" type="slidenum">
              <a:rPr lang="it-IT" smtClean="0"/>
              <a:t>‹n.›</a:t>
            </a:fld>
            <a:endParaRPr lang="it-IT"/>
          </a:p>
        </p:txBody>
      </p:sp>
    </p:spTree>
    <p:extLst>
      <p:ext uri="{BB962C8B-B14F-4D97-AF65-F5344CB8AC3E}">
        <p14:creationId xmlns:p14="http://schemas.microsoft.com/office/powerpoint/2010/main" val="34156378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4213D3C2-AF8B-D843-A1B7-9B1803D44270}" type="datetimeFigureOut">
              <a:rPr lang="it-IT" smtClean="0"/>
              <a:t>10/10/19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AF56B307-B86B-FE47-B16E-1D63171DCEF4}" type="slidenum">
              <a:rPr lang="it-IT" smtClean="0"/>
              <a:t>‹n.›</a:t>
            </a:fld>
            <a:endParaRPr lang="it-IT"/>
          </a:p>
        </p:txBody>
      </p:sp>
    </p:spTree>
    <p:extLst>
      <p:ext uri="{BB962C8B-B14F-4D97-AF65-F5344CB8AC3E}">
        <p14:creationId xmlns:p14="http://schemas.microsoft.com/office/powerpoint/2010/main" val="5369450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stile</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4213D3C2-AF8B-D843-A1B7-9B1803D44270}" type="datetimeFigureOut">
              <a:rPr lang="it-IT" smtClean="0"/>
              <a:t>10/10/19</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AF56B307-B86B-FE47-B16E-1D63171DCEF4}" type="slidenum">
              <a:rPr lang="it-IT" smtClean="0"/>
              <a:t>‹n.›</a:t>
            </a:fld>
            <a:endParaRPr lang="it-IT"/>
          </a:p>
        </p:txBody>
      </p:sp>
    </p:spTree>
    <p:extLst>
      <p:ext uri="{BB962C8B-B14F-4D97-AF65-F5344CB8AC3E}">
        <p14:creationId xmlns:p14="http://schemas.microsoft.com/office/powerpoint/2010/main" val="1992030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data 2"/>
          <p:cNvSpPr>
            <a:spLocks noGrp="1"/>
          </p:cNvSpPr>
          <p:nvPr>
            <p:ph type="dt" sz="half" idx="10"/>
          </p:nvPr>
        </p:nvSpPr>
        <p:spPr/>
        <p:txBody>
          <a:bodyPr/>
          <a:lstStyle/>
          <a:p>
            <a:fld id="{4213D3C2-AF8B-D843-A1B7-9B1803D44270}" type="datetimeFigureOut">
              <a:rPr lang="it-IT" smtClean="0"/>
              <a:t>10/10/19</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AF56B307-B86B-FE47-B16E-1D63171DCEF4}" type="slidenum">
              <a:rPr lang="it-IT" smtClean="0"/>
              <a:t>‹n.›</a:t>
            </a:fld>
            <a:endParaRPr lang="it-IT"/>
          </a:p>
        </p:txBody>
      </p:sp>
    </p:spTree>
    <p:extLst>
      <p:ext uri="{BB962C8B-B14F-4D97-AF65-F5344CB8AC3E}">
        <p14:creationId xmlns:p14="http://schemas.microsoft.com/office/powerpoint/2010/main" val="1157531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4213D3C2-AF8B-D843-A1B7-9B1803D44270}" type="datetimeFigureOut">
              <a:rPr lang="it-IT" smtClean="0"/>
              <a:t>10/10/19</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AF56B307-B86B-FE47-B16E-1D63171DCEF4}" type="slidenum">
              <a:rPr lang="it-IT" smtClean="0"/>
              <a:t>‹n.›</a:t>
            </a:fld>
            <a:endParaRPr lang="it-IT"/>
          </a:p>
        </p:txBody>
      </p:sp>
    </p:spTree>
    <p:extLst>
      <p:ext uri="{BB962C8B-B14F-4D97-AF65-F5344CB8AC3E}">
        <p14:creationId xmlns:p14="http://schemas.microsoft.com/office/powerpoint/2010/main" val="11377273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stile</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Segnaposto data 4"/>
          <p:cNvSpPr>
            <a:spLocks noGrp="1"/>
          </p:cNvSpPr>
          <p:nvPr>
            <p:ph type="dt" sz="half" idx="10"/>
          </p:nvPr>
        </p:nvSpPr>
        <p:spPr/>
        <p:txBody>
          <a:bodyPr/>
          <a:lstStyle/>
          <a:p>
            <a:fld id="{4213D3C2-AF8B-D843-A1B7-9B1803D44270}" type="datetimeFigureOut">
              <a:rPr lang="it-IT" smtClean="0"/>
              <a:t>10/10/19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AF56B307-B86B-FE47-B16E-1D63171DCEF4}" type="slidenum">
              <a:rPr lang="it-IT" smtClean="0"/>
              <a:t>‹n.›</a:t>
            </a:fld>
            <a:endParaRPr lang="it-IT"/>
          </a:p>
        </p:txBody>
      </p:sp>
    </p:spTree>
    <p:extLst>
      <p:ext uri="{BB962C8B-B14F-4D97-AF65-F5344CB8AC3E}">
        <p14:creationId xmlns:p14="http://schemas.microsoft.com/office/powerpoint/2010/main" val="12672641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stile</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Segnaposto data 4"/>
          <p:cNvSpPr>
            <a:spLocks noGrp="1"/>
          </p:cNvSpPr>
          <p:nvPr>
            <p:ph type="dt" sz="half" idx="10"/>
          </p:nvPr>
        </p:nvSpPr>
        <p:spPr/>
        <p:txBody>
          <a:bodyPr/>
          <a:lstStyle/>
          <a:p>
            <a:fld id="{4213D3C2-AF8B-D843-A1B7-9B1803D44270}" type="datetimeFigureOut">
              <a:rPr lang="it-IT" smtClean="0"/>
              <a:t>10/10/19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AF56B307-B86B-FE47-B16E-1D63171DCEF4}" type="slidenum">
              <a:rPr lang="it-IT" smtClean="0"/>
              <a:t>‹n.›</a:t>
            </a:fld>
            <a:endParaRPr lang="it-IT"/>
          </a:p>
        </p:txBody>
      </p:sp>
    </p:spTree>
    <p:extLst>
      <p:ext uri="{BB962C8B-B14F-4D97-AF65-F5344CB8AC3E}">
        <p14:creationId xmlns:p14="http://schemas.microsoft.com/office/powerpoint/2010/main" val="3091533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4213D3C2-AF8B-D843-A1B7-9B1803D44270}" type="datetimeFigureOut">
              <a:rPr lang="it-IT" smtClean="0"/>
              <a:t>10/10/19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F56B307-B86B-FE47-B16E-1D63171DCEF4}" type="slidenum">
              <a:rPr lang="it-IT" smtClean="0"/>
              <a:t>‹n.›</a:t>
            </a:fld>
            <a:endParaRPr lang="it-IT"/>
          </a:p>
        </p:txBody>
      </p:sp>
    </p:spTree>
    <p:extLst>
      <p:ext uri="{BB962C8B-B14F-4D97-AF65-F5344CB8AC3E}">
        <p14:creationId xmlns:p14="http://schemas.microsoft.com/office/powerpoint/2010/main" val="34973374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stile</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4213D3C2-AF8B-D843-A1B7-9B1803D44270}" type="datetimeFigureOut">
              <a:rPr lang="it-IT" smtClean="0"/>
              <a:t>10/10/19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F56B307-B86B-FE47-B16E-1D63171DCEF4}" type="slidenum">
              <a:rPr lang="it-IT" smtClean="0"/>
              <a:t>‹n.›</a:t>
            </a:fld>
            <a:endParaRPr lang="it-IT"/>
          </a:p>
        </p:txBody>
      </p:sp>
    </p:spTree>
    <p:extLst>
      <p:ext uri="{BB962C8B-B14F-4D97-AF65-F5344CB8AC3E}">
        <p14:creationId xmlns:p14="http://schemas.microsoft.com/office/powerpoint/2010/main" val="261684264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7E7E7"/>
        </a:solid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stile</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13D3C2-AF8B-D843-A1B7-9B1803D44270}" type="datetimeFigureOut">
              <a:rPr lang="it-IT" smtClean="0"/>
              <a:t>10/10/19</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56B307-B86B-FE47-B16E-1D63171DCEF4}" type="slidenum">
              <a:rPr lang="it-IT" smtClean="0"/>
              <a:t>‹n.›</a:t>
            </a:fld>
            <a:endParaRPr lang="it-IT"/>
          </a:p>
        </p:txBody>
      </p:sp>
    </p:spTree>
    <p:extLst>
      <p:ext uri="{BB962C8B-B14F-4D97-AF65-F5344CB8AC3E}">
        <p14:creationId xmlns:p14="http://schemas.microsoft.com/office/powerpoint/2010/main" val="13698149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4" Type="http://schemas.openxmlformats.org/officeDocument/2006/relationships/image" Target="../media/image6.jpg"/><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4" Type="http://schemas.openxmlformats.org/officeDocument/2006/relationships/image" Target="../media/image9.jpg"/><Relationship Id="rId1" Type="http://schemas.openxmlformats.org/officeDocument/2006/relationships/slideLayout" Target="../slideLayouts/slideLayout2.xml"/><Relationship Id="rId2" Type="http://schemas.openxmlformats.org/officeDocument/2006/relationships/image" Target="../media/image7.jpg"/></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4" Type="http://schemas.openxmlformats.org/officeDocument/2006/relationships/image" Target="../media/image12.jpg"/><Relationship Id="rId1" Type="http://schemas.openxmlformats.org/officeDocument/2006/relationships/slideLayout" Target="../slideLayouts/slideLayout2.xml"/><Relationship Id="rId2" Type="http://schemas.openxmlformats.org/officeDocument/2006/relationships/image" Target="../media/image10.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g"/><Relationship Id="rId3" Type="http://schemas.openxmlformats.org/officeDocument/2006/relationships/image" Target="../media/image1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4" Type="http://schemas.openxmlformats.org/officeDocument/2006/relationships/image" Target="../media/image17.jpg"/><Relationship Id="rId5" Type="http://schemas.openxmlformats.org/officeDocument/2006/relationships/image" Target="../media/image18.jpg"/><Relationship Id="rId1" Type="http://schemas.openxmlformats.org/officeDocument/2006/relationships/slideLayout" Target="../slideLayouts/slideLayout2.xml"/><Relationship Id="rId2" Type="http://schemas.openxmlformats.org/officeDocument/2006/relationships/image" Target="../media/image15.jpg"/></Relationships>
</file>

<file path=ppt/slides/_rels/slide11.xml.rels><?xml version="1.0" encoding="UTF-8" standalone="yes"?>
<Relationships xmlns="http://schemas.openxmlformats.org/package/2006/relationships"><Relationship Id="rId3" Type="http://schemas.openxmlformats.org/officeDocument/2006/relationships/image" Target="../media/image20.jpg"/><Relationship Id="rId4" Type="http://schemas.openxmlformats.org/officeDocument/2006/relationships/image" Target="../media/image21.jpg"/><Relationship Id="rId5" Type="http://schemas.openxmlformats.org/officeDocument/2006/relationships/image" Target="../media/image22.jpg"/><Relationship Id="rId6" Type="http://schemas.openxmlformats.org/officeDocument/2006/relationships/image" Target="../media/image23.png"/><Relationship Id="rId1" Type="http://schemas.openxmlformats.org/officeDocument/2006/relationships/slideLayout" Target="../slideLayouts/slideLayout2.xml"/><Relationship Id="rId2" Type="http://schemas.openxmlformats.org/officeDocument/2006/relationships/image" Target="../media/image19.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254000" y="834571"/>
            <a:ext cx="8621486" cy="5493813"/>
          </a:xfrm>
          <a:prstGeom prst="rect">
            <a:avLst/>
          </a:prstGeom>
          <a:noFill/>
        </p:spPr>
        <p:txBody>
          <a:bodyPr wrap="square" rtlCol="0">
            <a:spAutoFit/>
          </a:bodyPr>
          <a:lstStyle/>
          <a:p>
            <a:pPr algn="just">
              <a:spcAft>
                <a:spcPts val="600"/>
              </a:spcAft>
            </a:pPr>
            <a:r>
              <a:rPr lang="it-IT" sz="1600" b="1" dirty="0" smtClean="0">
                <a:latin typeface="Arial"/>
                <a:cs typeface="Arial"/>
              </a:rPr>
              <a:t>In meteorologia la descrizione dello stato dell’atmosfera presso un determinato punto sulla superficie terrestre o in un punto più elevato nella troposfera avviene considerando le seguenti principali grandezze (considerando soprattutto quelle, in “</a:t>
            </a:r>
            <a:r>
              <a:rPr lang="it-IT" sz="1600" b="1" dirty="0" smtClean="0">
                <a:solidFill>
                  <a:srgbClr val="0000FF"/>
                </a:solidFill>
                <a:latin typeface="Arial"/>
                <a:cs typeface="Arial"/>
              </a:rPr>
              <a:t>blu</a:t>
            </a:r>
            <a:r>
              <a:rPr lang="it-IT" sz="1600" b="1" dirty="0" smtClean="0">
                <a:latin typeface="Arial"/>
                <a:cs typeface="Arial"/>
              </a:rPr>
              <a:t>”, accessibili agli studenti o ai semplici appassionati):</a:t>
            </a:r>
          </a:p>
          <a:p>
            <a:pPr marL="285750" indent="-285750" algn="just">
              <a:buClr>
                <a:srgbClr val="FF0000"/>
              </a:buClr>
              <a:buFont typeface="Wingdings" charset="2"/>
              <a:buChar char="Ø"/>
            </a:pPr>
            <a:r>
              <a:rPr lang="it-IT" sz="1600" b="1" dirty="0" smtClean="0">
                <a:solidFill>
                  <a:srgbClr val="0000FF"/>
                </a:solidFill>
                <a:latin typeface="Arial"/>
                <a:cs typeface="Arial"/>
              </a:rPr>
              <a:t>Temperatura dell’aria </a:t>
            </a:r>
            <a:r>
              <a:rPr lang="it-IT" sz="1600" b="1" dirty="0" smtClean="0">
                <a:latin typeface="Arial"/>
                <a:cs typeface="Arial"/>
              </a:rPr>
              <a:t>“</a:t>
            </a:r>
            <a:r>
              <a:rPr lang="it-IT" sz="1600" b="1" dirty="0" smtClean="0">
                <a:solidFill>
                  <a:srgbClr val="0000FF"/>
                </a:solidFill>
                <a:latin typeface="Arial"/>
                <a:cs typeface="Arial"/>
              </a:rPr>
              <a:t>T</a:t>
            </a:r>
            <a:r>
              <a:rPr lang="it-IT" sz="1600" b="1" dirty="0" smtClean="0">
                <a:latin typeface="Arial"/>
                <a:cs typeface="Arial"/>
              </a:rPr>
              <a:t>” [</a:t>
            </a:r>
            <a:r>
              <a:rPr lang="it-IT" sz="1600" b="1" dirty="0" smtClean="0">
                <a:solidFill>
                  <a:srgbClr val="0000FF"/>
                </a:solidFill>
                <a:latin typeface="Arial"/>
                <a:cs typeface="Arial"/>
              </a:rPr>
              <a:t>°C</a:t>
            </a:r>
            <a:r>
              <a:rPr lang="it-IT" sz="1600" b="1" dirty="0" smtClean="0">
                <a:latin typeface="Arial"/>
                <a:cs typeface="Arial"/>
              </a:rPr>
              <a:t>];</a:t>
            </a:r>
          </a:p>
          <a:p>
            <a:pPr marL="285750" indent="-285750" algn="just">
              <a:buClr>
                <a:srgbClr val="FF0000"/>
              </a:buClr>
              <a:buFont typeface="Wingdings" charset="2"/>
              <a:buChar char="Ø"/>
            </a:pPr>
            <a:r>
              <a:rPr lang="it-IT" sz="1600" b="1" dirty="0">
                <a:solidFill>
                  <a:srgbClr val="0000FF"/>
                </a:solidFill>
                <a:latin typeface="Arial"/>
                <a:cs typeface="Arial"/>
              </a:rPr>
              <a:t>P</a:t>
            </a:r>
            <a:r>
              <a:rPr lang="it-IT" sz="1600" b="1" dirty="0" smtClean="0">
                <a:solidFill>
                  <a:srgbClr val="0000FF"/>
                </a:solidFill>
                <a:latin typeface="Arial"/>
                <a:cs typeface="Arial"/>
              </a:rPr>
              <a:t>recipitazioni</a:t>
            </a:r>
            <a:r>
              <a:rPr lang="it-IT" sz="1600" b="1" dirty="0" smtClean="0">
                <a:latin typeface="Arial"/>
                <a:cs typeface="Arial"/>
              </a:rPr>
              <a:t> “</a:t>
            </a:r>
            <a:r>
              <a:rPr lang="it-IT" sz="1600" b="1" dirty="0" err="1" smtClean="0">
                <a:solidFill>
                  <a:srgbClr val="0000FF"/>
                </a:solidFill>
                <a:latin typeface="Arial"/>
                <a:cs typeface="Arial"/>
              </a:rPr>
              <a:t>P</a:t>
            </a:r>
            <a:r>
              <a:rPr lang="it-IT" sz="1600" b="1" dirty="0" smtClean="0">
                <a:latin typeface="Arial"/>
                <a:cs typeface="Arial"/>
              </a:rPr>
              <a:t>”, sotto forma di pioggia, neve, grandine [</a:t>
            </a:r>
            <a:r>
              <a:rPr lang="it-IT" sz="1600" b="1" dirty="0" smtClean="0">
                <a:solidFill>
                  <a:srgbClr val="0000FF"/>
                </a:solidFill>
                <a:latin typeface="Arial"/>
                <a:cs typeface="Arial"/>
              </a:rPr>
              <a:t>mm</a:t>
            </a:r>
            <a:r>
              <a:rPr lang="it-IT" sz="1600" b="1" dirty="0" smtClean="0">
                <a:latin typeface="Arial"/>
                <a:cs typeface="Arial"/>
              </a:rPr>
              <a:t>];</a:t>
            </a:r>
          </a:p>
          <a:p>
            <a:pPr marL="285750" indent="-285750" algn="just">
              <a:buClr>
                <a:srgbClr val="FF0000"/>
              </a:buClr>
              <a:buFont typeface="Wingdings" charset="2"/>
              <a:buChar char="Ø"/>
            </a:pPr>
            <a:r>
              <a:rPr lang="it-IT" sz="1600" b="1" dirty="0" smtClean="0">
                <a:solidFill>
                  <a:srgbClr val="0000FF"/>
                </a:solidFill>
                <a:latin typeface="Arial"/>
                <a:cs typeface="Arial"/>
              </a:rPr>
              <a:t>Pressione dell’aria </a:t>
            </a:r>
            <a:r>
              <a:rPr lang="it-IT" sz="1600" b="1" dirty="0" smtClean="0">
                <a:latin typeface="Arial"/>
                <a:cs typeface="Arial"/>
              </a:rPr>
              <a:t>“</a:t>
            </a:r>
            <a:r>
              <a:rPr lang="it-IT" sz="1600" b="1" dirty="0" err="1" smtClean="0">
                <a:solidFill>
                  <a:srgbClr val="0000FF"/>
                </a:solidFill>
                <a:latin typeface="Arial"/>
                <a:cs typeface="Arial"/>
              </a:rPr>
              <a:t>P</a:t>
            </a:r>
            <a:r>
              <a:rPr lang="it-IT" sz="1600" b="1" dirty="0" smtClean="0">
                <a:latin typeface="Arial"/>
                <a:cs typeface="Arial"/>
              </a:rPr>
              <a:t>” [</a:t>
            </a:r>
            <a:r>
              <a:rPr lang="it-IT" sz="1600" b="1" dirty="0" err="1" smtClean="0">
                <a:solidFill>
                  <a:srgbClr val="0000FF"/>
                </a:solidFill>
                <a:latin typeface="Arial"/>
                <a:cs typeface="Arial"/>
              </a:rPr>
              <a:t>hPa</a:t>
            </a:r>
            <a:r>
              <a:rPr lang="it-IT" sz="1600" b="1" dirty="0" smtClean="0">
                <a:latin typeface="Arial"/>
                <a:cs typeface="Arial"/>
              </a:rPr>
              <a:t>];</a:t>
            </a:r>
          </a:p>
          <a:p>
            <a:pPr marL="285750" indent="-285750" algn="just">
              <a:buClr>
                <a:srgbClr val="FF0000"/>
              </a:buClr>
              <a:buFont typeface="Wingdings" charset="2"/>
              <a:buChar char="Ø"/>
            </a:pPr>
            <a:r>
              <a:rPr lang="it-IT" sz="1600" b="1" dirty="0">
                <a:solidFill>
                  <a:srgbClr val="0000FF"/>
                </a:solidFill>
                <a:latin typeface="Arial"/>
                <a:cs typeface="Arial"/>
              </a:rPr>
              <a:t>V</a:t>
            </a:r>
            <a:r>
              <a:rPr lang="it-IT" sz="1600" b="1" dirty="0" smtClean="0">
                <a:solidFill>
                  <a:srgbClr val="0000FF"/>
                </a:solidFill>
                <a:latin typeface="Arial"/>
                <a:cs typeface="Arial"/>
              </a:rPr>
              <a:t>ento</a:t>
            </a:r>
            <a:r>
              <a:rPr lang="it-IT" sz="1600" b="1" dirty="0" smtClean="0">
                <a:latin typeface="Arial"/>
                <a:cs typeface="Arial"/>
              </a:rPr>
              <a:t>, direzione, verso e intensità “</a:t>
            </a:r>
            <a:r>
              <a:rPr lang="it-IT" sz="1600" b="1" dirty="0" smtClean="0">
                <a:solidFill>
                  <a:srgbClr val="0000FF"/>
                </a:solidFill>
                <a:latin typeface="Arial"/>
                <a:cs typeface="Arial"/>
              </a:rPr>
              <a:t>I</a:t>
            </a:r>
            <a:r>
              <a:rPr lang="it-IT" sz="1600" b="1" dirty="0" smtClean="0">
                <a:latin typeface="Arial"/>
                <a:cs typeface="Arial"/>
              </a:rPr>
              <a:t>” [</a:t>
            </a:r>
            <a:r>
              <a:rPr lang="it-IT" sz="1600" b="1" dirty="0" smtClean="0">
                <a:solidFill>
                  <a:srgbClr val="0000FF"/>
                </a:solidFill>
                <a:latin typeface="Arial"/>
                <a:cs typeface="Arial"/>
              </a:rPr>
              <a:t>km/h</a:t>
            </a:r>
            <a:r>
              <a:rPr lang="it-IT" sz="1600" b="1" dirty="0" smtClean="0">
                <a:latin typeface="Arial"/>
                <a:cs typeface="Arial"/>
              </a:rPr>
              <a:t>] [</a:t>
            </a:r>
            <a:r>
              <a:rPr lang="it-IT" sz="1600" b="1" dirty="0" smtClean="0">
                <a:solidFill>
                  <a:srgbClr val="0000FF"/>
                </a:solidFill>
                <a:latin typeface="Arial"/>
                <a:cs typeface="Arial"/>
              </a:rPr>
              <a:t>nodi</a:t>
            </a:r>
            <a:r>
              <a:rPr lang="it-IT" sz="1600" b="1" dirty="0" smtClean="0">
                <a:latin typeface="Arial"/>
                <a:cs typeface="Arial"/>
              </a:rPr>
              <a:t> = miglio/h; 1 miglio = 1,852 km/h];</a:t>
            </a:r>
          </a:p>
          <a:p>
            <a:pPr marL="285750" indent="-285750" algn="just">
              <a:buClr>
                <a:srgbClr val="FF0000"/>
              </a:buClr>
              <a:buFont typeface="Wingdings" charset="2"/>
              <a:buChar char="Ø"/>
            </a:pPr>
            <a:r>
              <a:rPr lang="it-IT" sz="1600" b="1" dirty="0">
                <a:solidFill>
                  <a:srgbClr val="0000FF"/>
                </a:solidFill>
                <a:latin typeface="Arial"/>
                <a:cs typeface="Arial"/>
              </a:rPr>
              <a:t>U</a:t>
            </a:r>
            <a:r>
              <a:rPr lang="it-IT" sz="1600" b="1" dirty="0" smtClean="0">
                <a:solidFill>
                  <a:srgbClr val="0000FF"/>
                </a:solidFill>
                <a:latin typeface="Arial"/>
                <a:cs typeface="Arial"/>
              </a:rPr>
              <a:t>midità dell’aria </a:t>
            </a:r>
            <a:r>
              <a:rPr lang="it-IT" sz="1600" b="1" dirty="0" smtClean="0">
                <a:latin typeface="Arial"/>
                <a:cs typeface="Arial"/>
              </a:rPr>
              <a:t>relativa “</a:t>
            </a:r>
            <a:r>
              <a:rPr lang="it-IT" sz="1600" b="1" dirty="0" smtClean="0">
                <a:solidFill>
                  <a:srgbClr val="0000FF"/>
                </a:solidFill>
                <a:latin typeface="Arial"/>
                <a:cs typeface="Arial"/>
              </a:rPr>
              <a:t>Ur</a:t>
            </a:r>
            <a:r>
              <a:rPr lang="it-IT" sz="1600" b="1" dirty="0" smtClean="0">
                <a:latin typeface="Arial"/>
                <a:cs typeface="Arial"/>
              </a:rPr>
              <a:t>” [</a:t>
            </a:r>
            <a:r>
              <a:rPr lang="it-IT" sz="1600" b="1" dirty="0" smtClean="0">
                <a:solidFill>
                  <a:srgbClr val="0000FF"/>
                </a:solidFill>
                <a:latin typeface="Arial"/>
                <a:cs typeface="Arial"/>
              </a:rPr>
              <a:t>%</a:t>
            </a:r>
            <a:r>
              <a:rPr lang="it-IT" sz="1600" b="1" dirty="0" smtClean="0">
                <a:latin typeface="Arial"/>
                <a:cs typeface="Arial"/>
              </a:rPr>
              <a:t>].</a:t>
            </a:r>
          </a:p>
          <a:p>
            <a:pPr marL="285750" indent="-285750" algn="just">
              <a:buClr>
                <a:srgbClr val="FF0000"/>
              </a:buClr>
              <a:buFont typeface="Wingdings" charset="2"/>
              <a:buChar char="Ø"/>
            </a:pPr>
            <a:r>
              <a:rPr lang="it-IT" sz="1600" b="1" dirty="0" smtClean="0">
                <a:solidFill>
                  <a:srgbClr val="0000FF"/>
                </a:solidFill>
                <a:latin typeface="Arial"/>
                <a:cs typeface="Arial"/>
              </a:rPr>
              <a:t>Copertura del cielo </a:t>
            </a:r>
            <a:r>
              <a:rPr lang="it-IT" sz="1600" b="1" dirty="0" smtClean="0">
                <a:latin typeface="Arial"/>
                <a:cs typeface="Arial"/>
              </a:rPr>
              <a:t>“</a:t>
            </a:r>
            <a:r>
              <a:rPr lang="it-IT" sz="1600" b="1" dirty="0" smtClean="0">
                <a:solidFill>
                  <a:srgbClr val="0000FF"/>
                </a:solidFill>
                <a:latin typeface="Arial"/>
                <a:cs typeface="Arial"/>
              </a:rPr>
              <a:t>C</a:t>
            </a:r>
            <a:r>
              <a:rPr lang="it-IT" sz="1600" b="1" dirty="0" smtClean="0">
                <a:latin typeface="Arial"/>
                <a:cs typeface="Arial"/>
              </a:rPr>
              <a:t>” [</a:t>
            </a:r>
            <a:r>
              <a:rPr lang="it-IT" sz="1600" b="1" dirty="0" smtClean="0">
                <a:solidFill>
                  <a:srgbClr val="0000FF"/>
                </a:solidFill>
                <a:latin typeface="Arial"/>
                <a:cs typeface="Arial"/>
              </a:rPr>
              <a:t>frazioni</a:t>
            </a:r>
            <a:r>
              <a:rPr lang="it-IT" sz="1600" b="1" dirty="0" smtClean="0">
                <a:latin typeface="Arial"/>
                <a:cs typeface="Arial"/>
              </a:rPr>
              <a:t>].</a:t>
            </a:r>
          </a:p>
          <a:p>
            <a:pPr marL="285750" indent="-285750" algn="just">
              <a:spcAft>
                <a:spcPts val="600"/>
              </a:spcAft>
              <a:buClr>
                <a:srgbClr val="FF0000"/>
              </a:buClr>
              <a:buFont typeface="Wingdings" charset="2"/>
              <a:buChar char="Ø"/>
            </a:pPr>
            <a:r>
              <a:rPr lang="it-IT" sz="1600" b="1" dirty="0" smtClean="0">
                <a:latin typeface="Arial"/>
                <a:cs typeface="Arial"/>
              </a:rPr>
              <a:t>Radiazione solare [</a:t>
            </a:r>
            <a:r>
              <a:rPr lang="it-IT" sz="1600" b="1" dirty="0" err="1" smtClean="0">
                <a:latin typeface="Arial"/>
                <a:cs typeface="Arial"/>
              </a:rPr>
              <a:t>Ly</a:t>
            </a:r>
            <a:r>
              <a:rPr lang="it-IT" sz="1600" b="1" dirty="0" smtClean="0">
                <a:latin typeface="Arial"/>
                <a:cs typeface="Arial"/>
              </a:rPr>
              <a:t> = 1 </a:t>
            </a:r>
            <a:r>
              <a:rPr lang="it-IT" sz="1600" b="1" dirty="0" err="1" smtClean="0">
                <a:latin typeface="Arial"/>
                <a:cs typeface="Arial"/>
              </a:rPr>
              <a:t>cal</a:t>
            </a:r>
            <a:r>
              <a:rPr lang="it-IT" sz="1600" b="1" dirty="0" smtClean="0">
                <a:latin typeface="Arial"/>
                <a:cs typeface="Arial"/>
              </a:rPr>
              <a:t>(cm</a:t>
            </a:r>
            <a:r>
              <a:rPr lang="it-IT" sz="1600" b="1" baseline="30000" dirty="0" smtClean="0">
                <a:latin typeface="Arial"/>
                <a:cs typeface="Arial"/>
              </a:rPr>
              <a:t>2</a:t>
            </a:r>
            <a:r>
              <a:rPr lang="it-IT" sz="1600" b="1" dirty="0" smtClean="0">
                <a:latin typeface="Arial"/>
                <a:cs typeface="Arial"/>
              </a:rPr>
              <a:t>/min].</a:t>
            </a:r>
          </a:p>
          <a:p>
            <a:pPr algn="just">
              <a:spcAft>
                <a:spcPts val="600"/>
              </a:spcAft>
            </a:pPr>
            <a:r>
              <a:rPr lang="it-IT" sz="1600" b="1" dirty="0" smtClean="0">
                <a:latin typeface="Arial"/>
                <a:cs typeface="Arial"/>
              </a:rPr>
              <a:t>Esse sono misurate mediante strumenti collocati in apposite capannine o nei palloni aerostatici o nei satelliti artificiali (</a:t>
            </a:r>
            <a:r>
              <a:rPr lang="it-IT" sz="1600" b="1" dirty="0" smtClean="0">
                <a:solidFill>
                  <a:srgbClr val="FF0000"/>
                </a:solidFill>
                <a:latin typeface="Arial"/>
                <a:cs typeface="Arial"/>
              </a:rPr>
              <a:t>stazioni meteorologiche </a:t>
            </a:r>
            <a:r>
              <a:rPr lang="it-IT" sz="1600" b="1" dirty="0" smtClean="0">
                <a:latin typeface="Arial"/>
                <a:cs typeface="Arial"/>
              </a:rPr>
              <a:t>al suolo o in quota). La raccolta e l’elaborazione in tempo reale dei dati provenienti dalle diverse stazioni meteorologiche è possibile una dettagliata descrizione del tempo meteorologico attuale da confrontare con quello del giorno/i precedente/i per effettuare </a:t>
            </a:r>
            <a:r>
              <a:rPr lang="it-IT" sz="1600" b="1" dirty="0">
                <a:latin typeface="Arial"/>
                <a:cs typeface="Arial"/>
              </a:rPr>
              <a:t>l</a:t>
            </a:r>
            <a:r>
              <a:rPr lang="it-IT" sz="1600" b="1" dirty="0" smtClean="0">
                <a:latin typeface="Arial"/>
                <a:cs typeface="Arial"/>
              </a:rPr>
              <a:t>e previsioni del tempo (obiettivo primario della </a:t>
            </a:r>
            <a:r>
              <a:rPr lang="it-IT" sz="1600" b="1" dirty="0" smtClean="0">
                <a:solidFill>
                  <a:srgbClr val="FF0000"/>
                </a:solidFill>
                <a:latin typeface="Arial"/>
                <a:cs typeface="Arial"/>
              </a:rPr>
              <a:t>meteorologia</a:t>
            </a:r>
            <a:r>
              <a:rPr lang="it-IT" sz="1600" b="1" dirty="0" smtClean="0">
                <a:latin typeface="Arial"/>
                <a:cs typeface="Arial"/>
              </a:rPr>
              <a:t>).</a:t>
            </a:r>
          </a:p>
          <a:p>
            <a:pPr algn="just"/>
            <a:r>
              <a:rPr lang="it-IT" sz="1600" b="1" dirty="0" smtClean="0">
                <a:latin typeface="Arial"/>
                <a:cs typeface="Arial"/>
              </a:rPr>
              <a:t>Quegli stessi dati possono essere racconti in archivi appositamente predisposti ed ordinati per anni, decenni, secoli, per essere utilizzati per elaborazioni statistiche utili a descrivere il tempo medio/predominate (anche con analisi della frequenza e distribuzione degli eventi estremi), cioè per fare della </a:t>
            </a:r>
            <a:r>
              <a:rPr lang="it-IT" sz="1600" b="1" dirty="0" smtClean="0">
                <a:solidFill>
                  <a:srgbClr val="FF0000"/>
                </a:solidFill>
                <a:latin typeface="Arial"/>
                <a:cs typeface="Arial"/>
              </a:rPr>
              <a:t>climatologia</a:t>
            </a:r>
            <a:r>
              <a:rPr lang="it-IT" sz="1600" b="1" dirty="0" smtClean="0">
                <a:latin typeface="Arial"/>
                <a:cs typeface="Arial"/>
              </a:rPr>
              <a:t>.</a:t>
            </a:r>
            <a:endParaRPr lang="it-IT" sz="1600" b="1" dirty="0">
              <a:latin typeface="Arial"/>
              <a:cs typeface="Arial"/>
            </a:endParaRPr>
          </a:p>
        </p:txBody>
      </p:sp>
      <p:sp>
        <p:nvSpPr>
          <p:cNvPr id="5" name="CasellaDiTesto 4"/>
          <p:cNvSpPr txBox="1"/>
          <p:nvPr/>
        </p:nvSpPr>
        <p:spPr>
          <a:xfrm>
            <a:off x="1333374" y="234024"/>
            <a:ext cx="6798556" cy="369332"/>
          </a:xfrm>
          <a:prstGeom prst="rect">
            <a:avLst/>
          </a:prstGeom>
          <a:solidFill>
            <a:srgbClr val="FFFF00"/>
          </a:solidFill>
          <a:ln w="38100" cmpd="sng">
            <a:solidFill>
              <a:srgbClr val="FF0000"/>
            </a:solidFill>
          </a:ln>
        </p:spPr>
        <p:txBody>
          <a:bodyPr wrap="none" rtlCol="0">
            <a:spAutoFit/>
          </a:bodyPr>
          <a:lstStyle/>
          <a:p>
            <a:pPr algn="ctr"/>
            <a:r>
              <a:rPr lang="it-IT" b="1" dirty="0" smtClean="0"/>
              <a:t>Grandezze fisiche e strumenti della meteorologia e della climatologia</a:t>
            </a:r>
            <a:endParaRPr lang="it-IT" b="1" dirty="0"/>
          </a:p>
        </p:txBody>
      </p:sp>
    </p:spTree>
    <p:extLst>
      <p:ext uri="{BB962C8B-B14F-4D97-AF65-F5344CB8AC3E}">
        <p14:creationId xmlns:p14="http://schemas.microsoft.com/office/powerpoint/2010/main" val="26647369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318360" y="214048"/>
            <a:ext cx="3348000" cy="353943"/>
          </a:xfrm>
          <a:prstGeom prst="rect">
            <a:avLst/>
          </a:prstGeom>
          <a:solidFill>
            <a:srgbClr val="FFFF00"/>
          </a:solidFill>
          <a:ln w="38100" cmpd="sng">
            <a:solidFill>
              <a:srgbClr val="FF0000"/>
            </a:solidFill>
          </a:ln>
        </p:spPr>
        <p:txBody>
          <a:bodyPr wrap="none" rtlCol="0">
            <a:spAutoFit/>
          </a:bodyPr>
          <a:lstStyle/>
          <a:p>
            <a:pPr algn="ctr"/>
            <a:r>
              <a:rPr lang="it-IT" sz="1700" b="1" dirty="0" smtClean="0"/>
              <a:t>Temperatura dell’aria - termometri</a:t>
            </a:r>
            <a:endParaRPr lang="it-IT" sz="1700" b="1" dirty="0"/>
          </a:p>
        </p:txBody>
      </p:sp>
      <p:pic>
        <p:nvPicPr>
          <p:cNvPr id="5" name="Immagine 4" descr="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5904" y="597895"/>
            <a:ext cx="3304546" cy="5949664"/>
          </a:xfrm>
          <a:prstGeom prst="rect">
            <a:avLst/>
          </a:prstGeom>
          <a:ln w="38100">
            <a:solidFill>
              <a:srgbClr val="FF0000"/>
            </a:solidFill>
          </a:ln>
        </p:spPr>
      </p:pic>
      <p:sp>
        <p:nvSpPr>
          <p:cNvPr id="7" name="Rettangolo 6"/>
          <p:cNvSpPr/>
          <p:nvPr/>
        </p:nvSpPr>
        <p:spPr>
          <a:xfrm>
            <a:off x="3722915" y="110892"/>
            <a:ext cx="5217886" cy="2031325"/>
          </a:xfrm>
          <a:prstGeom prst="rect">
            <a:avLst/>
          </a:prstGeom>
        </p:spPr>
        <p:txBody>
          <a:bodyPr wrap="square">
            <a:spAutoFit/>
          </a:bodyPr>
          <a:lstStyle/>
          <a:p>
            <a:pPr algn="just" hangingPunct="0"/>
            <a:r>
              <a:rPr lang="it-IT" sz="1400" dirty="0">
                <a:latin typeface="Arial"/>
                <a:cs typeface="Arial"/>
              </a:rPr>
              <a:t>La misura della temperatura </a:t>
            </a:r>
            <a:r>
              <a:rPr lang="it-IT" sz="1400" dirty="0" smtClean="0">
                <a:latin typeface="Arial"/>
                <a:cs typeface="Arial"/>
              </a:rPr>
              <a:t>dell’aria [°C] </a:t>
            </a:r>
            <a:r>
              <a:rPr lang="it-IT" sz="1400" dirty="0">
                <a:latin typeface="Arial"/>
                <a:cs typeface="Arial"/>
              </a:rPr>
              <a:t>si effettua con </a:t>
            </a:r>
            <a:r>
              <a:rPr lang="it-IT" sz="1400" dirty="0" smtClean="0">
                <a:latin typeface="Arial"/>
                <a:cs typeface="Arial"/>
              </a:rPr>
              <a:t>normali </a:t>
            </a:r>
            <a:r>
              <a:rPr lang="it-IT" sz="1400" dirty="0">
                <a:latin typeface="Arial"/>
                <a:cs typeface="Arial"/>
              </a:rPr>
              <a:t>termometri, </a:t>
            </a:r>
            <a:r>
              <a:rPr lang="it-IT" sz="1400" dirty="0" smtClean="0">
                <a:latin typeface="Arial"/>
                <a:cs typeface="Arial"/>
              </a:rPr>
              <a:t>all’ombra </a:t>
            </a:r>
            <a:r>
              <a:rPr lang="it-IT" sz="1400" dirty="0">
                <a:latin typeface="Arial"/>
                <a:cs typeface="Arial"/>
              </a:rPr>
              <a:t>(i raggi solari, scaldando lo </a:t>
            </a:r>
            <a:r>
              <a:rPr lang="it-IT" sz="1400" dirty="0" smtClean="0">
                <a:latin typeface="Arial"/>
                <a:cs typeface="Arial"/>
              </a:rPr>
              <a:t>strumento</a:t>
            </a:r>
            <a:r>
              <a:rPr lang="it-IT" sz="1400" dirty="0">
                <a:latin typeface="Arial"/>
                <a:cs typeface="Arial"/>
              </a:rPr>
              <a:t>, </a:t>
            </a:r>
            <a:r>
              <a:rPr lang="it-IT" sz="1400" dirty="0" smtClean="0">
                <a:latin typeface="Arial"/>
                <a:cs typeface="Arial"/>
              </a:rPr>
              <a:t>portando </a:t>
            </a:r>
            <a:r>
              <a:rPr lang="it-IT" sz="1400" dirty="0">
                <a:latin typeface="Arial"/>
                <a:cs typeface="Arial"/>
              </a:rPr>
              <a:t>ad una sovrastima), lontano da sorgenti di </a:t>
            </a:r>
            <a:r>
              <a:rPr lang="it-IT" sz="1400" dirty="0" smtClean="0">
                <a:latin typeface="Arial"/>
                <a:cs typeface="Arial"/>
              </a:rPr>
              <a:t>calore (una </a:t>
            </a:r>
            <a:r>
              <a:rPr lang="it-IT" sz="1400" dirty="0">
                <a:latin typeface="Arial"/>
                <a:cs typeface="Arial"/>
              </a:rPr>
              <a:t>superficie riflettente o un muro scaldato dal sole) e ad altezza d’uomo (</a:t>
            </a:r>
            <a:r>
              <a:rPr lang="it-IT" sz="1400" dirty="0">
                <a:latin typeface="Arial"/>
                <a:cs typeface="Arial"/>
                <a:sym typeface="Symbol"/>
              </a:rPr>
              <a:t></a:t>
            </a:r>
            <a:r>
              <a:rPr lang="it-IT" sz="1400" dirty="0">
                <a:latin typeface="Arial"/>
                <a:cs typeface="Arial"/>
              </a:rPr>
              <a:t> 1,5 m sul suolo)</a:t>
            </a:r>
            <a:r>
              <a:rPr lang="it-IT" sz="1400" dirty="0" smtClean="0">
                <a:latin typeface="Arial"/>
                <a:cs typeface="Arial"/>
              </a:rPr>
              <a:t>. Il </a:t>
            </a:r>
            <a:r>
              <a:rPr lang="it-IT" sz="1400" dirty="0">
                <a:latin typeface="Arial"/>
                <a:cs typeface="Arial"/>
              </a:rPr>
              <a:t>termometro più classico (a </a:t>
            </a:r>
            <a:r>
              <a:rPr lang="it-IT" sz="1400" dirty="0" smtClean="0">
                <a:latin typeface="Arial"/>
                <a:cs typeface="Arial"/>
              </a:rPr>
              <a:t>massi-ma </a:t>
            </a:r>
            <a:r>
              <a:rPr lang="it-IT" sz="1400" dirty="0">
                <a:latin typeface="Arial"/>
                <a:cs typeface="Arial"/>
              </a:rPr>
              <a:t>e a </a:t>
            </a:r>
            <a:r>
              <a:rPr lang="it-IT" sz="1400" dirty="0" smtClean="0">
                <a:latin typeface="Arial"/>
                <a:cs typeface="Arial"/>
              </a:rPr>
              <a:t>minima) </a:t>
            </a:r>
            <a:r>
              <a:rPr lang="it-IT" sz="1400" dirty="0">
                <a:latin typeface="Arial"/>
                <a:cs typeface="Arial"/>
              </a:rPr>
              <a:t>va </a:t>
            </a:r>
            <a:r>
              <a:rPr lang="it-IT" sz="1400" dirty="0" smtClean="0">
                <a:latin typeface="Arial"/>
                <a:cs typeface="Arial"/>
              </a:rPr>
              <a:t>inserito </a:t>
            </a:r>
            <a:r>
              <a:rPr lang="it-IT" sz="1400" dirty="0">
                <a:latin typeface="Arial"/>
                <a:cs typeface="Arial"/>
              </a:rPr>
              <a:t>in una </a:t>
            </a:r>
            <a:r>
              <a:rPr lang="it-IT" sz="1400" i="1" dirty="0">
                <a:latin typeface="Arial"/>
                <a:cs typeface="Arial"/>
              </a:rPr>
              <a:t>capannina </a:t>
            </a:r>
            <a:r>
              <a:rPr lang="it-IT" sz="1400" dirty="0" smtClean="0">
                <a:latin typeface="Arial"/>
                <a:cs typeface="Arial"/>
              </a:rPr>
              <a:t>meteorologica, in-</a:t>
            </a:r>
            <a:r>
              <a:rPr lang="it-IT" sz="1400" dirty="0" err="1" smtClean="0">
                <a:latin typeface="Arial"/>
                <a:cs typeface="Arial"/>
              </a:rPr>
              <a:t>sieme</a:t>
            </a:r>
            <a:r>
              <a:rPr lang="it-IT" sz="1400" dirty="0" smtClean="0">
                <a:latin typeface="Arial"/>
                <a:cs typeface="Arial"/>
              </a:rPr>
              <a:t> </a:t>
            </a:r>
            <a:r>
              <a:rPr lang="it-IT" sz="1400" dirty="0">
                <a:latin typeface="Arial"/>
                <a:cs typeface="Arial"/>
              </a:rPr>
              <a:t>ad altri </a:t>
            </a:r>
            <a:r>
              <a:rPr lang="it-IT" sz="1400" dirty="0" smtClean="0">
                <a:latin typeface="Arial"/>
                <a:cs typeface="Arial"/>
              </a:rPr>
              <a:t>strumenti. Grazie </a:t>
            </a:r>
            <a:r>
              <a:rPr lang="it-IT" sz="1400" dirty="0">
                <a:latin typeface="Arial"/>
                <a:cs typeface="Arial"/>
              </a:rPr>
              <a:t>a tecnologie più raffinate oggi si </a:t>
            </a:r>
            <a:r>
              <a:rPr lang="it-IT" sz="1400" dirty="0" smtClean="0">
                <a:latin typeface="Arial"/>
                <a:cs typeface="Arial"/>
              </a:rPr>
              <a:t>utilizzano </a:t>
            </a:r>
            <a:r>
              <a:rPr lang="it-IT" sz="1400" dirty="0">
                <a:latin typeface="Arial"/>
                <a:cs typeface="Arial"/>
              </a:rPr>
              <a:t>elementi </a:t>
            </a:r>
            <a:r>
              <a:rPr lang="it-IT" sz="1400" dirty="0" smtClean="0">
                <a:latin typeface="Arial"/>
                <a:cs typeface="Arial"/>
              </a:rPr>
              <a:t>sensibili </a:t>
            </a:r>
            <a:r>
              <a:rPr lang="it-IT" sz="1400" dirty="0">
                <a:latin typeface="Arial"/>
                <a:cs typeface="Arial"/>
              </a:rPr>
              <a:t>in grado di inviare impulsi radio a </a:t>
            </a:r>
            <a:r>
              <a:rPr lang="it-IT" sz="1400" dirty="0" smtClean="0">
                <a:latin typeface="Arial"/>
                <a:cs typeface="Arial"/>
              </a:rPr>
              <a:t>si-</a:t>
            </a:r>
            <a:r>
              <a:rPr lang="it-IT" sz="1400" dirty="0" err="1" smtClean="0">
                <a:latin typeface="Arial"/>
                <a:cs typeface="Arial"/>
              </a:rPr>
              <a:t>stemi</a:t>
            </a:r>
            <a:r>
              <a:rPr lang="it-IT" sz="1400" dirty="0" smtClean="0">
                <a:latin typeface="Arial"/>
                <a:cs typeface="Arial"/>
              </a:rPr>
              <a:t> </a:t>
            </a:r>
            <a:r>
              <a:rPr lang="it-IT" sz="1400" dirty="0">
                <a:latin typeface="Arial"/>
                <a:cs typeface="Arial"/>
              </a:rPr>
              <a:t>riceventi che </a:t>
            </a:r>
            <a:r>
              <a:rPr lang="it-IT" sz="1400" dirty="0" smtClean="0">
                <a:latin typeface="Arial"/>
                <a:cs typeface="Arial"/>
              </a:rPr>
              <a:t>registrano </a:t>
            </a:r>
            <a:r>
              <a:rPr lang="it-IT" sz="1400" dirty="0">
                <a:latin typeface="Arial"/>
                <a:cs typeface="Arial"/>
              </a:rPr>
              <a:t>la temperatura in modo </a:t>
            </a:r>
            <a:r>
              <a:rPr lang="it-IT" sz="1400" dirty="0" smtClean="0">
                <a:latin typeface="Arial"/>
                <a:cs typeface="Arial"/>
              </a:rPr>
              <a:t>continuo.</a:t>
            </a:r>
            <a:endParaRPr lang="it-IT" sz="1400" dirty="0">
              <a:latin typeface="Arial"/>
              <a:cs typeface="Arial"/>
            </a:endParaRPr>
          </a:p>
        </p:txBody>
      </p:sp>
      <p:sp>
        <p:nvSpPr>
          <p:cNvPr id="9" name="Rettangolo 8"/>
          <p:cNvSpPr/>
          <p:nvPr/>
        </p:nvSpPr>
        <p:spPr>
          <a:xfrm>
            <a:off x="3722914" y="2254815"/>
            <a:ext cx="5217886" cy="3416319"/>
          </a:xfrm>
          <a:prstGeom prst="rect">
            <a:avLst/>
          </a:prstGeom>
        </p:spPr>
        <p:txBody>
          <a:bodyPr wrap="square">
            <a:spAutoFit/>
          </a:bodyPr>
          <a:lstStyle/>
          <a:p>
            <a:pPr algn="just"/>
            <a:r>
              <a:rPr lang="it-IT" sz="1200" dirty="0">
                <a:latin typeface="Arial"/>
                <a:cs typeface="Arial"/>
              </a:rPr>
              <a:t>Il </a:t>
            </a:r>
            <a:r>
              <a:rPr lang="it-IT" sz="1200" b="1" dirty="0">
                <a:solidFill>
                  <a:srgbClr val="FF0000"/>
                </a:solidFill>
                <a:latin typeface="Arial"/>
                <a:cs typeface="Arial"/>
              </a:rPr>
              <a:t>termometro a massima e a minima</a:t>
            </a:r>
            <a:r>
              <a:rPr lang="it-IT" sz="1200" dirty="0">
                <a:solidFill>
                  <a:srgbClr val="FF0000"/>
                </a:solidFill>
                <a:latin typeface="Arial"/>
                <a:cs typeface="Arial"/>
              </a:rPr>
              <a:t> </a:t>
            </a:r>
            <a:r>
              <a:rPr lang="it-IT" sz="1200" dirty="0">
                <a:latin typeface="Arial"/>
                <a:cs typeface="Arial"/>
              </a:rPr>
              <a:t>è un capillare ad “</a:t>
            </a:r>
            <a:r>
              <a:rPr lang="it-IT" sz="1200" b="1" dirty="0">
                <a:latin typeface="Arial"/>
                <a:cs typeface="Arial"/>
              </a:rPr>
              <a:t>U</a:t>
            </a:r>
            <a:r>
              <a:rPr lang="it-IT" sz="1200" dirty="0">
                <a:latin typeface="Arial"/>
                <a:cs typeface="Arial"/>
              </a:rPr>
              <a:t>” </a:t>
            </a:r>
            <a:r>
              <a:rPr lang="it-IT" sz="1200" dirty="0" smtClean="0">
                <a:latin typeface="Arial"/>
                <a:cs typeface="Arial"/>
              </a:rPr>
              <a:t>contenente </a:t>
            </a:r>
            <a:r>
              <a:rPr lang="it-IT" sz="1200" b="1" dirty="0">
                <a:latin typeface="Arial"/>
                <a:cs typeface="Arial"/>
              </a:rPr>
              <a:t>mercurio</a:t>
            </a:r>
            <a:r>
              <a:rPr lang="it-IT" sz="1200" dirty="0">
                <a:latin typeface="Arial"/>
                <a:cs typeface="Arial"/>
              </a:rPr>
              <a:t>. Sopra il mercurio è presente dell’</a:t>
            </a:r>
            <a:r>
              <a:rPr lang="it-IT" sz="1200" b="1" dirty="0">
                <a:latin typeface="Arial"/>
                <a:cs typeface="Arial"/>
              </a:rPr>
              <a:t>alcool</a:t>
            </a:r>
            <a:r>
              <a:rPr lang="it-IT" sz="1200" dirty="0">
                <a:latin typeface="Arial"/>
                <a:cs typeface="Arial"/>
              </a:rPr>
              <a:t>, il cui volume </a:t>
            </a:r>
            <a:r>
              <a:rPr lang="it-IT" sz="1200" dirty="0" smtClean="0">
                <a:latin typeface="Arial"/>
                <a:cs typeface="Arial"/>
              </a:rPr>
              <a:t>principale </a:t>
            </a:r>
            <a:r>
              <a:rPr lang="it-IT" sz="1200" dirty="0">
                <a:latin typeface="Arial"/>
                <a:cs typeface="Arial"/>
              </a:rPr>
              <a:t>è contenuto in un serbatoio. Un altro serbatoio contiene una </a:t>
            </a:r>
            <a:r>
              <a:rPr lang="it-IT" sz="1200" b="1" dirty="0" smtClean="0">
                <a:latin typeface="Arial"/>
                <a:cs typeface="Arial"/>
              </a:rPr>
              <a:t>bolla </a:t>
            </a:r>
            <a:r>
              <a:rPr lang="it-IT" sz="1200" b="1" dirty="0">
                <a:latin typeface="Arial"/>
                <a:cs typeface="Arial"/>
              </a:rPr>
              <a:t>d’aria</a:t>
            </a:r>
            <a:r>
              <a:rPr lang="it-IT" sz="1200" dirty="0">
                <a:latin typeface="Arial"/>
                <a:cs typeface="Arial"/>
              </a:rPr>
              <a:t>. Due </a:t>
            </a:r>
            <a:r>
              <a:rPr lang="it-IT" sz="1200" b="1" dirty="0">
                <a:latin typeface="Arial"/>
                <a:cs typeface="Arial"/>
              </a:rPr>
              <a:t>aghi</a:t>
            </a:r>
            <a:r>
              <a:rPr lang="it-IT" sz="1200" dirty="0">
                <a:latin typeface="Arial"/>
                <a:cs typeface="Arial"/>
              </a:rPr>
              <a:t> metallici sono liberi di scorrere nei due rami </a:t>
            </a:r>
            <a:r>
              <a:rPr lang="it-IT" sz="1200" dirty="0" smtClean="0">
                <a:latin typeface="Arial"/>
                <a:cs typeface="Arial"/>
              </a:rPr>
              <a:t>occupati dall’alcool. Quando </a:t>
            </a:r>
            <a:r>
              <a:rPr lang="it-IT" sz="1200" dirty="0">
                <a:latin typeface="Arial"/>
                <a:cs typeface="Arial"/>
              </a:rPr>
              <a:t>la temperatura sale si alza la colonna di mercurio di destra, </a:t>
            </a:r>
            <a:r>
              <a:rPr lang="it-IT" sz="1200" dirty="0" smtClean="0">
                <a:latin typeface="Arial"/>
                <a:cs typeface="Arial"/>
              </a:rPr>
              <a:t>grazie alla </a:t>
            </a:r>
            <a:r>
              <a:rPr lang="it-IT" sz="1200" dirty="0">
                <a:latin typeface="Arial"/>
                <a:cs typeface="Arial"/>
              </a:rPr>
              <a:t>spinta dell’alcool che aumenta di volume nel serbatoio ed </a:t>
            </a:r>
            <a:r>
              <a:rPr lang="it-IT" sz="1200" dirty="0" smtClean="0">
                <a:latin typeface="Arial"/>
                <a:cs typeface="Arial"/>
              </a:rPr>
              <a:t>alla com-pressibilità </a:t>
            </a:r>
            <a:r>
              <a:rPr lang="it-IT" sz="1200" dirty="0">
                <a:latin typeface="Arial"/>
                <a:cs typeface="Arial"/>
              </a:rPr>
              <a:t>della bolla d’aria; l’ago di destra viene spinto in </a:t>
            </a:r>
            <a:r>
              <a:rPr lang="it-IT" sz="1200" dirty="0" smtClean="0">
                <a:latin typeface="Arial"/>
                <a:cs typeface="Arial"/>
              </a:rPr>
              <a:t>alto. Quando </a:t>
            </a:r>
            <a:r>
              <a:rPr lang="it-IT" sz="1200" dirty="0">
                <a:latin typeface="Arial"/>
                <a:cs typeface="Arial"/>
              </a:rPr>
              <a:t>la </a:t>
            </a:r>
            <a:r>
              <a:rPr lang="it-IT" sz="1200" dirty="0" smtClean="0">
                <a:latin typeface="Arial"/>
                <a:cs typeface="Arial"/>
              </a:rPr>
              <a:t>temperatura </a:t>
            </a:r>
            <a:r>
              <a:rPr lang="it-IT" sz="1200" dirty="0">
                <a:latin typeface="Arial"/>
                <a:cs typeface="Arial"/>
              </a:rPr>
              <a:t>si abbassa diminuisce il volume di alcool; la </a:t>
            </a:r>
            <a:r>
              <a:rPr lang="it-IT" sz="1200" dirty="0" smtClean="0">
                <a:latin typeface="Arial"/>
                <a:cs typeface="Arial"/>
              </a:rPr>
              <a:t>bolla </a:t>
            </a:r>
            <a:r>
              <a:rPr lang="it-IT" sz="1200" dirty="0">
                <a:latin typeface="Arial"/>
                <a:cs typeface="Arial"/>
              </a:rPr>
              <a:t>d’aria si </a:t>
            </a:r>
            <a:r>
              <a:rPr lang="it-IT" sz="1200" dirty="0" smtClean="0">
                <a:latin typeface="Arial"/>
                <a:cs typeface="Arial"/>
              </a:rPr>
              <a:t>espande </a:t>
            </a:r>
            <a:r>
              <a:rPr lang="it-IT" sz="1200" dirty="0">
                <a:latin typeface="Arial"/>
                <a:cs typeface="Arial"/>
              </a:rPr>
              <a:t>e sale la colonna del mercurio di sinistra </a:t>
            </a:r>
            <a:r>
              <a:rPr lang="it-IT" sz="1200" dirty="0" smtClean="0">
                <a:latin typeface="Arial"/>
                <a:cs typeface="Arial"/>
              </a:rPr>
              <a:t>spingendo </a:t>
            </a:r>
            <a:r>
              <a:rPr lang="it-IT" sz="1200" dirty="0">
                <a:latin typeface="Arial"/>
                <a:cs typeface="Arial"/>
              </a:rPr>
              <a:t>il corrisponde ago; l’altro ago rimane nella posizione precedente e alla base di esso si  </a:t>
            </a:r>
            <a:r>
              <a:rPr lang="it-IT" sz="1200" dirty="0" smtClean="0">
                <a:latin typeface="Arial"/>
                <a:cs typeface="Arial"/>
              </a:rPr>
              <a:t>legge </a:t>
            </a:r>
            <a:r>
              <a:rPr lang="it-IT" sz="1200" dirty="0">
                <a:latin typeface="Arial"/>
                <a:cs typeface="Arial"/>
              </a:rPr>
              <a:t>la massima temperatura raggiunta. </a:t>
            </a:r>
            <a:r>
              <a:rPr lang="it-IT" sz="1200" dirty="0" smtClean="0">
                <a:latin typeface="Arial"/>
                <a:cs typeface="Arial"/>
              </a:rPr>
              <a:t>Quando </a:t>
            </a:r>
            <a:r>
              <a:rPr lang="it-IT" sz="1200" dirty="0">
                <a:latin typeface="Arial"/>
                <a:cs typeface="Arial"/>
              </a:rPr>
              <a:t>sale la temperatura l’ago di sinistra rimane nella posizione di </a:t>
            </a:r>
            <a:r>
              <a:rPr lang="it-IT" sz="1200" dirty="0" smtClean="0">
                <a:latin typeface="Arial"/>
                <a:cs typeface="Arial"/>
              </a:rPr>
              <a:t>minima </a:t>
            </a:r>
            <a:r>
              <a:rPr lang="it-IT" sz="1200" dirty="0">
                <a:latin typeface="Arial"/>
                <a:cs typeface="Arial"/>
              </a:rPr>
              <a:t>consentendo la lettura del valore più basso raggiunto usando la scala di sinistra come un </a:t>
            </a:r>
            <a:r>
              <a:rPr lang="it-IT" sz="1200" dirty="0" smtClean="0">
                <a:latin typeface="Arial"/>
                <a:cs typeface="Arial"/>
              </a:rPr>
              <a:t>termo-metro </a:t>
            </a:r>
            <a:r>
              <a:rPr lang="it-IT" sz="1200" dirty="0">
                <a:latin typeface="Arial"/>
                <a:cs typeface="Arial"/>
              </a:rPr>
              <a:t>capovolto.  </a:t>
            </a:r>
            <a:r>
              <a:rPr lang="it-IT" sz="1200" dirty="0" smtClean="0">
                <a:latin typeface="Arial"/>
                <a:cs typeface="Arial"/>
              </a:rPr>
              <a:t>Ogni </a:t>
            </a:r>
            <a:r>
              <a:rPr lang="it-IT" sz="1200" dirty="0">
                <a:latin typeface="Arial"/>
                <a:cs typeface="Arial"/>
              </a:rPr>
              <a:t>mattina viene letta la temperatura istantanea e le </a:t>
            </a:r>
            <a:r>
              <a:rPr lang="it-IT" sz="1200" dirty="0" smtClean="0">
                <a:latin typeface="Arial"/>
                <a:cs typeface="Arial"/>
              </a:rPr>
              <a:t>temperature massima </a:t>
            </a:r>
            <a:r>
              <a:rPr lang="it-IT" sz="1200" dirty="0">
                <a:latin typeface="Arial"/>
                <a:cs typeface="Arial"/>
              </a:rPr>
              <a:t>e minima delle ultime 24 ore (cioè dalla lettura </a:t>
            </a:r>
            <a:r>
              <a:rPr lang="it-IT" sz="1200" dirty="0" smtClean="0">
                <a:latin typeface="Arial"/>
                <a:cs typeface="Arial"/>
              </a:rPr>
              <a:t>pre-cedente</a:t>
            </a:r>
            <a:r>
              <a:rPr lang="it-IT" sz="1200" dirty="0">
                <a:latin typeface="Arial"/>
                <a:cs typeface="Arial"/>
              </a:rPr>
              <a:t>). </a:t>
            </a:r>
            <a:r>
              <a:rPr lang="it-IT" sz="1200" dirty="0" smtClean="0">
                <a:latin typeface="Arial"/>
                <a:cs typeface="Arial"/>
              </a:rPr>
              <a:t>Dopo</a:t>
            </a:r>
            <a:r>
              <a:rPr lang="it-IT" sz="1200" dirty="0">
                <a:latin typeface="Arial"/>
                <a:cs typeface="Arial"/>
              </a:rPr>
              <a:t>, con una calamita, si “spingono” gli aghi fino ad “</a:t>
            </a:r>
            <a:r>
              <a:rPr lang="it-IT" sz="1200" dirty="0" err="1" smtClean="0">
                <a:latin typeface="Arial"/>
                <a:cs typeface="Arial"/>
              </a:rPr>
              <a:t>appog-giarli</a:t>
            </a:r>
            <a:r>
              <a:rPr lang="it-IT" sz="1200" dirty="0">
                <a:latin typeface="Arial"/>
                <a:cs typeface="Arial"/>
              </a:rPr>
              <a:t>” </a:t>
            </a:r>
            <a:r>
              <a:rPr lang="it-IT" sz="1200" dirty="0" smtClean="0">
                <a:latin typeface="Arial"/>
                <a:cs typeface="Arial"/>
              </a:rPr>
              <a:t>sugli </a:t>
            </a:r>
            <a:r>
              <a:rPr lang="it-IT" sz="1200" dirty="0">
                <a:latin typeface="Arial"/>
                <a:cs typeface="Arial"/>
              </a:rPr>
              <a:t>apici delle colonne di mercurio, predisponendo quindi il </a:t>
            </a:r>
            <a:r>
              <a:rPr lang="it-IT" sz="1200" dirty="0" smtClean="0">
                <a:latin typeface="Arial"/>
                <a:cs typeface="Arial"/>
              </a:rPr>
              <a:t>termo-metro </a:t>
            </a:r>
            <a:r>
              <a:rPr lang="it-IT" sz="1200" dirty="0">
                <a:latin typeface="Arial"/>
                <a:cs typeface="Arial"/>
              </a:rPr>
              <a:t>alla lettura del giorno seguente.</a:t>
            </a:r>
            <a:r>
              <a:rPr lang="it-IT" sz="1200" dirty="0" smtClean="0">
                <a:effectLst/>
                <a:latin typeface="Arial"/>
                <a:cs typeface="Arial"/>
              </a:rPr>
              <a:t> </a:t>
            </a:r>
            <a:endParaRPr lang="it-IT" sz="1200" dirty="0">
              <a:latin typeface="Arial"/>
              <a:cs typeface="Arial"/>
            </a:endParaRPr>
          </a:p>
        </p:txBody>
      </p:sp>
      <p:sp>
        <p:nvSpPr>
          <p:cNvPr id="11" name="Rettangolo 10"/>
          <p:cNvSpPr/>
          <p:nvPr/>
        </p:nvSpPr>
        <p:spPr>
          <a:xfrm>
            <a:off x="3666360" y="5818389"/>
            <a:ext cx="5172839" cy="738664"/>
          </a:xfrm>
          <a:prstGeom prst="rect">
            <a:avLst/>
          </a:prstGeom>
          <a:solidFill>
            <a:schemeClr val="bg1"/>
          </a:solidFill>
          <a:ln w="38100">
            <a:solidFill>
              <a:srgbClr val="FF0000"/>
            </a:solidFill>
          </a:ln>
        </p:spPr>
        <p:txBody>
          <a:bodyPr wrap="square">
            <a:spAutoFit/>
          </a:bodyPr>
          <a:lstStyle/>
          <a:p>
            <a:pPr algn="just"/>
            <a:r>
              <a:rPr lang="it-IT" sz="1400" b="1" dirty="0">
                <a:latin typeface="Arial"/>
                <a:cs typeface="Arial"/>
              </a:rPr>
              <a:t>Temperatura</a:t>
            </a:r>
            <a:r>
              <a:rPr lang="it-IT" sz="1400" dirty="0">
                <a:latin typeface="Arial"/>
                <a:cs typeface="Arial"/>
              </a:rPr>
              <a:t> [°C] giornaliera massima (</a:t>
            </a:r>
            <a:r>
              <a:rPr lang="it-IT" sz="1400" b="1" dirty="0">
                <a:latin typeface="Arial"/>
                <a:cs typeface="Arial"/>
              </a:rPr>
              <a:t>Tmax-g</a:t>
            </a:r>
            <a:r>
              <a:rPr lang="it-IT" sz="1400" dirty="0">
                <a:latin typeface="Arial"/>
                <a:cs typeface="Arial"/>
              </a:rPr>
              <a:t>), minima (</a:t>
            </a:r>
            <a:r>
              <a:rPr lang="it-IT" sz="1400" b="1" dirty="0">
                <a:latin typeface="Arial"/>
                <a:cs typeface="Arial"/>
              </a:rPr>
              <a:t>Tmin-g</a:t>
            </a:r>
            <a:r>
              <a:rPr lang="it-IT" sz="1400" dirty="0">
                <a:latin typeface="Arial"/>
                <a:cs typeface="Arial"/>
              </a:rPr>
              <a:t>) </a:t>
            </a:r>
            <a:r>
              <a:rPr lang="it-IT" sz="1400" dirty="0" smtClean="0">
                <a:latin typeface="Arial"/>
                <a:cs typeface="Arial"/>
              </a:rPr>
              <a:t>registrate </a:t>
            </a:r>
            <a:r>
              <a:rPr lang="it-IT" sz="1400" dirty="0">
                <a:latin typeface="Arial"/>
                <a:cs typeface="Arial"/>
              </a:rPr>
              <a:t>alle ore 9.00 e rappresentative delle 24 ore precedenti</a:t>
            </a:r>
            <a:r>
              <a:rPr lang="it-IT" sz="1400" dirty="0" smtClean="0">
                <a:latin typeface="Arial"/>
                <a:cs typeface="Arial"/>
              </a:rPr>
              <a:t>. La media è </a:t>
            </a:r>
            <a:r>
              <a:rPr lang="it-IT" sz="1400" b="1" dirty="0">
                <a:latin typeface="Arial"/>
                <a:cs typeface="Arial"/>
              </a:rPr>
              <a:t>Tmed-g </a:t>
            </a:r>
            <a:r>
              <a:rPr lang="it-IT" sz="1400" dirty="0">
                <a:latin typeface="Arial"/>
                <a:cs typeface="Arial"/>
              </a:rPr>
              <a:t>= (Tmax-g + Tmin-g)</a:t>
            </a:r>
            <a:r>
              <a:rPr lang="it-IT" sz="1400" b="1" dirty="0">
                <a:latin typeface="Arial"/>
                <a:cs typeface="Arial"/>
              </a:rPr>
              <a:t>:</a:t>
            </a:r>
            <a:r>
              <a:rPr lang="it-IT" sz="1400" dirty="0">
                <a:latin typeface="Arial"/>
                <a:cs typeface="Arial"/>
              </a:rPr>
              <a:t>2. </a:t>
            </a:r>
          </a:p>
        </p:txBody>
      </p:sp>
    </p:spTree>
    <p:extLst>
      <p:ext uri="{BB962C8B-B14F-4D97-AF65-F5344CB8AC3E}">
        <p14:creationId xmlns:p14="http://schemas.microsoft.com/office/powerpoint/2010/main" val="753183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244901" y="214048"/>
            <a:ext cx="5840086" cy="369332"/>
          </a:xfrm>
          <a:prstGeom prst="rect">
            <a:avLst/>
          </a:prstGeom>
          <a:solidFill>
            <a:srgbClr val="FFFF00"/>
          </a:solidFill>
          <a:ln w="38100" cmpd="sng">
            <a:solidFill>
              <a:srgbClr val="FF0000"/>
            </a:solidFill>
          </a:ln>
        </p:spPr>
        <p:txBody>
          <a:bodyPr wrap="square" rtlCol="0">
            <a:spAutoFit/>
          </a:bodyPr>
          <a:lstStyle/>
          <a:p>
            <a:pPr algn="ctr"/>
            <a:r>
              <a:rPr lang="it-IT" b="1" dirty="0" smtClean="0"/>
              <a:t>Temperatura dell’aria - termometri</a:t>
            </a:r>
            <a:endParaRPr lang="it-IT" b="1" dirty="0"/>
          </a:p>
        </p:txBody>
      </p:sp>
      <p:pic>
        <p:nvPicPr>
          <p:cNvPr id="5" name="Immagine 4" descr="0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669" y="567991"/>
            <a:ext cx="5814000" cy="5750976"/>
          </a:xfrm>
          <a:prstGeom prst="rect">
            <a:avLst/>
          </a:prstGeom>
          <a:noFill/>
          <a:ln w="38100">
            <a:solidFill>
              <a:srgbClr val="FF0000"/>
            </a:solidFill>
          </a:ln>
        </p:spPr>
      </p:pic>
      <p:sp>
        <p:nvSpPr>
          <p:cNvPr id="7" name="Rettangolo 6"/>
          <p:cNvSpPr/>
          <p:nvPr/>
        </p:nvSpPr>
        <p:spPr>
          <a:xfrm>
            <a:off x="6121907" y="190551"/>
            <a:ext cx="2949522" cy="6494087"/>
          </a:xfrm>
          <a:prstGeom prst="rect">
            <a:avLst/>
          </a:prstGeom>
        </p:spPr>
        <p:txBody>
          <a:bodyPr wrap="square">
            <a:spAutoFit/>
          </a:bodyPr>
          <a:lstStyle/>
          <a:p>
            <a:pPr algn="just"/>
            <a:r>
              <a:rPr lang="it-IT" sz="1600" dirty="0">
                <a:latin typeface="Arial"/>
                <a:cs typeface="Arial"/>
              </a:rPr>
              <a:t>A sinistra una </a:t>
            </a:r>
            <a:r>
              <a:rPr lang="it-IT" sz="1600" dirty="0" smtClean="0">
                <a:latin typeface="Arial"/>
                <a:cs typeface="Arial"/>
              </a:rPr>
              <a:t>vecchia </a:t>
            </a:r>
            <a:r>
              <a:rPr lang="it-IT" sz="1600" dirty="0" err="1" smtClean="0">
                <a:latin typeface="Arial"/>
                <a:cs typeface="Arial"/>
              </a:rPr>
              <a:t>capan-nina</a:t>
            </a:r>
            <a:r>
              <a:rPr lang="it-IT" sz="1600" dirty="0" smtClean="0">
                <a:latin typeface="Arial"/>
                <a:cs typeface="Arial"/>
              </a:rPr>
              <a:t> meteorologica </a:t>
            </a:r>
            <a:r>
              <a:rPr lang="it-IT" sz="1600" dirty="0">
                <a:latin typeface="Arial"/>
                <a:cs typeface="Arial"/>
              </a:rPr>
              <a:t>con </a:t>
            </a:r>
            <a:r>
              <a:rPr lang="it-IT" sz="1600" dirty="0" err="1" smtClean="0">
                <a:latin typeface="Arial"/>
                <a:cs typeface="Arial"/>
              </a:rPr>
              <a:t>stru</a:t>
            </a:r>
            <a:r>
              <a:rPr lang="it-IT" sz="1600" dirty="0" smtClean="0">
                <a:latin typeface="Arial"/>
                <a:cs typeface="Arial"/>
              </a:rPr>
              <a:t>-menti </a:t>
            </a:r>
            <a:r>
              <a:rPr lang="it-IT" sz="1600" dirty="0">
                <a:latin typeface="Arial"/>
                <a:cs typeface="Arial"/>
              </a:rPr>
              <a:t>per la misura dei </a:t>
            </a:r>
            <a:r>
              <a:rPr lang="it-IT" sz="1600" dirty="0" smtClean="0">
                <a:latin typeface="Arial"/>
                <a:cs typeface="Arial"/>
              </a:rPr>
              <a:t>para-metri </a:t>
            </a:r>
            <a:r>
              <a:rPr lang="it-IT" sz="1600" dirty="0">
                <a:latin typeface="Arial"/>
                <a:cs typeface="Arial"/>
              </a:rPr>
              <a:t>atmosferici ad altezza d’uomo; le </a:t>
            </a:r>
            <a:r>
              <a:rPr lang="it-IT" sz="1600" dirty="0" smtClean="0">
                <a:latin typeface="Arial"/>
                <a:cs typeface="Arial"/>
              </a:rPr>
              <a:t>persiane consento-no </a:t>
            </a:r>
            <a:r>
              <a:rPr lang="it-IT" sz="1600" dirty="0">
                <a:latin typeface="Arial"/>
                <a:cs typeface="Arial"/>
              </a:rPr>
              <a:t>la libera circolazione dell’aria nell’interno riparato </a:t>
            </a:r>
            <a:r>
              <a:rPr lang="it-IT" sz="1600" dirty="0" smtClean="0">
                <a:latin typeface="Arial"/>
                <a:cs typeface="Arial"/>
              </a:rPr>
              <a:t>dalla </a:t>
            </a:r>
            <a:r>
              <a:rPr lang="it-IT" sz="1600" dirty="0">
                <a:latin typeface="Arial"/>
                <a:cs typeface="Arial"/>
              </a:rPr>
              <a:t>radiazione solare diretta. A destra si osserva una </a:t>
            </a:r>
            <a:r>
              <a:rPr lang="it-IT" sz="1600" dirty="0" err="1" smtClean="0">
                <a:latin typeface="Arial"/>
                <a:cs typeface="Arial"/>
              </a:rPr>
              <a:t>strut</a:t>
            </a:r>
            <a:r>
              <a:rPr lang="it-IT" sz="1600" dirty="0" smtClean="0">
                <a:latin typeface="Arial"/>
                <a:cs typeface="Arial"/>
              </a:rPr>
              <a:t>-tura moderna, </a:t>
            </a:r>
            <a:r>
              <a:rPr lang="it-IT" sz="1600" dirty="0">
                <a:latin typeface="Arial"/>
                <a:cs typeface="Arial"/>
              </a:rPr>
              <a:t>sovrastata da una apertura che consente </a:t>
            </a:r>
            <a:r>
              <a:rPr lang="it-IT" sz="1600" dirty="0" smtClean="0">
                <a:latin typeface="Arial"/>
                <a:cs typeface="Arial"/>
              </a:rPr>
              <a:t>all’acqua </a:t>
            </a:r>
            <a:r>
              <a:rPr lang="it-IT" sz="1600" dirty="0">
                <a:latin typeface="Arial"/>
                <a:cs typeface="Arial"/>
              </a:rPr>
              <a:t>delle precipitazioni di </a:t>
            </a:r>
            <a:r>
              <a:rPr lang="it-IT" sz="1600" dirty="0" smtClean="0">
                <a:latin typeface="Arial"/>
                <a:cs typeface="Arial"/>
              </a:rPr>
              <a:t>raccogliersi </a:t>
            </a:r>
            <a:r>
              <a:rPr lang="it-IT" sz="1600" dirty="0">
                <a:latin typeface="Arial"/>
                <a:cs typeface="Arial"/>
              </a:rPr>
              <a:t>all’interno per la </a:t>
            </a:r>
            <a:r>
              <a:rPr lang="it-IT" sz="1600" dirty="0" smtClean="0">
                <a:latin typeface="Arial"/>
                <a:cs typeface="Arial"/>
              </a:rPr>
              <a:t>misura </a:t>
            </a:r>
            <a:r>
              <a:rPr lang="it-IT" sz="1600" dirty="0">
                <a:latin typeface="Arial"/>
                <a:cs typeface="Arial"/>
              </a:rPr>
              <a:t>delle quantità; sono </a:t>
            </a:r>
            <a:r>
              <a:rPr lang="it-IT" sz="1600" dirty="0" smtClean="0">
                <a:latin typeface="Arial"/>
                <a:cs typeface="Arial"/>
              </a:rPr>
              <a:t>vi-sibili </a:t>
            </a:r>
            <a:r>
              <a:rPr lang="it-IT" sz="1600" dirty="0">
                <a:latin typeface="Arial"/>
                <a:cs typeface="Arial"/>
              </a:rPr>
              <a:t>gli strumenti in grado di </a:t>
            </a:r>
            <a:r>
              <a:rPr lang="it-IT" sz="1600" dirty="0" smtClean="0">
                <a:latin typeface="Arial"/>
                <a:cs typeface="Arial"/>
              </a:rPr>
              <a:t>misurare </a:t>
            </a:r>
            <a:r>
              <a:rPr lang="it-IT" sz="1600" dirty="0">
                <a:latin typeface="Arial"/>
                <a:cs typeface="Arial"/>
              </a:rPr>
              <a:t>“in continuo” i </a:t>
            </a:r>
            <a:r>
              <a:rPr lang="it-IT" sz="1600" dirty="0" smtClean="0">
                <a:latin typeface="Arial"/>
                <a:cs typeface="Arial"/>
              </a:rPr>
              <a:t>para-metri atmosferici </a:t>
            </a:r>
            <a:r>
              <a:rPr lang="it-IT" sz="1600" dirty="0">
                <a:latin typeface="Arial"/>
                <a:cs typeface="Arial"/>
              </a:rPr>
              <a:t>(</a:t>
            </a:r>
            <a:r>
              <a:rPr lang="it-IT" sz="1600" dirty="0" err="1" smtClean="0">
                <a:latin typeface="Arial"/>
                <a:cs typeface="Arial"/>
              </a:rPr>
              <a:t>essenzial</a:t>
            </a:r>
            <a:r>
              <a:rPr lang="it-IT" sz="1600" dirty="0" smtClean="0">
                <a:latin typeface="Arial"/>
                <a:cs typeface="Arial"/>
              </a:rPr>
              <a:t>-mente termografi </a:t>
            </a:r>
            <a:r>
              <a:rPr lang="it-IT" sz="1600" dirty="0">
                <a:latin typeface="Arial"/>
                <a:cs typeface="Arial"/>
              </a:rPr>
              <a:t>e </a:t>
            </a:r>
            <a:r>
              <a:rPr lang="it-IT" sz="1600" dirty="0" err="1" smtClean="0">
                <a:latin typeface="Arial"/>
                <a:cs typeface="Arial"/>
              </a:rPr>
              <a:t>pluviogra</a:t>
            </a:r>
            <a:r>
              <a:rPr lang="it-IT" sz="1600" dirty="0" smtClean="0">
                <a:latin typeface="Arial"/>
                <a:cs typeface="Arial"/>
              </a:rPr>
              <a:t>-fi</a:t>
            </a:r>
            <a:r>
              <a:rPr lang="it-IT" sz="1600" dirty="0">
                <a:latin typeface="Arial"/>
                <a:cs typeface="Arial"/>
              </a:rPr>
              <a:t>). </a:t>
            </a:r>
            <a:r>
              <a:rPr lang="it-IT" sz="1600" dirty="0" smtClean="0">
                <a:latin typeface="Arial"/>
                <a:cs typeface="Arial"/>
              </a:rPr>
              <a:t>Merita </a:t>
            </a:r>
            <a:r>
              <a:rPr lang="it-IT" sz="1600" dirty="0">
                <a:latin typeface="Arial"/>
                <a:cs typeface="Arial"/>
              </a:rPr>
              <a:t>osservare, </a:t>
            </a:r>
            <a:r>
              <a:rPr lang="it-IT" sz="1600" dirty="0" smtClean="0">
                <a:latin typeface="Arial"/>
                <a:cs typeface="Arial"/>
              </a:rPr>
              <a:t>nella ca-</a:t>
            </a:r>
            <a:r>
              <a:rPr lang="it-IT" sz="1600" dirty="0" err="1" smtClean="0">
                <a:latin typeface="Arial"/>
                <a:cs typeface="Arial"/>
              </a:rPr>
              <a:t>pannina</a:t>
            </a:r>
            <a:r>
              <a:rPr lang="it-IT" sz="1600" dirty="0" smtClean="0">
                <a:latin typeface="Arial"/>
                <a:cs typeface="Arial"/>
              </a:rPr>
              <a:t> </a:t>
            </a:r>
            <a:r>
              <a:rPr lang="it-IT" sz="1600" dirty="0">
                <a:latin typeface="Arial"/>
                <a:cs typeface="Arial"/>
              </a:rPr>
              <a:t>di </a:t>
            </a:r>
            <a:r>
              <a:rPr lang="it-IT" sz="1600" dirty="0" smtClean="0">
                <a:latin typeface="Arial"/>
                <a:cs typeface="Arial"/>
              </a:rPr>
              <a:t>sinistra</a:t>
            </a:r>
            <a:r>
              <a:rPr lang="it-IT" sz="1600" dirty="0">
                <a:latin typeface="Arial"/>
                <a:cs typeface="Arial"/>
              </a:rPr>
              <a:t>, la </a:t>
            </a:r>
            <a:r>
              <a:rPr lang="it-IT" sz="1600" dirty="0" err="1" smtClean="0">
                <a:latin typeface="Arial"/>
                <a:cs typeface="Arial"/>
              </a:rPr>
              <a:t>presen</a:t>
            </a:r>
            <a:r>
              <a:rPr lang="it-IT" sz="1600" dirty="0" smtClean="0">
                <a:latin typeface="Arial"/>
                <a:cs typeface="Arial"/>
              </a:rPr>
              <a:t>-za </a:t>
            </a:r>
            <a:r>
              <a:rPr lang="it-IT" sz="1600" dirty="0">
                <a:latin typeface="Arial"/>
                <a:cs typeface="Arial"/>
              </a:rPr>
              <a:t>di un </a:t>
            </a:r>
            <a:r>
              <a:rPr lang="it-IT" sz="1600" dirty="0" smtClean="0">
                <a:latin typeface="Arial"/>
                <a:cs typeface="Arial"/>
              </a:rPr>
              <a:t>semplice termometro </a:t>
            </a:r>
            <a:r>
              <a:rPr lang="it-IT" sz="1600" dirty="0">
                <a:latin typeface="Arial"/>
                <a:cs typeface="Arial"/>
              </a:rPr>
              <a:t>“manuale” a </a:t>
            </a:r>
            <a:r>
              <a:rPr lang="it-IT" sz="1600" dirty="0" smtClean="0">
                <a:latin typeface="Arial"/>
                <a:cs typeface="Arial"/>
              </a:rPr>
              <a:t>massima </a:t>
            </a:r>
            <a:r>
              <a:rPr lang="it-IT" sz="1600" dirty="0">
                <a:latin typeface="Arial"/>
                <a:cs typeface="Arial"/>
              </a:rPr>
              <a:t>ed a </a:t>
            </a:r>
            <a:r>
              <a:rPr lang="it-IT" sz="1600" dirty="0" smtClean="0">
                <a:latin typeface="Arial"/>
                <a:cs typeface="Arial"/>
              </a:rPr>
              <a:t>mi-nima</a:t>
            </a:r>
            <a:r>
              <a:rPr lang="it-IT" sz="1600" dirty="0">
                <a:latin typeface="Arial"/>
                <a:cs typeface="Arial"/>
              </a:rPr>
              <a:t>, utile nel </a:t>
            </a:r>
            <a:r>
              <a:rPr lang="it-IT" sz="1600" dirty="0" smtClean="0">
                <a:latin typeface="Arial"/>
                <a:cs typeface="Arial"/>
              </a:rPr>
              <a:t>caso </a:t>
            </a:r>
            <a:r>
              <a:rPr lang="it-IT" sz="1600" dirty="0">
                <a:latin typeface="Arial"/>
                <a:cs typeface="Arial"/>
              </a:rPr>
              <a:t>in cui gli </a:t>
            </a:r>
            <a:r>
              <a:rPr lang="it-IT" sz="1600" dirty="0" smtClean="0">
                <a:latin typeface="Arial"/>
                <a:cs typeface="Arial"/>
              </a:rPr>
              <a:t>strumenti </a:t>
            </a:r>
            <a:r>
              <a:rPr lang="it-IT" sz="1600" dirty="0">
                <a:latin typeface="Arial"/>
                <a:cs typeface="Arial"/>
              </a:rPr>
              <a:t>più “</a:t>
            </a:r>
            <a:r>
              <a:rPr lang="it-IT" sz="1600" dirty="0" smtClean="0">
                <a:latin typeface="Arial"/>
                <a:cs typeface="Arial"/>
              </a:rPr>
              <a:t>sofisticati</a:t>
            </a:r>
            <a:r>
              <a:rPr lang="it-IT" sz="1600" dirty="0">
                <a:latin typeface="Arial"/>
                <a:cs typeface="Arial"/>
              </a:rPr>
              <a:t>” </a:t>
            </a:r>
            <a:r>
              <a:rPr lang="it-IT" sz="1600" dirty="0" smtClean="0">
                <a:latin typeface="Arial"/>
                <a:cs typeface="Arial"/>
              </a:rPr>
              <a:t>do-</a:t>
            </a:r>
            <a:r>
              <a:rPr lang="it-IT" sz="1600" dirty="0" err="1" smtClean="0">
                <a:latin typeface="Arial"/>
                <a:cs typeface="Arial"/>
              </a:rPr>
              <a:t>vessero</a:t>
            </a:r>
            <a:r>
              <a:rPr lang="it-IT" sz="1600" dirty="0" smtClean="0">
                <a:latin typeface="Arial"/>
                <a:cs typeface="Arial"/>
              </a:rPr>
              <a:t> guastarsi</a:t>
            </a:r>
            <a:r>
              <a:rPr lang="it-IT" sz="1600" dirty="0">
                <a:latin typeface="Arial"/>
                <a:cs typeface="Arial"/>
              </a:rPr>
              <a:t>.</a:t>
            </a:r>
            <a:r>
              <a:rPr lang="it-IT" sz="1600" dirty="0" smtClean="0">
                <a:effectLst/>
                <a:latin typeface="Arial"/>
                <a:cs typeface="Arial"/>
              </a:rPr>
              <a:t> </a:t>
            </a:r>
            <a:endParaRPr lang="it-IT" sz="1600" dirty="0">
              <a:latin typeface="Arial"/>
              <a:cs typeface="Arial"/>
            </a:endParaRPr>
          </a:p>
        </p:txBody>
      </p:sp>
    </p:spTree>
    <p:extLst>
      <p:ext uri="{BB962C8B-B14F-4D97-AF65-F5344CB8AC3E}">
        <p14:creationId xmlns:p14="http://schemas.microsoft.com/office/powerpoint/2010/main" val="42921732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p:cNvSpPr/>
          <p:nvPr/>
        </p:nvSpPr>
        <p:spPr>
          <a:xfrm>
            <a:off x="174172" y="3610909"/>
            <a:ext cx="8817428" cy="2908489"/>
          </a:xfrm>
          <a:prstGeom prst="rect">
            <a:avLst/>
          </a:prstGeom>
        </p:spPr>
        <p:txBody>
          <a:bodyPr wrap="square">
            <a:spAutoFit/>
          </a:bodyPr>
          <a:lstStyle/>
          <a:p>
            <a:pPr lvl="0" algn="just" fontAlgn="base" hangingPunct="0">
              <a:spcAft>
                <a:spcPts val="600"/>
              </a:spcAft>
            </a:pPr>
            <a:r>
              <a:rPr lang="it-IT" sz="1400" b="1" dirty="0">
                <a:latin typeface="Arial"/>
                <a:cs typeface="Arial"/>
              </a:rPr>
              <a:t>Giorno di </a:t>
            </a:r>
            <a:r>
              <a:rPr lang="it-IT" sz="1400" b="1" dirty="0" smtClean="0">
                <a:latin typeface="Arial"/>
                <a:cs typeface="Arial"/>
              </a:rPr>
              <a:t>gelo:</a:t>
            </a:r>
            <a:r>
              <a:rPr lang="it-IT" sz="1400" dirty="0" smtClean="0">
                <a:latin typeface="Arial"/>
                <a:cs typeface="Arial"/>
              </a:rPr>
              <a:t> nel </a:t>
            </a:r>
            <a:r>
              <a:rPr lang="it-IT" sz="1400" dirty="0">
                <a:latin typeface="Arial"/>
                <a:cs typeface="Arial"/>
              </a:rPr>
              <a:t>quale </a:t>
            </a:r>
            <a:r>
              <a:rPr lang="it-IT" sz="1400" b="1" dirty="0" smtClean="0">
                <a:latin typeface="Arial"/>
                <a:cs typeface="Arial"/>
              </a:rPr>
              <a:t>Tmin-g ≤ 0 °C</a:t>
            </a:r>
            <a:r>
              <a:rPr lang="it-IT" sz="1400" dirty="0" smtClean="0">
                <a:latin typeface="Arial"/>
                <a:cs typeface="Arial"/>
              </a:rPr>
              <a:t>. </a:t>
            </a:r>
            <a:r>
              <a:rPr lang="it-IT" sz="1400" dirty="0">
                <a:latin typeface="Arial"/>
                <a:cs typeface="Arial"/>
              </a:rPr>
              <a:t>In pianura padana, mediamente, le giornate di gelo si manifestano </a:t>
            </a:r>
            <a:r>
              <a:rPr lang="it-IT" sz="1400" dirty="0" smtClean="0">
                <a:latin typeface="Arial"/>
                <a:cs typeface="Arial"/>
              </a:rPr>
              <a:t>dalla </a:t>
            </a:r>
            <a:r>
              <a:rPr lang="it-IT" sz="1400" dirty="0">
                <a:latin typeface="Arial"/>
                <a:cs typeface="Arial"/>
              </a:rPr>
              <a:t>terza decade di novembre alla prima di marzo. Salendo di altitudine </a:t>
            </a:r>
            <a:r>
              <a:rPr lang="it-IT" sz="1400" dirty="0" smtClean="0">
                <a:latin typeface="Arial"/>
                <a:cs typeface="Arial"/>
              </a:rPr>
              <a:t>aumenta </a:t>
            </a:r>
            <a:r>
              <a:rPr lang="it-IT" sz="1400" dirty="0">
                <a:latin typeface="Arial"/>
                <a:cs typeface="Arial"/>
              </a:rPr>
              <a:t>il periodo nel quale tali fenomeni possono verificarsi.</a:t>
            </a:r>
          </a:p>
          <a:p>
            <a:pPr algn="just" fontAlgn="base" hangingPunct="0">
              <a:spcAft>
                <a:spcPts val="600"/>
              </a:spcAft>
            </a:pPr>
            <a:r>
              <a:rPr lang="it-IT" sz="1400" b="1" dirty="0" smtClean="0">
                <a:latin typeface="Arial"/>
                <a:cs typeface="Arial"/>
              </a:rPr>
              <a:t>Giorno </a:t>
            </a:r>
            <a:r>
              <a:rPr lang="it-IT" sz="1400" b="1" dirty="0">
                <a:latin typeface="Arial"/>
                <a:cs typeface="Arial"/>
              </a:rPr>
              <a:t>senza </a:t>
            </a:r>
            <a:r>
              <a:rPr lang="it-IT" sz="1400" b="1" dirty="0" smtClean="0">
                <a:latin typeface="Arial"/>
                <a:cs typeface="Arial"/>
              </a:rPr>
              <a:t>disgelo:</a:t>
            </a:r>
            <a:r>
              <a:rPr lang="it-IT" sz="1400" dirty="0" smtClean="0">
                <a:latin typeface="Arial"/>
                <a:cs typeface="Arial"/>
              </a:rPr>
              <a:t> nel </a:t>
            </a:r>
            <a:r>
              <a:rPr lang="it-IT" sz="1400" dirty="0">
                <a:latin typeface="Arial"/>
                <a:cs typeface="Arial"/>
              </a:rPr>
              <a:t>quale </a:t>
            </a:r>
            <a:r>
              <a:rPr lang="it-IT" sz="1400" b="1" dirty="0" smtClean="0">
                <a:latin typeface="Arial"/>
                <a:cs typeface="Arial"/>
              </a:rPr>
              <a:t>Tmax-g ≤ 0</a:t>
            </a:r>
            <a:r>
              <a:rPr lang="it-IT" sz="1400" dirty="0" smtClean="0">
                <a:latin typeface="Arial"/>
                <a:cs typeface="Arial"/>
              </a:rPr>
              <a:t>. </a:t>
            </a:r>
            <a:r>
              <a:rPr lang="it-IT" sz="1400" dirty="0">
                <a:latin typeface="Arial"/>
                <a:cs typeface="Arial"/>
              </a:rPr>
              <a:t>In pianura padana, mediamente, le giornate senza disgelo </a:t>
            </a:r>
            <a:r>
              <a:rPr lang="it-IT" sz="1400" dirty="0" smtClean="0">
                <a:latin typeface="Arial"/>
                <a:cs typeface="Arial"/>
              </a:rPr>
              <a:t>so-no </a:t>
            </a:r>
            <a:r>
              <a:rPr lang="it-IT" sz="1400" dirty="0">
                <a:latin typeface="Arial"/>
                <a:cs typeface="Arial"/>
              </a:rPr>
              <a:t>relativamente poche </a:t>
            </a:r>
            <a:r>
              <a:rPr lang="it-IT" sz="1400" dirty="0" smtClean="0">
                <a:latin typeface="Arial"/>
                <a:cs typeface="Arial"/>
              </a:rPr>
              <a:t>soprattutto in dicembre ed in </a:t>
            </a:r>
            <a:r>
              <a:rPr lang="it-IT" sz="1400" dirty="0">
                <a:latin typeface="Arial"/>
                <a:cs typeface="Arial"/>
              </a:rPr>
              <a:t>gennaio. Salendo di altitudine </a:t>
            </a:r>
            <a:r>
              <a:rPr lang="it-IT" sz="1400" dirty="0" smtClean="0">
                <a:latin typeface="Arial"/>
                <a:cs typeface="Arial"/>
              </a:rPr>
              <a:t>sono </a:t>
            </a:r>
            <a:r>
              <a:rPr lang="it-IT" sz="1400" dirty="0">
                <a:latin typeface="Arial"/>
                <a:cs typeface="Arial"/>
              </a:rPr>
              <a:t>più frequenti</a:t>
            </a:r>
            <a:r>
              <a:rPr lang="it-IT" sz="1400" dirty="0" smtClean="0">
                <a:latin typeface="Arial"/>
                <a:cs typeface="Arial"/>
              </a:rPr>
              <a:t>.</a:t>
            </a:r>
          </a:p>
          <a:p>
            <a:pPr algn="just" fontAlgn="base" hangingPunct="0">
              <a:spcAft>
                <a:spcPts val="600"/>
              </a:spcAft>
            </a:pPr>
            <a:r>
              <a:rPr lang="it-IT" sz="1400" b="1" dirty="0">
                <a:latin typeface="Arial"/>
                <a:cs typeface="Arial"/>
              </a:rPr>
              <a:t>Temperatura media mensile </a:t>
            </a:r>
            <a:r>
              <a:rPr lang="it-IT" sz="1400" b="1" dirty="0" smtClean="0">
                <a:latin typeface="Arial"/>
                <a:cs typeface="Arial"/>
              </a:rPr>
              <a:t>(Tm):</a:t>
            </a:r>
            <a:r>
              <a:rPr lang="it-IT" sz="1400" dirty="0" smtClean="0">
                <a:latin typeface="Arial"/>
                <a:cs typeface="Arial"/>
              </a:rPr>
              <a:t> media </a:t>
            </a:r>
            <a:r>
              <a:rPr lang="it-IT" sz="1400" dirty="0">
                <a:latin typeface="Arial"/>
                <a:cs typeface="Arial"/>
              </a:rPr>
              <a:t>delle temperature medie giornaliere </a:t>
            </a:r>
            <a:r>
              <a:rPr lang="it-IT" sz="1400" dirty="0" smtClean="0">
                <a:latin typeface="Arial"/>
                <a:cs typeface="Arial"/>
              </a:rPr>
              <a:t>(Tmed-g) </a:t>
            </a:r>
            <a:r>
              <a:rPr lang="it-IT" sz="1400" dirty="0">
                <a:latin typeface="Arial"/>
                <a:cs typeface="Arial"/>
              </a:rPr>
              <a:t>di tutti i giorni di un determinato mese per l’intero periodo di osservazione (per </a:t>
            </a:r>
            <a:r>
              <a:rPr lang="it-IT" sz="1400" dirty="0" smtClean="0">
                <a:latin typeface="Arial"/>
                <a:cs typeface="Arial"/>
              </a:rPr>
              <a:t>es. </a:t>
            </a:r>
            <a:r>
              <a:rPr lang="it-IT" sz="1400" dirty="0">
                <a:latin typeface="Arial"/>
                <a:cs typeface="Arial"/>
              </a:rPr>
              <a:t>la media calcolata su </a:t>
            </a:r>
            <a:r>
              <a:rPr lang="it-IT" sz="1400" dirty="0" smtClean="0">
                <a:latin typeface="Arial"/>
                <a:cs typeface="Arial"/>
              </a:rPr>
              <a:t>31</a:t>
            </a:r>
            <a:r>
              <a:rPr lang="it-IT" sz="1400" dirty="0" smtClean="0">
                <a:latin typeface="Arial"/>
                <a:cs typeface="Arial"/>
                <a:sym typeface="SymbolProp BT"/>
              </a:rPr>
              <a:t>x</a:t>
            </a:r>
            <a:r>
              <a:rPr lang="it-IT" sz="1400" dirty="0" smtClean="0">
                <a:latin typeface="Arial"/>
                <a:cs typeface="Arial"/>
              </a:rPr>
              <a:t>25 </a:t>
            </a:r>
            <a:r>
              <a:rPr lang="it-IT" sz="1400" dirty="0">
                <a:latin typeface="Arial"/>
                <a:cs typeface="Arial"/>
              </a:rPr>
              <a:t>= 775 dati nel caso del mese gennaio, di 31 giorni per un periodo di 25 anni di osservazione). In Italia può variare da massimi anche superiori a 26 °C nelle pianure meridionali nei mesi luglio e agosto a valori intorno a - 10 °C nel mese di gennaio in alta montagna (~ 2.500 m s.l.m.)</a:t>
            </a:r>
            <a:r>
              <a:rPr lang="it-IT" sz="1400" dirty="0" smtClean="0">
                <a:latin typeface="Arial"/>
                <a:cs typeface="Arial"/>
              </a:rPr>
              <a:t>.</a:t>
            </a:r>
          </a:p>
          <a:p>
            <a:pPr lvl="0" algn="just" fontAlgn="base" hangingPunct="0"/>
            <a:r>
              <a:rPr lang="it-IT" sz="1400" b="1" dirty="0">
                <a:latin typeface="Arial"/>
                <a:cs typeface="Arial"/>
              </a:rPr>
              <a:t>Temperatura media annua (Ty</a:t>
            </a:r>
            <a:r>
              <a:rPr lang="it-IT" sz="1400" b="1" dirty="0" smtClean="0">
                <a:latin typeface="Arial"/>
                <a:cs typeface="Arial"/>
              </a:rPr>
              <a:t>):</a:t>
            </a:r>
            <a:r>
              <a:rPr lang="it-IT" sz="1400" dirty="0" smtClean="0">
                <a:latin typeface="Arial"/>
                <a:cs typeface="Arial"/>
              </a:rPr>
              <a:t> media </a:t>
            </a:r>
            <a:r>
              <a:rPr lang="it-IT" sz="1400" dirty="0">
                <a:latin typeface="Arial"/>
                <a:cs typeface="Arial"/>
              </a:rPr>
              <a:t>aritmetica delle dodici temperature medie mensili </a:t>
            </a:r>
            <a:r>
              <a:rPr lang="it-IT" sz="1400" dirty="0" smtClean="0">
                <a:latin typeface="Arial"/>
                <a:cs typeface="Arial"/>
              </a:rPr>
              <a:t>(Tm) </a:t>
            </a:r>
            <a:r>
              <a:rPr lang="it-IT" sz="1400" dirty="0">
                <a:latin typeface="Arial"/>
                <a:cs typeface="Arial"/>
              </a:rPr>
              <a:t>dell’anno solare (da gennaio a dicembre). </a:t>
            </a:r>
            <a:r>
              <a:rPr lang="it-IT" sz="1400" dirty="0" smtClean="0">
                <a:latin typeface="Arial"/>
                <a:cs typeface="Arial"/>
              </a:rPr>
              <a:t>Viene </a:t>
            </a:r>
            <a:r>
              <a:rPr lang="it-IT" sz="1400" dirty="0">
                <a:latin typeface="Arial"/>
                <a:cs typeface="Arial"/>
              </a:rPr>
              <a:t>calcolata sulla </a:t>
            </a:r>
            <a:r>
              <a:rPr lang="it-IT" sz="1400" dirty="0" smtClean="0">
                <a:latin typeface="Arial"/>
                <a:cs typeface="Arial"/>
              </a:rPr>
              <a:t>di </a:t>
            </a:r>
            <a:r>
              <a:rPr lang="it-IT" sz="1400" dirty="0">
                <a:latin typeface="Arial"/>
                <a:cs typeface="Arial"/>
              </a:rPr>
              <a:t>un periodo di osservazione di almeno 25 ÷ 30 anni. </a:t>
            </a:r>
          </a:p>
        </p:txBody>
      </p:sp>
      <p:sp>
        <p:nvSpPr>
          <p:cNvPr id="6" name="CasellaDiTesto 5"/>
          <p:cNvSpPr txBox="1"/>
          <p:nvPr/>
        </p:nvSpPr>
        <p:spPr>
          <a:xfrm>
            <a:off x="231276" y="214048"/>
            <a:ext cx="5480236" cy="353943"/>
          </a:xfrm>
          <a:prstGeom prst="rect">
            <a:avLst/>
          </a:prstGeom>
          <a:solidFill>
            <a:srgbClr val="FFFF00"/>
          </a:solidFill>
          <a:ln w="38100" cmpd="sng">
            <a:solidFill>
              <a:srgbClr val="FF0000"/>
            </a:solidFill>
          </a:ln>
        </p:spPr>
        <p:txBody>
          <a:bodyPr wrap="square" rtlCol="0">
            <a:spAutoFit/>
          </a:bodyPr>
          <a:lstStyle/>
          <a:p>
            <a:pPr algn="ctr"/>
            <a:r>
              <a:rPr lang="it-IT" sz="1700" b="1" dirty="0" smtClean="0"/>
              <a:t>Temperatura dell’aria - Alcune definizioni</a:t>
            </a:r>
            <a:endParaRPr lang="it-IT" sz="1700" b="1" dirty="0"/>
          </a:p>
        </p:txBody>
      </p:sp>
      <p:pic>
        <p:nvPicPr>
          <p:cNvPr id="7" name="Immagine 6" descr="0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046" y="567990"/>
            <a:ext cx="5436000" cy="2929953"/>
          </a:xfrm>
          <a:prstGeom prst="rect">
            <a:avLst/>
          </a:prstGeom>
          <a:ln w="38100">
            <a:solidFill>
              <a:srgbClr val="FF0000"/>
            </a:solidFill>
          </a:ln>
        </p:spPr>
      </p:pic>
      <p:sp>
        <p:nvSpPr>
          <p:cNvPr id="9" name="Rettangolo 8"/>
          <p:cNvSpPr/>
          <p:nvPr/>
        </p:nvSpPr>
        <p:spPr>
          <a:xfrm>
            <a:off x="5711513" y="543641"/>
            <a:ext cx="3280088" cy="2492990"/>
          </a:xfrm>
          <a:prstGeom prst="rect">
            <a:avLst/>
          </a:prstGeom>
        </p:spPr>
        <p:txBody>
          <a:bodyPr wrap="square">
            <a:spAutoFit/>
          </a:bodyPr>
          <a:lstStyle/>
          <a:p>
            <a:pPr lvl="0" algn="just"/>
            <a:r>
              <a:rPr lang="it-IT" sz="1300" dirty="0" smtClean="0">
                <a:latin typeface="Arial"/>
                <a:cs typeface="Arial"/>
              </a:rPr>
              <a:t>Esempio di andamenti della temperatura giornaliera nei </a:t>
            </a:r>
            <a:r>
              <a:rPr lang="it-IT" sz="1300" dirty="0">
                <a:latin typeface="Arial"/>
                <a:cs typeface="Arial"/>
              </a:rPr>
              <a:t>mesi più caldo (luglio) e più </a:t>
            </a:r>
            <a:r>
              <a:rPr lang="it-IT" sz="1300" dirty="0" smtClean="0">
                <a:latin typeface="Arial"/>
                <a:cs typeface="Arial"/>
              </a:rPr>
              <a:t>freddo </a:t>
            </a:r>
            <a:r>
              <a:rPr lang="it-IT" sz="1300" dirty="0">
                <a:latin typeface="Arial"/>
                <a:cs typeface="Arial"/>
              </a:rPr>
              <a:t>(</a:t>
            </a:r>
            <a:r>
              <a:rPr lang="it-IT" sz="1300" dirty="0" smtClean="0">
                <a:latin typeface="Arial"/>
                <a:cs typeface="Arial"/>
              </a:rPr>
              <a:t>gennaio</a:t>
            </a:r>
            <a:r>
              <a:rPr lang="it-IT" sz="1300" dirty="0">
                <a:latin typeface="Arial"/>
                <a:cs typeface="Arial"/>
              </a:rPr>
              <a:t>) a La Spezia e a </a:t>
            </a:r>
            <a:r>
              <a:rPr lang="it-IT" sz="1300" dirty="0" smtClean="0">
                <a:latin typeface="Arial"/>
                <a:cs typeface="Arial"/>
              </a:rPr>
              <a:t>Firenze</a:t>
            </a:r>
            <a:r>
              <a:rPr lang="it-IT" sz="1300" dirty="0">
                <a:latin typeface="Arial"/>
                <a:cs typeface="Arial"/>
              </a:rPr>
              <a:t>. Sono evidenti le temperature </a:t>
            </a:r>
            <a:r>
              <a:rPr lang="it-IT" sz="1300" dirty="0" smtClean="0">
                <a:latin typeface="Arial"/>
                <a:cs typeface="Arial"/>
              </a:rPr>
              <a:t>massima </a:t>
            </a:r>
            <a:r>
              <a:rPr lang="it-IT" sz="1300" dirty="0">
                <a:latin typeface="Arial"/>
                <a:cs typeface="Arial"/>
              </a:rPr>
              <a:t>(</a:t>
            </a:r>
            <a:r>
              <a:rPr lang="it-IT" sz="1300" b="1" dirty="0">
                <a:latin typeface="Arial"/>
                <a:cs typeface="Arial"/>
              </a:rPr>
              <a:t>max</a:t>
            </a:r>
            <a:r>
              <a:rPr lang="it-IT" sz="1300" dirty="0">
                <a:latin typeface="Arial"/>
                <a:cs typeface="Arial"/>
              </a:rPr>
              <a:t>) e minima (</a:t>
            </a:r>
            <a:r>
              <a:rPr lang="it-IT" sz="1300" b="1" dirty="0">
                <a:latin typeface="Arial"/>
                <a:cs typeface="Arial"/>
              </a:rPr>
              <a:t>min</a:t>
            </a:r>
            <a:r>
              <a:rPr lang="it-IT" sz="1300" dirty="0">
                <a:latin typeface="Arial"/>
                <a:cs typeface="Arial"/>
              </a:rPr>
              <a:t>) e </a:t>
            </a:r>
            <a:r>
              <a:rPr lang="it-IT" sz="1300" dirty="0" smtClean="0">
                <a:latin typeface="Arial"/>
                <a:cs typeface="Arial"/>
              </a:rPr>
              <a:t>l’escursione </a:t>
            </a:r>
            <a:r>
              <a:rPr lang="it-IT" sz="1300" dirty="0">
                <a:latin typeface="Arial"/>
                <a:cs typeface="Arial"/>
              </a:rPr>
              <a:t>(</a:t>
            </a:r>
            <a:r>
              <a:rPr lang="it-IT" sz="1300" b="1" dirty="0">
                <a:latin typeface="Arial"/>
                <a:cs typeface="Arial"/>
              </a:rPr>
              <a:t>E</a:t>
            </a:r>
            <a:r>
              <a:rPr lang="it-IT" sz="1300" dirty="0">
                <a:latin typeface="Arial"/>
                <a:cs typeface="Arial"/>
              </a:rPr>
              <a:t>) </a:t>
            </a:r>
            <a:r>
              <a:rPr lang="it-IT" sz="1300" dirty="0" smtClean="0">
                <a:latin typeface="Arial"/>
                <a:cs typeface="Arial"/>
              </a:rPr>
              <a:t>giornaliera.</a:t>
            </a:r>
            <a:r>
              <a:rPr lang="it-IT" sz="1300" dirty="0">
                <a:latin typeface="Arial"/>
                <a:cs typeface="Arial"/>
              </a:rPr>
              <a:t> </a:t>
            </a:r>
            <a:r>
              <a:rPr lang="it-IT" sz="1300" dirty="0" smtClean="0">
                <a:latin typeface="Arial"/>
                <a:cs typeface="Arial"/>
              </a:rPr>
              <a:t>Le </a:t>
            </a:r>
            <a:r>
              <a:rPr lang="it-IT" sz="1300" dirty="0">
                <a:latin typeface="Arial"/>
                <a:cs typeface="Arial"/>
              </a:rPr>
              <a:t>escursioni sono maggiori a Firenze; la Spezia risente della vicinanza </a:t>
            </a:r>
            <a:r>
              <a:rPr lang="it-IT" sz="1300" dirty="0" smtClean="0">
                <a:latin typeface="Arial"/>
                <a:cs typeface="Arial"/>
              </a:rPr>
              <a:t>della </a:t>
            </a:r>
            <a:r>
              <a:rPr lang="it-IT" sz="1300" dirty="0">
                <a:latin typeface="Arial"/>
                <a:cs typeface="Arial"/>
              </a:rPr>
              <a:t>massa d’acqua del mare che </a:t>
            </a:r>
            <a:r>
              <a:rPr lang="it-IT" sz="1300" dirty="0" smtClean="0">
                <a:latin typeface="Arial"/>
                <a:cs typeface="Arial"/>
              </a:rPr>
              <a:t>atte-nua </a:t>
            </a:r>
            <a:r>
              <a:rPr lang="it-IT" sz="1300" dirty="0">
                <a:latin typeface="Arial"/>
                <a:cs typeface="Arial"/>
              </a:rPr>
              <a:t>gli sbalzi di temperatura, funzionando come un vero e proprio “volano termico”</a:t>
            </a:r>
            <a:r>
              <a:rPr lang="it-IT" sz="1300" dirty="0" smtClean="0">
                <a:latin typeface="Arial"/>
                <a:cs typeface="Arial"/>
              </a:rPr>
              <a:t>. Ciò accade per tutte le località costiere (anche dei grandi laghi)</a:t>
            </a:r>
            <a:endParaRPr lang="it-IT" sz="1300" dirty="0">
              <a:latin typeface="Arial"/>
              <a:cs typeface="Arial"/>
            </a:endParaRPr>
          </a:p>
        </p:txBody>
      </p:sp>
    </p:spTree>
    <p:extLst>
      <p:ext uri="{BB962C8B-B14F-4D97-AF65-F5344CB8AC3E}">
        <p14:creationId xmlns:p14="http://schemas.microsoft.com/office/powerpoint/2010/main" val="4440249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244901" y="214048"/>
            <a:ext cx="6874356" cy="353943"/>
          </a:xfrm>
          <a:prstGeom prst="rect">
            <a:avLst/>
          </a:prstGeom>
          <a:solidFill>
            <a:srgbClr val="FFFF00"/>
          </a:solidFill>
          <a:ln w="38100" cmpd="sng">
            <a:solidFill>
              <a:srgbClr val="FF0000"/>
            </a:solidFill>
          </a:ln>
        </p:spPr>
        <p:txBody>
          <a:bodyPr wrap="square" rtlCol="0">
            <a:spAutoFit/>
          </a:bodyPr>
          <a:lstStyle/>
          <a:p>
            <a:pPr algn="ctr"/>
            <a:r>
              <a:rPr lang="it-IT" sz="1700" b="1" dirty="0" smtClean="0"/>
              <a:t>Temperatura dell’aria - capannina termometrica</a:t>
            </a:r>
            <a:endParaRPr lang="it-IT" sz="1700" b="1" dirty="0"/>
          </a:p>
        </p:txBody>
      </p:sp>
      <p:pic>
        <p:nvPicPr>
          <p:cNvPr id="6" name="Immagine 5" descr="05.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30803" y="567992"/>
            <a:ext cx="3672000" cy="2575291"/>
          </a:xfrm>
          <a:prstGeom prst="rect">
            <a:avLst/>
          </a:prstGeom>
          <a:ln w="38100">
            <a:solidFill>
              <a:srgbClr val="FF0000"/>
            </a:solidFill>
          </a:ln>
        </p:spPr>
      </p:pic>
      <p:pic>
        <p:nvPicPr>
          <p:cNvPr id="7" name="Immagine 6" descr="06.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672" y="3159911"/>
            <a:ext cx="3178645" cy="2097581"/>
          </a:xfrm>
          <a:prstGeom prst="rect">
            <a:avLst/>
          </a:prstGeom>
          <a:ln w="38100">
            <a:solidFill>
              <a:srgbClr val="FF0000"/>
            </a:solidFill>
          </a:ln>
        </p:spPr>
      </p:pic>
      <p:pic>
        <p:nvPicPr>
          <p:cNvPr id="5" name="Immagine 4" descr="04.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6673" y="567992"/>
            <a:ext cx="3168000" cy="2580197"/>
          </a:xfrm>
          <a:prstGeom prst="rect">
            <a:avLst/>
          </a:prstGeom>
          <a:ln w="38100">
            <a:solidFill>
              <a:srgbClr val="FF0000"/>
            </a:solidFill>
          </a:ln>
        </p:spPr>
      </p:pic>
      <p:sp>
        <p:nvSpPr>
          <p:cNvPr id="9" name="Rettangolo 8"/>
          <p:cNvSpPr/>
          <p:nvPr/>
        </p:nvSpPr>
        <p:spPr>
          <a:xfrm>
            <a:off x="7102803" y="146521"/>
            <a:ext cx="1917826" cy="3123932"/>
          </a:xfrm>
          <a:prstGeom prst="rect">
            <a:avLst/>
          </a:prstGeom>
        </p:spPr>
        <p:txBody>
          <a:bodyPr wrap="square">
            <a:spAutoFit/>
          </a:bodyPr>
          <a:lstStyle/>
          <a:p>
            <a:pPr algn="just">
              <a:spcAft>
                <a:spcPts val="600"/>
              </a:spcAft>
            </a:pPr>
            <a:r>
              <a:rPr lang="it-IT" sz="1200" dirty="0">
                <a:latin typeface="Arial"/>
                <a:cs typeface="Arial"/>
              </a:rPr>
              <a:t>La </a:t>
            </a:r>
            <a:r>
              <a:rPr lang="it-IT" sz="1200" b="1" dirty="0">
                <a:latin typeface="Arial"/>
                <a:cs typeface="Arial"/>
              </a:rPr>
              <a:t>capannina </a:t>
            </a:r>
            <a:r>
              <a:rPr lang="it-IT" sz="1200" b="1" dirty="0" err="1" smtClean="0">
                <a:latin typeface="Arial"/>
                <a:cs typeface="Arial"/>
              </a:rPr>
              <a:t>termome</a:t>
            </a:r>
            <a:r>
              <a:rPr lang="it-IT" sz="1200" dirty="0" err="1" smtClean="0">
                <a:latin typeface="Arial"/>
                <a:cs typeface="Arial"/>
              </a:rPr>
              <a:t>-</a:t>
            </a:r>
            <a:r>
              <a:rPr lang="it-IT" sz="1200" b="1" dirty="0" err="1" smtClean="0">
                <a:latin typeface="Arial"/>
                <a:cs typeface="Arial"/>
              </a:rPr>
              <a:t>trica</a:t>
            </a:r>
            <a:r>
              <a:rPr lang="it-IT" sz="1200" dirty="0" smtClean="0">
                <a:latin typeface="Arial"/>
                <a:cs typeface="Arial"/>
              </a:rPr>
              <a:t> </a:t>
            </a:r>
            <a:r>
              <a:rPr lang="it-IT" sz="1200" dirty="0">
                <a:latin typeface="Arial"/>
                <a:cs typeface="Arial"/>
              </a:rPr>
              <a:t>va costruita con ma-</a:t>
            </a:r>
            <a:r>
              <a:rPr lang="it-IT" sz="1200" dirty="0" err="1">
                <a:latin typeface="Arial"/>
                <a:cs typeface="Arial"/>
              </a:rPr>
              <a:t>teriali</a:t>
            </a:r>
            <a:r>
              <a:rPr lang="it-IT" sz="1200" dirty="0">
                <a:latin typeface="Arial"/>
                <a:cs typeface="Arial"/>
              </a:rPr>
              <a:t> isolanti </a:t>
            </a:r>
            <a:r>
              <a:rPr lang="it-IT" sz="1200" dirty="0" smtClean="0">
                <a:latin typeface="Arial"/>
                <a:cs typeface="Arial"/>
              </a:rPr>
              <a:t>naturali</a:t>
            </a:r>
            <a:r>
              <a:rPr lang="it-IT" sz="1200" b="1" dirty="0" smtClean="0">
                <a:latin typeface="Arial"/>
                <a:cs typeface="Arial"/>
              </a:rPr>
              <a:t>:</a:t>
            </a:r>
            <a:r>
              <a:rPr lang="it-IT" sz="1200" dirty="0" smtClean="0">
                <a:latin typeface="Arial"/>
                <a:cs typeface="Arial"/>
              </a:rPr>
              <a:t>  piccoli pannelli </a:t>
            </a:r>
            <a:r>
              <a:rPr lang="it-IT" sz="1200" dirty="0">
                <a:latin typeface="Arial"/>
                <a:cs typeface="Arial"/>
              </a:rPr>
              <a:t>di legno con spessore di 1 cm e </a:t>
            </a:r>
            <a:r>
              <a:rPr lang="it-IT" sz="1200" dirty="0" smtClean="0">
                <a:latin typeface="Arial"/>
                <a:cs typeface="Arial"/>
              </a:rPr>
              <a:t>muniti </a:t>
            </a:r>
            <a:r>
              <a:rPr lang="it-IT" sz="1200" dirty="0">
                <a:latin typeface="Arial"/>
                <a:cs typeface="Arial"/>
              </a:rPr>
              <a:t>di  </a:t>
            </a:r>
            <a:r>
              <a:rPr lang="it-IT" sz="1200" dirty="0" smtClean="0">
                <a:latin typeface="Arial"/>
                <a:cs typeface="Arial"/>
              </a:rPr>
              <a:t>aperture </a:t>
            </a:r>
            <a:r>
              <a:rPr lang="it-IT" sz="1200" dirty="0">
                <a:latin typeface="Arial"/>
                <a:cs typeface="Arial"/>
              </a:rPr>
              <a:t>per la </a:t>
            </a:r>
            <a:r>
              <a:rPr lang="it-IT" sz="1200" dirty="0" smtClean="0">
                <a:latin typeface="Arial"/>
                <a:cs typeface="Arial"/>
              </a:rPr>
              <a:t>circolazione dell’aria.</a:t>
            </a:r>
          </a:p>
          <a:p>
            <a:pPr algn="just"/>
            <a:r>
              <a:rPr lang="it-IT" sz="1200" dirty="0" smtClean="0">
                <a:latin typeface="Arial"/>
                <a:cs typeface="Arial"/>
              </a:rPr>
              <a:t>I pannelli </a:t>
            </a:r>
            <a:r>
              <a:rPr lang="it-IT" sz="1200" dirty="0">
                <a:latin typeface="Arial"/>
                <a:cs typeface="Arial"/>
              </a:rPr>
              <a:t>vanno incollati </a:t>
            </a:r>
            <a:r>
              <a:rPr lang="it-IT" sz="1200" dirty="0" smtClean="0">
                <a:latin typeface="Arial"/>
                <a:cs typeface="Arial"/>
              </a:rPr>
              <a:t>e </a:t>
            </a:r>
            <a:r>
              <a:rPr lang="it-IT" sz="1200" dirty="0">
                <a:latin typeface="Arial"/>
                <a:cs typeface="Arial"/>
              </a:rPr>
              <a:t>inchiodati per </a:t>
            </a:r>
            <a:r>
              <a:rPr lang="it-IT" sz="1200" dirty="0" smtClean="0">
                <a:latin typeface="Arial"/>
                <a:cs typeface="Arial"/>
              </a:rPr>
              <a:t>procede-re con verniciatura </a:t>
            </a:r>
            <a:r>
              <a:rPr lang="it-IT" sz="1200" dirty="0">
                <a:latin typeface="Arial"/>
                <a:cs typeface="Arial"/>
              </a:rPr>
              <a:t>con </a:t>
            </a:r>
            <a:r>
              <a:rPr lang="it-IT" sz="1200" dirty="0" smtClean="0">
                <a:latin typeface="Arial"/>
                <a:cs typeface="Arial"/>
              </a:rPr>
              <a:t>diverse </a:t>
            </a:r>
            <a:r>
              <a:rPr lang="it-IT" sz="1200" dirty="0">
                <a:latin typeface="Arial"/>
                <a:cs typeface="Arial"/>
              </a:rPr>
              <a:t>mani di smalto </a:t>
            </a:r>
            <a:r>
              <a:rPr lang="it-IT" sz="1200" dirty="0" smtClean="0">
                <a:latin typeface="Arial"/>
                <a:cs typeface="Arial"/>
              </a:rPr>
              <a:t>bianco; </a:t>
            </a:r>
            <a:r>
              <a:rPr lang="it-IT" sz="1200" dirty="0">
                <a:latin typeface="Arial"/>
                <a:cs typeface="Arial"/>
              </a:rPr>
              <a:t>tale operazione </a:t>
            </a:r>
            <a:r>
              <a:rPr lang="it-IT" sz="1200" dirty="0" smtClean="0">
                <a:latin typeface="Arial"/>
                <a:cs typeface="Arial"/>
              </a:rPr>
              <a:t>deve </a:t>
            </a:r>
            <a:r>
              <a:rPr lang="it-IT" sz="1200" dirty="0">
                <a:latin typeface="Arial"/>
                <a:cs typeface="Arial"/>
              </a:rPr>
              <a:t>essere molto </a:t>
            </a:r>
            <a:r>
              <a:rPr lang="it-IT" sz="1200" dirty="0" err="1" smtClean="0">
                <a:latin typeface="Arial"/>
                <a:cs typeface="Arial"/>
              </a:rPr>
              <a:t>accu</a:t>
            </a:r>
            <a:r>
              <a:rPr lang="it-IT" sz="1200" dirty="0" smtClean="0">
                <a:latin typeface="Arial"/>
                <a:cs typeface="Arial"/>
              </a:rPr>
              <a:t>-rata</a:t>
            </a:r>
            <a:r>
              <a:rPr lang="it-IT" sz="1200" dirty="0">
                <a:latin typeface="Arial"/>
                <a:cs typeface="Arial"/>
              </a:rPr>
              <a:t>, </a:t>
            </a:r>
            <a:r>
              <a:rPr lang="it-IT" sz="1200" dirty="0" smtClean="0">
                <a:latin typeface="Arial"/>
                <a:cs typeface="Arial"/>
              </a:rPr>
              <a:t>sulle </a:t>
            </a:r>
            <a:r>
              <a:rPr lang="it-IT" sz="1200" dirty="0">
                <a:latin typeface="Arial"/>
                <a:cs typeface="Arial"/>
              </a:rPr>
              <a:t>pareti </a:t>
            </a:r>
            <a:r>
              <a:rPr lang="it-IT" sz="1200" dirty="0" smtClean="0">
                <a:latin typeface="Arial"/>
                <a:cs typeface="Arial"/>
              </a:rPr>
              <a:t>esterne</a:t>
            </a:r>
            <a:r>
              <a:rPr lang="it-IT" sz="1200" dirty="0">
                <a:latin typeface="Arial"/>
                <a:cs typeface="Arial"/>
              </a:rPr>
              <a:t>, </a:t>
            </a:r>
            <a:r>
              <a:rPr lang="it-IT" sz="1200" dirty="0" smtClean="0">
                <a:latin typeface="Arial"/>
                <a:cs typeface="Arial"/>
              </a:rPr>
              <a:t>e </a:t>
            </a:r>
            <a:r>
              <a:rPr lang="it-IT" sz="1200" dirty="0">
                <a:latin typeface="Arial"/>
                <a:cs typeface="Arial"/>
              </a:rPr>
              <a:t>su quelle interne</a:t>
            </a:r>
            <a:r>
              <a:rPr lang="it-IT" sz="1200" b="1" dirty="0">
                <a:latin typeface="Arial"/>
                <a:cs typeface="Arial"/>
              </a:rPr>
              <a:t>:</a:t>
            </a:r>
            <a:r>
              <a:rPr lang="it-IT" sz="1200" dirty="0">
                <a:latin typeface="Arial"/>
                <a:cs typeface="Arial"/>
              </a:rPr>
              <a:t> lo </a:t>
            </a:r>
            <a:r>
              <a:rPr lang="it-IT" sz="1200" dirty="0" smtClean="0">
                <a:latin typeface="Arial"/>
                <a:cs typeface="Arial"/>
              </a:rPr>
              <a:t>smalto </a:t>
            </a:r>
            <a:r>
              <a:rPr lang="it-IT" sz="1200" dirty="0">
                <a:latin typeface="Arial"/>
                <a:cs typeface="Arial"/>
              </a:rPr>
              <a:t>ha anche il </a:t>
            </a:r>
            <a:r>
              <a:rPr lang="it-IT" sz="1200" dirty="0" smtClean="0">
                <a:latin typeface="Arial"/>
                <a:cs typeface="Arial"/>
              </a:rPr>
              <a:t>compi-</a:t>
            </a:r>
            <a:endParaRPr lang="it-IT" sz="1200" dirty="0">
              <a:latin typeface="Arial"/>
              <a:cs typeface="Arial"/>
            </a:endParaRPr>
          </a:p>
        </p:txBody>
      </p:sp>
      <p:sp>
        <p:nvSpPr>
          <p:cNvPr id="10" name="CasellaDiTesto 9"/>
          <p:cNvSpPr txBox="1"/>
          <p:nvPr/>
        </p:nvSpPr>
        <p:spPr>
          <a:xfrm>
            <a:off x="3505481" y="3130375"/>
            <a:ext cx="5507763" cy="2277547"/>
          </a:xfrm>
          <a:prstGeom prst="rect">
            <a:avLst/>
          </a:prstGeom>
          <a:noFill/>
        </p:spPr>
        <p:txBody>
          <a:bodyPr wrap="square" rtlCol="0">
            <a:spAutoFit/>
          </a:bodyPr>
          <a:lstStyle/>
          <a:p>
            <a:pPr algn="just">
              <a:spcAft>
                <a:spcPts val="600"/>
              </a:spcAft>
            </a:pPr>
            <a:r>
              <a:rPr lang="it-IT" sz="1200" dirty="0" smtClean="0">
                <a:latin typeface="Arial"/>
                <a:cs typeface="Arial"/>
              </a:rPr>
              <a:t>to di impermeabilizzare il legno che altrimenti assorbirebbe umidità </a:t>
            </a:r>
            <a:r>
              <a:rPr lang="it-IT" sz="1200" dirty="0" err="1" smtClean="0">
                <a:latin typeface="Arial"/>
                <a:cs typeface="Arial"/>
              </a:rPr>
              <a:t>deforman</a:t>
            </a:r>
            <a:r>
              <a:rPr lang="it-IT" sz="1200" dirty="0" smtClean="0">
                <a:latin typeface="Arial"/>
                <a:cs typeface="Arial"/>
              </a:rPr>
              <a:t>-dosi, fino anche a marcire dopo poche settimane. Il tettuccio deve  essere </a:t>
            </a:r>
            <a:r>
              <a:rPr lang="it-IT" sz="1200" dirty="0" err="1" smtClean="0">
                <a:latin typeface="Arial"/>
                <a:cs typeface="Arial"/>
              </a:rPr>
              <a:t>incli</a:t>
            </a:r>
            <a:r>
              <a:rPr lang="it-IT" sz="1200" dirty="0" smtClean="0">
                <a:latin typeface="Arial"/>
                <a:cs typeface="Arial"/>
              </a:rPr>
              <a:t>-nato e sporgere oltre il lato di</a:t>
            </a:r>
            <a:r>
              <a:rPr lang="it-IT" sz="1200" dirty="0" smtClean="0">
                <a:effectLst/>
                <a:latin typeface="Arial"/>
                <a:cs typeface="Arial"/>
              </a:rPr>
              <a:t> </a:t>
            </a:r>
            <a:r>
              <a:rPr lang="it-IT" sz="1200" dirty="0" smtClean="0">
                <a:latin typeface="Arial"/>
                <a:cs typeface="Arial"/>
              </a:rPr>
              <a:t>apertura.</a:t>
            </a:r>
          </a:p>
          <a:p>
            <a:pPr algn="just">
              <a:spcAft>
                <a:spcPts val="600"/>
              </a:spcAft>
            </a:pPr>
            <a:r>
              <a:rPr lang="it-IT" sz="1200" dirty="0" smtClean="0">
                <a:latin typeface="Arial"/>
                <a:cs typeface="Arial"/>
              </a:rPr>
              <a:t>Conviene </a:t>
            </a:r>
            <a:r>
              <a:rPr lang="it-IT" sz="1200" dirty="0">
                <a:latin typeface="Arial"/>
                <a:cs typeface="Arial"/>
              </a:rPr>
              <a:t>utilizzare una cerniera di </a:t>
            </a:r>
            <a:r>
              <a:rPr lang="it-IT" sz="1200" dirty="0" smtClean="0">
                <a:latin typeface="Arial"/>
                <a:cs typeface="Arial"/>
              </a:rPr>
              <a:t>acciaio </a:t>
            </a:r>
            <a:r>
              <a:rPr lang="it-IT" sz="1200" dirty="0">
                <a:latin typeface="Arial"/>
                <a:cs typeface="Arial"/>
              </a:rPr>
              <a:t>inossidabile ed un sistema di </a:t>
            </a:r>
            <a:r>
              <a:rPr lang="it-IT" sz="1200" dirty="0" err="1" smtClean="0">
                <a:latin typeface="Arial"/>
                <a:cs typeface="Arial"/>
              </a:rPr>
              <a:t>chiu-sura</a:t>
            </a:r>
            <a:r>
              <a:rPr lang="it-IT" sz="1200" dirty="0" smtClean="0">
                <a:latin typeface="Arial"/>
                <a:cs typeface="Arial"/>
              </a:rPr>
              <a:t> </a:t>
            </a:r>
            <a:r>
              <a:rPr lang="it-IT" sz="1200" dirty="0">
                <a:latin typeface="Arial"/>
                <a:cs typeface="Arial"/>
              </a:rPr>
              <a:t>con calamita, comodo da montare rispetto ad altri sistemi; conviene </a:t>
            </a:r>
            <a:r>
              <a:rPr lang="it-IT" sz="1200" dirty="0" smtClean="0">
                <a:latin typeface="Arial"/>
                <a:cs typeface="Arial"/>
              </a:rPr>
              <a:t>verni-</a:t>
            </a:r>
            <a:r>
              <a:rPr lang="it-IT" sz="1200" dirty="0" err="1" smtClean="0">
                <a:latin typeface="Arial"/>
                <a:cs typeface="Arial"/>
              </a:rPr>
              <a:t>ciare</a:t>
            </a:r>
            <a:r>
              <a:rPr lang="it-IT" sz="1200" dirty="0" smtClean="0">
                <a:latin typeface="Arial"/>
                <a:cs typeface="Arial"/>
              </a:rPr>
              <a:t> </a:t>
            </a:r>
            <a:r>
              <a:rPr lang="it-IT" sz="1200" dirty="0">
                <a:latin typeface="Arial"/>
                <a:cs typeface="Arial"/>
              </a:rPr>
              <a:t>tali parti metalliche (compresi gli </a:t>
            </a:r>
            <a:r>
              <a:rPr lang="it-IT" sz="1200" dirty="0" smtClean="0">
                <a:latin typeface="Arial"/>
                <a:cs typeface="Arial"/>
              </a:rPr>
              <a:t>eventuali </a:t>
            </a:r>
            <a:r>
              <a:rPr lang="it-IT" sz="1200" dirty="0">
                <a:latin typeface="Arial"/>
                <a:cs typeface="Arial"/>
              </a:rPr>
              <a:t>sistemi di aggancio) con </a:t>
            </a:r>
            <a:r>
              <a:rPr lang="it-IT" sz="1200" dirty="0" smtClean="0">
                <a:latin typeface="Arial"/>
                <a:cs typeface="Arial"/>
              </a:rPr>
              <a:t>mate-riali antiruggine</a:t>
            </a:r>
            <a:r>
              <a:rPr lang="it-IT" sz="1200" dirty="0">
                <a:latin typeface="Arial"/>
                <a:cs typeface="Arial"/>
              </a:rPr>
              <a:t>. Non bisogna infatti dimenticare che la capannina è totalmente esposta agli agenti atmosferici.</a:t>
            </a:r>
          </a:p>
          <a:p>
            <a:pPr algn="just"/>
            <a:r>
              <a:rPr lang="it-IT" sz="1200" dirty="0">
                <a:latin typeface="Arial"/>
                <a:cs typeface="Arial"/>
              </a:rPr>
              <a:t>La capannina va collocata nel cortile della scuola ad una altezza di circa 2 </a:t>
            </a:r>
            <a:r>
              <a:rPr lang="it-IT" sz="1200" dirty="0" smtClean="0">
                <a:latin typeface="Arial"/>
                <a:cs typeface="Arial"/>
              </a:rPr>
              <a:t>me-tri</a:t>
            </a:r>
            <a:r>
              <a:rPr lang="it-IT" sz="1200" dirty="0">
                <a:latin typeface="Arial"/>
                <a:cs typeface="Arial"/>
              </a:rPr>
              <a:t>, </a:t>
            </a:r>
            <a:r>
              <a:rPr lang="it-IT" sz="1200" dirty="0" smtClean="0">
                <a:latin typeface="Arial"/>
                <a:cs typeface="Arial"/>
              </a:rPr>
              <a:t>non </a:t>
            </a:r>
            <a:r>
              <a:rPr lang="it-IT" sz="1200" dirty="0">
                <a:latin typeface="Arial"/>
                <a:cs typeface="Arial"/>
              </a:rPr>
              <a:t>troppo alta rispetto al suolo, ma contemporaneamente “abbastanza” </a:t>
            </a:r>
            <a:r>
              <a:rPr lang="it-IT" sz="1200" dirty="0" smtClean="0">
                <a:latin typeface="Arial"/>
                <a:cs typeface="Arial"/>
              </a:rPr>
              <a:t>scomoda  da  raggiungere </a:t>
            </a:r>
            <a:r>
              <a:rPr lang="it-IT" sz="1200" dirty="0">
                <a:latin typeface="Arial"/>
                <a:cs typeface="Arial"/>
              </a:rPr>
              <a:t>e quindi da </a:t>
            </a:r>
            <a:r>
              <a:rPr lang="it-IT" sz="1200" dirty="0" smtClean="0">
                <a:latin typeface="Arial"/>
                <a:cs typeface="Arial"/>
              </a:rPr>
              <a:t> “</a:t>
            </a:r>
            <a:r>
              <a:rPr lang="it-IT" sz="1200" dirty="0">
                <a:latin typeface="Arial"/>
                <a:cs typeface="Arial"/>
              </a:rPr>
              <a:t>manomettere”. </a:t>
            </a:r>
            <a:r>
              <a:rPr lang="it-IT" sz="1200" dirty="0" smtClean="0">
                <a:latin typeface="Arial"/>
                <a:cs typeface="Arial"/>
              </a:rPr>
              <a:t> Occorre </a:t>
            </a:r>
            <a:r>
              <a:rPr lang="it-IT" sz="1200" dirty="0">
                <a:latin typeface="Arial"/>
                <a:cs typeface="Arial"/>
              </a:rPr>
              <a:t>individuare </a:t>
            </a:r>
            <a:r>
              <a:rPr lang="it-IT" sz="1200" dirty="0" smtClean="0">
                <a:latin typeface="Arial"/>
                <a:cs typeface="Arial"/>
              </a:rPr>
              <a:t>un</a:t>
            </a:r>
            <a:endParaRPr lang="it-IT" sz="1200" dirty="0">
              <a:latin typeface="Arial"/>
              <a:cs typeface="Arial"/>
            </a:endParaRPr>
          </a:p>
        </p:txBody>
      </p:sp>
      <p:sp>
        <p:nvSpPr>
          <p:cNvPr id="11" name="CasellaDiTesto 10"/>
          <p:cNvSpPr txBox="1"/>
          <p:nvPr/>
        </p:nvSpPr>
        <p:spPr>
          <a:xfrm>
            <a:off x="118142" y="5289778"/>
            <a:ext cx="8902487" cy="1277273"/>
          </a:xfrm>
          <a:prstGeom prst="rect">
            <a:avLst/>
          </a:prstGeom>
          <a:noFill/>
        </p:spPr>
        <p:txBody>
          <a:bodyPr wrap="square" rtlCol="0">
            <a:spAutoFit/>
          </a:bodyPr>
          <a:lstStyle/>
          <a:p>
            <a:pPr algn="just">
              <a:spcAft>
                <a:spcPts val="600"/>
              </a:spcAft>
            </a:pPr>
            <a:r>
              <a:rPr lang="it-IT" sz="1200" dirty="0" smtClean="0">
                <a:latin typeface="Arial"/>
                <a:cs typeface="Arial"/>
              </a:rPr>
              <a:t>sito con esposizione Nord, possibilmente all’ombra ed evitando le pareti dell’edificio scolastico; a questo proposito si può scegliere la porzione in ombra del tronco di un albero, di un muro divisorio, di una cancellata,…a non più di poche decine di metri di distanza dall’aula (o da altro locale interno) ove è collocato lo strumento che registra il valore misurato dal sensore.</a:t>
            </a:r>
          </a:p>
          <a:p>
            <a:pPr algn="just"/>
            <a:r>
              <a:rPr lang="it-IT" sz="1200" dirty="0" smtClean="0">
                <a:latin typeface="Arial"/>
                <a:cs typeface="Arial"/>
              </a:rPr>
              <a:t>Se non si possono rispettare tali condizioni è meglio rinunciare all’attività piuttosto che ottenere valori termici privi di significato. Anzi proprio </a:t>
            </a:r>
            <a:r>
              <a:rPr lang="it-IT" sz="1200" b="1" dirty="0" smtClean="0">
                <a:latin typeface="Arial"/>
                <a:cs typeface="Arial"/>
              </a:rPr>
              <a:t>l’attenzione con la quale si deve collocare il sensore </a:t>
            </a:r>
            <a:r>
              <a:rPr lang="it-IT" sz="1200" dirty="0" smtClean="0">
                <a:latin typeface="Arial"/>
                <a:cs typeface="Arial"/>
              </a:rPr>
              <a:t>(e quindi la capannina)</a:t>
            </a:r>
            <a:r>
              <a:rPr lang="it-IT" sz="1200" b="1" dirty="0" smtClean="0">
                <a:latin typeface="Arial"/>
                <a:cs typeface="Arial"/>
              </a:rPr>
              <a:t> acquista valore didattico molto importante</a:t>
            </a:r>
            <a:r>
              <a:rPr lang="it-IT" sz="1200" dirty="0" smtClean="0">
                <a:latin typeface="Arial"/>
                <a:cs typeface="Arial"/>
              </a:rPr>
              <a:t>.</a:t>
            </a:r>
            <a:r>
              <a:rPr lang="it-IT" sz="1200" dirty="0" smtClean="0">
                <a:effectLst/>
                <a:latin typeface="Arial"/>
                <a:cs typeface="Arial"/>
              </a:rPr>
              <a:t> </a:t>
            </a:r>
            <a:endParaRPr lang="it-IT" sz="1200" dirty="0"/>
          </a:p>
        </p:txBody>
      </p:sp>
    </p:spTree>
    <p:extLst>
      <p:ext uri="{BB962C8B-B14F-4D97-AF65-F5344CB8AC3E}">
        <p14:creationId xmlns:p14="http://schemas.microsoft.com/office/powerpoint/2010/main" val="26745922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244900" y="214048"/>
            <a:ext cx="5137200" cy="369332"/>
          </a:xfrm>
          <a:prstGeom prst="rect">
            <a:avLst/>
          </a:prstGeom>
          <a:solidFill>
            <a:srgbClr val="FFFF00"/>
          </a:solidFill>
          <a:ln w="38100" cmpd="sng">
            <a:solidFill>
              <a:srgbClr val="FF0000"/>
            </a:solidFill>
          </a:ln>
        </p:spPr>
        <p:txBody>
          <a:bodyPr wrap="square" rtlCol="0">
            <a:spAutoFit/>
          </a:bodyPr>
          <a:lstStyle/>
          <a:p>
            <a:pPr algn="ctr"/>
            <a:r>
              <a:rPr lang="it-IT" b="1" dirty="0" smtClean="0"/>
              <a:t>Vento - anemometri</a:t>
            </a:r>
            <a:endParaRPr lang="it-IT" b="1" dirty="0"/>
          </a:p>
        </p:txBody>
      </p:sp>
      <p:pic>
        <p:nvPicPr>
          <p:cNvPr id="8" name="Immagine 7" descr="07.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672" y="583381"/>
            <a:ext cx="2805759" cy="2566220"/>
          </a:xfrm>
          <a:prstGeom prst="rect">
            <a:avLst/>
          </a:prstGeom>
          <a:ln w="38100">
            <a:solidFill>
              <a:srgbClr val="FF0000"/>
            </a:solidFill>
          </a:ln>
        </p:spPr>
      </p:pic>
      <p:pic>
        <p:nvPicPr>
          <p:cNvPr id="9" name="Immagine 8" descr="08.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3640" y="583380"/>
            <a:ext cx="2246294" cy="2566221"/>
          </a:xfrm>
          <a:prstGeom prst="rect">
            <a:avLst/>
          </a:prstGeom>
          <a:ln w="38100">
            <a:solidFill>
              <a:srgbClr val="FF0000"/>
            </a:solidFill>
          </a:ln>
        </p:spPr>
      </p:pic>
      <p:sp>
        <p:nvSpPr>
          <p:cNvPr id="12" name="Rettangolo 11"/>
          <p:cNvSpPr/>
          <p:nvPr/>
        </p:nvSpPr>
        <p:spPr>
          <a:xfrm>
            <a:off x="244900" y="3176395"/>
            <a:ext cx="2844000" cy="828000"/>
          </a:xfrm>
          <a:prstGeom prst="rect">
            <a:avLst/>
          </a:prstGeom>
          <a:solidFill>
            <a:schemeClr val="bg1"/>
          </a:solidFill>
          <a:ln w="38100">
            <a:solidFill>
              <a:srgbClr val="FF0000"/>
            </a:solidFill>
          </a:ln>
        </p:spPr>
        <p:txBody>
          <a:bodyPr wrap="square">
            <a:spAutoFit/>
          </a:bodyPr>
          <a:lstStyle/>
          <a:p>
            <a:pPr algn="just"/>
            <a:r>
              <a:rPr lang="it-IT" sz="1200" b="1" dirty="0" smtClean="0">
                <a:solidFill>
                  <a:srgbClr val="FF0000"/>
                </a:solidFill>
                <a:latin typeface="Arial"/>
                <a:cs typeface="Arial"/>
              </a:rPr>
              <a:t>Rosa </a:t>
            </a:r>
            <a:r>
              <a:rPr lang="it-IT" sz="1200" b="1" dirty="0">
                <a:solidFill>
                  <a:srgbClr val="FF0000"/>
                </a:solidFill>
                <a:latin typeface="Arial"/>
                <a:cs typeface="Arial"/>
              </a:rPr>
              <a:t>dei venti</a:t>
            </a:r>
            <a:r>
              <a:rPr lang="it-IT" sz="1200" dirty="0">
                <a:latin typeface="Arial"/>
                <a:cs typeface="Arial"/>
              </a:rPr>
              <a:t>. </a:t>
            </a:r>
            <a:r>
              <a:rPr lang="it-IT" sz="1200" dirty="0" smtClean="0">
                <a:latin typeface="Arial"/>
                <a:cs typeface="Arial"/>
              </a:rPr>
              <a:t>Es.: </a:t>
            </a:r>
            <a:r>
              <a:rPr lang="it-IT" sz="1200" dirty="0">
                <a:latin typeface="Arial"/>
                <a:cs typeface="Arial"/>
              </a:rPr>
              <a:t>il vento da Nord/Est, è indicato con il </a:t>
            </a:r>
            <a:r>
              <a:rPr lang="it-IT" sz="1200" dirty="0" smtClean="0">
                <a:latin typeface="Arial"/>
                <a:cs typeface="Arial"/>
              </a:rPr>
              <a:t>termine </a:t>
            </a:r>
            <a:r>
              <a:rPr lang="it-IT" sz="1200" dirty="0">
                <a:latin typeface="Arial"/>
                <a:cs typeface="Arial"/>
              </a:rPr>
              <a:t>“</a:t>
            </a:r>
            <a:r>
              <a:rPr lang="it-IT" sz="1200" i="1" dirty="0">
                <a:latin typeface="Arial"/>
                <a:cs typeface="Arial"/>
              </a:rPr>
              <a:t>greco</a:t>
            </a:r>
            <a:r>
              <a:rPr lang="it-IT" sz="1200" dirty="0">
                <a:latin typeface="Arial"/>
                <a:cs typeface="Arial"/>
              </a:rPr>
              <a:t>”; i </a:t>
            </a:r>
            <a:r>
              <a:rPr lang="it-IT" sz="1200" dirty="0" smtClean="0">
                <a:latin typeface="Arial"/>
                <a:cs typeface="Arial"/>
              </a:rPr>
              <a:t>venti da Ovest sono </a:t>
            </a:r>
            <a:r>
              <a:rPr lang="it-IT" sz="1200" dirty="0">
                <a:latin typeface="Arial"/>
                <a:cs typeface="Arial"/>
              </a:rPr>
              <a:t>detti di “</a:t>
            </a:r>
            <a:r>
              <a:rPr lang="it-IT" sz="1200" i="1" dirty="0">
                <a:latin typeface="Arial"/>
                <a:cs typeface="Arial"/>
              </a:rPr>
              <a:t>ponente</a:t>
            </a:r>
            <a:r>
              <a:rPr lang="it-IT" sz="1200" dirty="0">
                <a:latin typeface="Arial"/>
                <a:cs typeface="Arial"/>
              </a:rPr>
              <a:t>”. </a:t>
            </a:r>
          </a:p>
        </p:txBody>
      </p:sp>
      <p:sp>
        <p:nvSpPr>
          <p:cNvPr id="14" name="Rettangolo 13"/>
          <p:cNvSpPr/>
          <p:nvPr/>
        </p:nvSpPr>
        <p:spPr>
          <a:xfrm>
            <a:off x="3096101" y="3173132"/>
            <a:ext cx="3355499" cy="830997"/>
          </a:xfrm>
          <a:prstGeom prst="rect">
            <a:avLst/>
          </a:prstGeom>
          <a:solidFill>
            <a:schemeClr val="bg1"/>
          </a:solidFill>
          <a:ln w="38100">
            <a:solidFill>
              <a:srgbClr val="FF0000"/>
            </a:solidFill>
          </a:ln>
        </p:spPr>
        <p:txBody>
          <a:bodyPr wrap="square">
            <a:spAutoFit/>
          </a:bodyPr>
          <a:lstStyle/>
          <a:p>
            <a:pPr algn="just"/>
            <a:r>
              <a:rPr lang="it-IT" sz="1200" b="1" dirty="0" smtClean="0">
                <a:solidFill>
                  <a:srgbClr val="FF0000"/>
                </a:solidFill>
                <a:latin typeface="Arial"/>
                <a:cs typeface="Arial"/>
              </a:rPr>
              <a:t>Anemometro</a:t>
            </a:r>
            <a:r>
              <a:rPr lang="it-IT" sz="1200" dirty="0" smtClean="0">
                <a:latin typeface="Arial"/>
                <a:cs typeface="Arial"/>
              </a:rPr>
              <a:t> costituito </a:t>
            </a:r>
            <a:r>
              <a:rPr lang="it-IT" sz="1200" dirty="0">
                <a:latin typeface="Arial"/>
                <a:cs typeface="Arial"/>
              </a:rPr>
              <a:t>da tre coppe </a:t>
            </a:r>
            <a:r>
              <a:rPr lang="it-IT" sz="1200" dirty="0" smtClean="0">
                <a:latin typeface="Arial"/>
                <a:cs typeface="Arial"/>
              </a:rPr>
              <a:t>su un </a:t>
            </a:r>
            <a:r>
              <a:rPr lang="it-IT" sz="1200" dirty="0">
                <a:latin typeface="Arial"/>
                <a:cs typeface="Arial"/>
              </a:rPr>
              <a:t>asse la cui rotazione è registrata sotto forma di segnali </a:t>
            </a:r>
            <a:r>
              <a:rPr lang="it-IT" sz="1200" dirty="0" smtClean="0">
                <a:latin typeface="Arial"/>
                <a:cs typeface="Arial"/>
              </a:rPr>
              <a:t>trasmessi, tramite cavo</a:t>
            </a:r>
            <a:r>
              <a:rPr lang="it-IT" sz="1200" dirty="0">
                <a:latin typeface="Arial"/>
                <a:cs typeface="Arial"/>
              </a:rPr>
              <a:t>, </a:t>
            </a:r>
            <a:r>
              <a:rPr lang="it-IT" sz="1200" dirty="0" smtClean="0">
                <a:latin typeface="Arial"/>
                <a:cs typeface="Arial"/>
              </a:rPr>
              <a:t>ad </a:t>
            </a:r>
            <a:r>
              <a:rPr lang="it-IT" sz="1200" dirty="0">
                <a:latin typeface="Arial"/>
                <a:cs typeface="Arial"/>
              </a:rPr>
              <a:t>un sistema </a:t>
            </a:r>
            <a:r>
              <a:rPr lang="it-IT" sz="1200" dirty="0" smtClean="0">
                <a:latin typeface="Arial"/>
                <a:cs typeface="Arial"/>
              </a:rPr>
              <a:t>che registra, </a:t>
            </a:r>
            <a:r>
              <a:rPr lang="it-IT" sz="1200" dirty="0">
                <a:latin typeface="Arial"/>
                <a:cs typeface="Arial"/>
              </a:rPr>
              <a:t>in continuo, la velocità del </a:t>
            </a:r>
            <a:r>
              <a:rPr lang="it-IT" sz="1200" dirty="0" smtClean="0">
                <a:latin typeface="Arial"/>
                <a:cs typeface="Arial"/>
              </a:rPr>
              <a:t>vento. </a:t>
            </a:r>
            <a:endParaRPr lang="it-IT" sz="1200" dirty="0">
              <a:latin typeface="Arial"/>
              <a:cs typeface="Arial"/>
            </a:endParaRPr>
          </a:p>
        </p:txBody>
      </p:sp>
      <p:pic>
        <p:nvPicPr>
          <p:cNvPr id="10" name="Immagine 9" descr="09.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6672" y="4018643"/>
            <a:ext cx="6174000" cy="2660766"/>
          </a:xfrm>
          <a:prstGeom prst="rect">
            <a:avLst/>
          </a:prstGeom>
          <a:ln w="38100">
            <a:solidFill>
              <a:srgbClr val="FF0000"/>
            </a:solidFill>
          </a:ln>
        </p:spPr>
      </p:pic>
      <p:sp>
        <p:nvSpPr>
          <p:cNvPr id="16" name="Rettangolo 15"/>
          <p:cNvSpPr/>
          <p:nvPr/>
        </p:nvSpPr>
        <p:spPr>
          <a:xfrm>
            <a:off x="5406064" y="125349"/>
            <a:ext cx="3609641" cy="3108544"/>
          </a:xfrm>
          <a:prstGeom prst="rect">
            <a:avLst/>
          </a:prstGeom>
        </p:spPr>
        <p:txBody>
          <a:bodyPr wrap="square">
            <a:spAutoFit/>
          </a:bodyPr>
          <a:lstStyle/>
          <a:p>
            <a:pPr algn="just" hangingPunct="0"/>
            <a:r>
              <a:rPr lang="it-IT" sz="1400" b="1" dirty="0">
                <a:solidFill>
                  <a:srgbClr val="0000FF"/>
                </a:solidFill>
                <a:latin typeface="Arial"/>
                <a:cs typeface="Arial"/>
              </a:rPr>
              <a:t>Il vento è una grandezza vettoriale </a:t>
            </a:r>
            <a:r>
              <a:rPr lang="it-IT" sz="1400" dirty="0">
                <a:latin typeface="Arial"/>
                <a:cs typeface="Arial"/>
              </a:rPr>
              <a:t>che </a:t>
            </a:r>
            <a:r>
              <a:rPr lang="it-IT" sz="1400" dirty="0" smtClean="0">
                <a:latin typeface="Arial"/>
                <a:cs typeface="Arial"/>
              </a:rPr>
              <a:t>rappresenta </a:t>
            </a:r>
            <a:r>
              <a:rPr lang="it-IT" sz="1400" dirty="0">
                <a:latin typeface="Arial"/>
                <a:cs typeface="Arial"/>
              </a:rPr>
              <a:t>la sua velocità. L’aria </a:t>
            </a:r>
            <a:r>
              <a:rPr lang="it-IT" sz="1400" dirty="0" smtClean="0">
                <a:latin typeface="Arial"/>
                <a:cs typeface="Arial"/>
              </a:rPr>
              <a:t>si muove su </a:t>
            </a:r>
            <a:r>
              <a:rPr lang="it-IT" sz="1400" dirty="0">
                <a:latin typeface="Arial"/>
                <a:cs typeface="Arial"/>
              </a:rPr>
              <a:t>determinate direzioni e </a:t>
            </a:r>
            <a:r>
              <a:rPr lang="it-IT" sz="1400" dirty="0" smtClean="0">
                <a:latin typeface="Arial"/>
                <a:cs typeface="Arial"/>
              </a:rPr>
              <a:t>versi</a:t>
            </a:r>
            <a:r>
              <a:rPr lang="it-IT" sz="1400" dirty="0">
                <a:latin typeface="Arial"/>
                <a:cs typeface="Arial"/>
              </a:rPr>
              <a:t>;</a:t>
            </a:r>
            <a:r>
              <a:rPr lang="it-IT" sz="1400" dirty="0" smtClean="0">
                <a:latin typeface="Arial"/>
                <a:cs typeface="Arial"/>
              </a:rPr>
              <a:t> a </a:t>
            </a:r>
            <a:r>
              <a:rPr lang="it-IT" sz="1400" dirty="0">
                <a:latin typeface="Arial"/>
                <a:cs typeface="Arial"/>
              </a:rPr>
              <a:t>ciascuno di essi è assegnata una denominazione a </a:t>
            </a:r>
            <a:r>
              <a:rPr lang="it-IT" sz="1400" dirty="0" smtClean="0">
                <a:latin typeface="Arial"/>
                <a:cs typeface="Arial"/>
              </a:rPr>
              <a:t>seconda </a:t>
            </a:r>
            <a:r>
              <a:rPr lang="it-IT" sz="1400" dirty="0">
                <a:latin typeface="Arial"/>
                <a:cs typeface="Arial"/>
              </a:rPr>
              <a:t>del quadrante da cui </a:t>
            </a:r>
            <a:r>
              <a:rPr lang="it-IT" sz="1400" dirty="0" smtClean="0">
                <a:latin typeface="Arial"/>
                <a:cs typeface="Arial"/>
              </a:rPr>
              <a:t>proviene (</a:t>
            </a:r>
            <a:r>
              <a:rPr lang="it-IT" sz="1400" b="1" dirty="0" smtClean="0">
                <a:solidFill>
                  <a:srgbClr val="FF0000"/>
                </a:solidFill>
                <a:latin typeface="Arial"/>
                <a:cs typeface="Arial"/>
              </a:rPr>
              <a:t>ro</a:t>
            </a:r>
            <a:r>
              <a:rPr lang="it-IT" sz="1400" dirty="0" smtClean="0">
                <a:latin typeface="Arial"/>
                <a:cs typeface="Arial"/>
              </a:rPr>
              <a:t>-</a:t>
            </a:r>
            <a:r>
              <a:rPr lang="it-IT" sz="1400" b="1" dirty="0" smtClean="0">
                <a:solidFill>
                  <a:srgbClr val="FF0000"/>
                </a:solidFill>
                <a:latin typeface="Arial"/>
                <a:cs typeface="Arial"/>
              </a:rPr>
              <a:t>sa dei venti</a:t>
            </a:r>
            <a:r>
              <a:rPr lang="it-IT" sz="1400" dirty="0" smtClean="0">
                <a:latin typeface="Arial"/>
                <a:cs typeface="Arial"/>
              </a:rPr>
              <a:t>). </a:t>
            </a:r>
            <a:r>
              <a:rPr lang="it-IT" sz="1400" dirty="0">
                <a:latin typeface="Arial"/>
                <a:cs typeface="Arial"/>
              </a:rPr>
              <a:t>L</a:t>
            </a:r>
            <a:r>
              <a:rPr lang="it-IT" sz="1400" dirty="0" smtClean="0">
                <a:latin typeface="Arial"/>
                <a:cs typeface="Arial"/>
              </a:rPr>
              <a:t>’</a:t>
            </a:r>
            <a:r>
              <a:rPr lang="it-IT" sz="1400" b="1" dirty="0" smtClean="0">
                <a:solidFill>
                  <a:srgbClr val="0000FF"/>
                </a:solidFill>
                <a:latin typeface="Arial"/>
                <a:cs typeface="Arial"/>
              </a:rPr>
              <a:t>anemometro</a:t>
            </a:r>
            <a:r>
              <a:rPr lang="it-IT" sz="1400" dirty="0" smtClean="0">
                <a:latin typeface="Arial"/>
                <a:cs typeface="Arial"/>
              </a:rPr>
              <a:t> è lo </a:t>
            </a:r>
            <a:r>
              <a:rPr lang="it-IT" sz="1400" dirty="0" err="1" smtClean="0">
                <a:latin typeface="Arial"/>
                <a:cs typeface="Arial"/>
              </a:rPr>
              <a:t>strumen</a:t>
            </a:r>
            <a:r>
              <a:rPr lang="it-IT" sz="1400" dirty="0" smtClean="0">
                <a:latin typeface="Arial"/>
                <a:cs typeface="Arial"/>
              </a:rPr>
              <a:t>-to per misurare la velocità; </a:t>
            </a:r>
            <a:r>
              <a:rPr lang="it-IT" sz="1400" dirty="0">
                <a:latin typeface="Arial"/>
                <a:cs typeface="Arial"/>
              </a:rPr>
              <a:t>e</a:t>
            </a:r>
            <a:r>
              <a:rPr lang="it-IT" sz="1400" dirty="0" smtClean="0">
                <a:latin typeface="Arial"/>
                <a:cs typeface="Arial"/>
              </a:rPr>
              <a:t>sso è </a:t>
            </a:r>
            <a:r>
              <a:rPr lang="it-IT" sz="1400" dirty="0">
                <a:latin typeface="Arial"/>
                <a:cs typeface="Arial"/>
              </a:rPr>
              <a:t>posto </a:t>
            </a:r>
            <a:r>
              <a:rPr lang="it-IT" sz="1400" dirty="0" smtClean="0">
                <a:latin typeface="Arial"/>
                <a:cs typeface="Arial"/>
              </a:rPr>
              <a:t>sulla </a:t>
            </a:r>
            <a:r>
              <a:rPr lang="it-IT" sz="1400" dirty="0">
                <a:latin typeface="Arial"/>
                <a:cs typeface="Arial"/>
              </a:rPr>
              <a:t>sommità delle capannine </a:t>
            </a:r>
            <a:r>
              <a:rPr lang="it-IT" sz="1400" dirty="0" smtClean="0">
                <a:latin typeface="Arial"/>
                <a:cs typeface="Arial"/>
              </a:rPr>
              <a:t>meteorologi-che</a:t>
            </a:r>
            <a:r>
              <a:rPr lang="it-IT" sz="1400" dirty="0">
                <a:latin typeface="Arial"/>
                <a:cs typeface="Arial"/>
              </a:rPr>
              <a:t>, a condizione che queste siano situate in spazi aperti. Il vento è </a:t>
            </a:r>
            <a:r>
              <a:rPr lang="it-IT" sz="1400" dirty="0" smtClean="0">
                <a:latin typeface="Arial"/>
                <a:cs typeface="Arial"/>
              </a:rPr>
              <a:t>una grandezza difficile </a:t>
            </a:r>
            <a:r>
              <a:rPr lang="it-IT" sz="1400" dirty="0">
                <a:latin typeface="Arial"/>
                <a:cs typeface="Arial"/>
              </a:rPr>
              <a:t>da rilevare perché influenzabile da </a:t>
            </a:r>
            <a:r>
              <a:rPr lang="it-IT" sz="1400" dirty="0" smtClean="0">
                <a:latin typeface="Arial"/>
                <a:cs typeface="Arial"/>
              </a:rPr>
              <a:t>ostacoli </a:t>
            </a:r>
            <a:r>
              <a:rPr lang="it-IT" sz="1400" dirty="0">
                <a:latin typeface="Arial"/>
                <a:cs typeface="Arial"/>
              </a:rPr>
              <a:t>naturali (colline, dossi,...) o </a:t>
            </a:r>
            <a:r>
              <a:rPr lang="it-IT" sz="1400" dirty="0" err="1" smtClean="0">
                <a:latin typeface="Arial"/>
                <a:cs typeface="Arial"/>
              </a:rPr>
              <a:t>artifi-ciali</a:t>
            </a:r>
            <a:r>
              <a:rPr lang="it-IT" sz="1400" dirty="0" smtClean="0">
                <a:latin typeface="Arial"/>
                <a:cs typeface="Arial"/>
              </a:rPr>
              <a:t> </a:t>
            </a:r>
            <a:r>
              <a:rPr lang="it-IT" sz="1400" dirty="0">
                <a:latin typeface="Arial"/>
                <a:cs typeface="Arial"/>
              </a:rPr>
              <a:t>(muri, case,...). Spesso gli anemometri </a:t>
            </a:r>
            <a:r>
              <a:rPr lang="it-IT" sz="1400" dirty="0" smtClean="0">
                <a:latin typeface="Arial"/>
                <a:cs typeface="Arial"/>
              </a:rPr>
              <a:t>sono </a:t>
            </a:r>
            <a:r>
              <a:rPr lang="it-IT" sz="1400" dirty="0">
                <a:latin typeface="Arial"/>
                <a:cs typeface="Arial"/>
              </a:rPr>
              <a:t>collocati in cima a colline o </a:t>
            </a:r>
            <a:r>
              <a:rPr lang="it-IT" sz="1400" dirty="0" smtClean="0">
                <a:latin typeface="Arial"/>
                <a:cs typeface="Arial"/>
              </a:rPr>
              <a:t>a gratta-</a:t>
            </a:r>
            <a:endParaRPr lang="it-IT" sz="1400" dirty="0">
              <a:latin typeface="Arial"/>
              <a:cs typeface="Arial"/>
            </a:endParaRPr>
          </a:p>
        </p:txBody>
      </p:sp>
      <p:sp>
        <p:nvSpPr>
          <p:cNvPr id="17" name="CasellaDiTesto 16"/>
          <p:cNvSpPr txBox="1"/>
          <p:nvPr/>
        </p:nvSpPr>
        <p:spPr>
          <a:xfrm>
            <a:off x="6468270" y="3093597"/>
            <a:ext cx="2510515" cy="738664"/>
          </a:xfrm>
          <a:prstGeom prst="rect">
            <a:avLst/>
          </a:prstGeom>
          <a:noFill/>
        </p:spPr>
        <p:txBody>
          <a:bodyPr wrap="square" rtlCol="0">
            <a:spAutoFit/>
          </a:bodyPr>
          <a:lstStyle/>
          <a:p>
            <a:pPr algn="just"/>
            <a:r>
              <a:rPr lang="it-IT" sz="1400" dirty="0" smtClean="0">
                <a:latin typeface="Arial"/>
                <a:cs typeface="Arial"/>
              </a:rPr>
              <a:t>cieli </a:t>
            </a:r>
            <a:r>
              <a:rPr lang="it-IT" sz="1400" dirty="0">
                <a:latin typeface="Arial"/>
                <a:cs typeface="Arial"/>
              </a:rPr>
              <a:t>e </a:t>
            </a:r>
            <a:r>
              <a:rPr lang="it-IT" sz="1400" dirty="0" smtClean="0">
                <a:latin typeface="Arial"/>
                <a:cs typeface="Arial"/>
              </a:rPr>
              <a:t>muniti </a:t>
            </a:r>
            <a:r>
              <a:rPr lang="it-IT" sz="1400" dirty="0">
                <a:latin typeface="Arial"/>
                <a:cs typeface="Arial"/>
              </a:rPr>
              <a:t>di </a:t>
            </a:r>
            <a:r>
              <a:rPr lang="it-IT" sz="1400" b="1" dirty="0" smtClean="0">
                <a:latin typeface="Arial"/>
                <a:cs typeface="Arial"/>
              </a:rPr>
              <a:t>banderuola</a:t>
            </a:r>
            <a:r>
              <a:rPr lang="it-IT" sz="1400" dirty="0">
                <a:latin typeface="Arial"/>
                <a:cs typeface="Arial"/>
              </a:rPr>
              <a:t>, che si allinea con la direzione del vento. </a:t>
            </a:r>
            <a:endParaRPr lang="it-IT" sz="1400" dirty="0"/>
          </a:p>
        </p:txBody>
      </p:sp>
      <p:sp>
        <p:nvSpPr>
          <p:cNvPr id="19" name="Rettangolo 18"/>
          <p:cNvSpPr/>
          <p:nvPr/>
        </p:nvSpPr>
        <p:spPr>
          <a:xfrm>
            <a:off x="6451600" y="4215544"/>
            <a:ext cx="2547434" cy="2462213"/>
          </a:xfrm>
          <a:prstGeom prst="rect">
            <a:avLst/>
          </a:prstGeom>
        </p:spPr>
        <p:txBody>
          <a:bodyPr wrap="square">
            <a:spAutoFit/>
          </a:bodyPr>
          <a:lstStyle/>
          <a:p>
            <a:pPr algn="just" hangingPunct="0"/>
            <a:r>
              <a:rPr lang="it-IT" sz="1400" dirty="0" smtClean="0">
                <a:latin typeface="Arial"/>
                <a:cs typeface="Arial"/>
              </a:rPr>
              <a:t>La </a:t>
            </a:r>
            <a:r>
              <a:rPr lang="it-IT" sz="1400" dirty="0">
                <a:latin typeface="Arial"/>
                <a:cs typeface="Arial"/>
              </a:rPr>
              <a:t>misura della velocità del </a:t>
            </a:r>
            <a:r>
              <a:rPr lang="it-IT" sz="1400" dirty="0" smtClean="0">
                <a:latin typeface="Arial"/>
                <a:cs typeface="Arial"/>
              </a:rPr>
              <a:t>vento viene espressa </a:t>
            </a:r>
            <a:r>
              <a:rPr lang="it-IT" sz="1400" dirty="0">
                <a:latin typeface="Arial"/>
                <a:cs typeface="Arial"/>
              </a:rPr>
              <a:t>in </a:t>
            </a:r>
            <a:r>
              <a:rPr lang="it-IT" sz="1400" dirty="0" err="1" smtClean="0">
                <a:latin typeface="Arial"/>
                <a:cs typeface="Arial"/>
              </a:rPr>
              <a:t>ki-lometri</a:t>
            </a:r>
            <a:r>
              <a:rPr lang="it-IT" sz="1400" dirty="0" smtClean="0">
                <a:latin typeface="Arial"/>
                <a:cs typeface="Arial"/>
              </a:rPr>
              <a:t> </a:t>
            </a:r>
            <a:r>
              <a:rPr lang="it-IT" sz="1400" dirty="0">
                <a:latin typeface="Arial"/>
                <a:cs typeface="Arial"/>
              </a:rPr>
              <a:t>all’ora [km/h]. Tuttavia la tradizione dei naviganti, </a:t>
            </a:r>
            <a:r>
              <a:rPr lang="it-IT" sz="1400" dirty="0" err="1" smtClean="0">
                <a:latin typeface="Arial"/>
                <a:cs typeface="Arial"/>
              </a:rPr>
              <a:t>lar-gamente</a:t>
            </a:r>
            <a:r>
              <a:rPr lang="it-IT" sz="1400" dirty="0" smtClean="0">
                <a:latin typeface="Arial"/>
                <a:cs typeface="Arial"/>
              </a:rPr>
              <a:t> </a:t>
            </a:r>
            <a:r>
              <a:rPr lang="it-IT" sz="1400" dirty="0">
                <a:latin typeface="Arial"/>
                <a:cs typeface="Arial"/>
              </a:rPr>
              <a:t>condizionata dalle </a:t>
            </a:r>
            <a:r>
              <a:rPr lang="it-IT" sz="1400" dirty="0" smtClean="0">
                <a:latin typeface="Arial"/>
                <a:cs typeface="Arial"/>
              </a:rPr>
              <a:t>misure </a:t>
            </a:r>
            <a:r>
              <a:rPr lang="it-IT" sz="1400" dirty="0">
                <a:latin typeface="Arial"/>
                <a:cs typeface="Arial"/>
              </a:rPr>
              <a:t>inglesi, ha imposto </a:t>
            </a:r>
            <a:r>
              <a:rPr lang="it-IT" sz="1400" dirty="0" smtClean="0">
                <a:latin typeface="Arial"/>
                <a:cs typeface="Arial"/>
              </a:rPr>
              <a:t>l’uso </a:t>
            </a:r>
            <a:r>
              <a:rPr lang="it-IT" sz="1400" dirty="0">
                <a:latin typeface="Arial"/>
                <a:cs typeface="Arial"/>
              </a:rPr>
              <a:t>del “nodo” </a:t>
            </a:r>
            <a:r>
              <a:rPr lang="it-IT" sz="1400" dirty="0" smtClean="0">
                <a:latin typeface="Arial"/>
                <a:cs typeface="Arial"/>
              </a:rPr>
              <a:t>(un </a:t>
            </a:r>
            <a:r>
              <a:rPr lang="it-IT" sz="1400" dirty="0">
                <a:latin typeface="Arial"/>
                <a:cs typeface="Arial"/>
              </a:rPr>
              <a:t>miglio marino </a:t>
            </a:r>
            <a:r>
              <a:rPr lang="it-IT" sz="1400" dirty="0" smtClean="0">
                <a:latin typeface="Arial"/>
                <a:cs typeface="Arial"/>
              </a:rPr>
              <a:t>all’ora = 1,852 km/h)</a:t>
            </a:r>
            <a:r>
              <a:rPr lang="it-IT" sz="1400" dirty="0">
                <a:latin typeface="Arial"/>
                <a:cs typeface="Arial"/>
              </a:rPr>
              <a:t>. </a:t>
            </a:r>
            <a:r>
              <a:rPr lang="it-IT" sz="1400" dirty="0" smtClean="0">
                <a:latin typeface="Arial"/>
                <a:cs typeface="Arial"/>
              </a:rPr>
              <a:t>Si può indicare </a:t>
            </a:r>
            <a:r>
              <a:rPr lang="it-IT" sz="1400" dirty="0">
                <a:latin typeface="Arial"/>
                <a:cs typeface="Arial"/>
              </a:rPr>
              <a:t>la </a:t>
            </a:r>
            <a:r>
              <a:rPr lang="it-IT" sz="1400" i="1" dirty="0">
                <a:latin typeface="Arial"/>
                <a:cs typeface="Arial"/>
              </a:rPr>
              <a:t>forza</a:t>
            </a:r>
            <a:r>
              <a:rPr lang="it-IT" sz="1400" dirty="0">
                <a:latin typeface="Arial"/>
                <a:cs typeface="Arial"/>
              </a:rPr>
              <a:t> del </a:t>
            </a:r>
            <a:r>
              <a:rPr lang="it-IT" sz="1400" dirty="0" smtClean="0">
                <a:latin typeface="Arial"/>
                <a:cs typeface="Arial"/>
              </a:rPr>
              <a:t>vento </a:t>
            </a:r>
            <a:r>
              <a:rPr lang="it-IT" sz="1400" dirty="0">
                <a:latin typeface="Arial"/>
                <a:cs typeface="Arial"/>
              </a:rPr>
              <a:t>sulla base della </a:t>
            </a:r>
            <a:r>
              <a:rPr lang="it-IT" sz="1400" b="1" dirty="0">
                <a:solidFill>
                  <a:srgbClr val="0000FF"/>
                </a:solidFill>
                <a:latin typeface="Arial"/>
                <a:cs typeface="Arial"/>
              </a:rPr>
              <a:t>Scala Internazionale di </a:t>
            </a:r>
            <a:r>
              <a:rPr lang="it-IT" sz="1400" b="1" cap="small" dirty="0" smtClean="0">
                <a:solidFill>
                  <a:srgbClr val="0000FF"/>
                </a:solidFill>
                <a:latin typeface="Arial"/>
                <a:cs typeface="Arial"/>
              </a:rPr>
              <a:t>Beaufort</a:t>
            </a:r>
            <a:r>
              <a:rPr lang="it-IT" sz="1400" dirty="0" smtClean="0">
                <a:latin typeface="Arial"/>
                <a:cs typeface="Arial"/>
              </a:rPr>
              <a:t>.</a:t>
            </a:r>
            <a:endParaRPr lang="it-IT" sz="1400" dirty="0">
              <a:latin typeface="Arial"/>
              <a:cs typeface="Arial"/>
            </a:endParaRPr>
          </a:p>
        </p:txBody>
      </p:sp>
    </p:spTree>
    <p:extLst>
      <p:ext uri="{BB962C8B-B14F-4D97-AF65-F5344CB8AC3E}">
        <p14:creationId xmlns:p14="http://schemas.microsoft.com/office/powerpoint/2010/main" val="7044799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230384" y="214048"/>
            <a:ext cx="8658000" cy="369332"/>
          </a:xfrm>
          <a:prstGeom prst="rect">
            <a:avLst/>
          </a:prstGeom>
          <a:solidFill>
            <a:srgbClr val="FFFF00"/>
          </a:solidFill>
          <a:ln w="38100" cmpd="sng">
            <a:solidFill>
              <a:srgbClr val="FF0000"/>
            </a:solidFill>
          </a:ln>
        </p:spPr>
        <p:txBody>
          <a:bodyPr wrap="square" rtlCol="0">
            <a:spAutoFit/>
          </a:bodyPr>
          <a:lstStyle/>
          <a:p>
            <a:pPr algn="ctr"/>
            <a:r>
              <a:rPr lang="it-IT" b="1" dirty="0" smtClean="0"/>
              <a:t>Precipitazioni - pluviometri “dilettanti”</a:t>
            </a:r>
            <a:endParaRPr lang="it-IT" b="1" dirty="0"/>
          </a:p>
        </p:txBody>
      </p:sp>
      <p:pic>
        <p:nvPicPr>
          <p:cNvPr id="5" name="Immagine 4" descr="10.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351" y="609602"/>
            <a:ext cx="2289469" cy="2358569"/>
          </a:xfrm>
          <a:prstGeom prst="rect">
            <a:avLst/>
          </a:prstGeom>
          <a:ln w="38100">
            <a:solidFill>
              <a:srgbClr val="FF0000"/>
            </a:solidFill>
          </a:ln>
        </p:spPr>
      </p:pic>
      <p:pic>
        <p:nvPicPr>
          <p:cNvPr id="6" name="Immagine 5" descr="1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90804" y="609603"/>
            <a:ext cx="4702632" cy="2367097"/>
          </a:xfrm>
          <a:prstGeom prst="rect">
            <a:avLst/>
          </a:prstGeom>
          <a:ln w="38100">
            <a:solidFill>
              <a:srgbClr val="FF0000"/>
            </a:solidFill>
          </a:ln>
        </p:spPr>
      </p:pic>
      <p:pic>
        <p:nvPicPr>
          <p:cNvPr id="7" name="Immagine 6" descr="12.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39024" y="609603"/>
            <a:ext cx="1530895" cy="2367098"/>
          </a:xfrm>
          <a:prstGeom prst="rect">
            <a:avLst/>
          </a:prstGeom>
          <a:ln w="38100">
            <a:solidFill>
              <a:srgbClr val="FF0000"/>
            </a:solidFill>
          </a:ln>
        </p:spPr>
      </p:pic>
      <p:sp>
        <p:nvSpPr>
          <p:cNvPr id="9" name="Rettangolo 8"/>
          <p:cNvSpPr/>
          <p:nvPr/>
        </p:nvSpPr>
        <p:spPr>
          <a:xfrm>
            <a:off x="152399" y="3077029"/>
            <a:ext cx="8788401" cy="954107"/>
          </a:xfrm>
          <a:prstGeom prst="rect">
            <a:avLst/>
          </a:prstGeom>
        </p:spPr>
        <p:txBody>
          <a:bodyPr wrap="square">
            <a:spAutoFit/>
          </a:bodyPr>
          <a:lstStyle/>
          <a:p>
            <a:pPr algn="just" hangingPunct="0"/>
            <a:r>
              <a:rPr lang="it-IT" sz="1400" dirty="0" smtClean="0">
                <a:latin typeface="Arial"/>
                <a:cs typeface="Arial"/>
              </a:rPr>
              <a:t>La </a:t>
            </a:r>
            <a:r>
              <a:rPr lang="it-IT" sz="1400" dirty="0">
                <a:latin typeface="Arial"/>
                <a:cs typeface="Arial"/>
              </a:rPr>
              <a:t>precipitazione può essere raccolta e misurata con un apparecchio (</a:t>
            </a:r>
            <a:r>
              <a:rPr lang="it-IT" sz="1400" b="1" dirty="0">
                <a:solidFill>
                  <a:srgbClr val="FF0000"/>
                </a:solidFill>
                <a:latin typeface="Arial"/>
                <a:cs typeface="Arial"/>
              </a:rPr>
              <a:t>pluviometro</a:t>
            </a:r>
            <a:r>
              <a:rPr lang="it-IT" sz="1400" dirty="0">
                <a:latin typeface="Arial"/>
                <a:cs typeface="Arial"/>
              </a:rPr>
              <a:t>). </a:t>
            </a:r>
            <a:r>
              <a:rPr lang="it-IT" sz="1400" dirty="0" smtClean="0">
                <a:latin typeface="Arial"/>
                <a:cs typeface="Arial"/>
              </a:rPr>
              <a:t>Il </a:t>
            </a:r>
            <a:r>
              <a:rPr lang="it-IT" sz="1400" dirty="0">
                <a:latin typeface="Arial"/>
                <a:cs typeface="Arial"/>
              </a:rPr>
              <a:t>più comune è un imbuto con una imboccatura quadrata o rotonda </a:t>
            </a:r>
            <a:r>
              <a:rPr lang="it-IT" sz="1400" dirty="0" smtClean="0">
                <a:latin typeface="Arial"/>
                <a:cs typeface="Arial"/>
              </a:rPr>
              <a:t>ed un </a:t>
            </a:r>
            <a:r>
              <a:rPr lang="it-IT" sz="1400" dirty="0">
                <a:latin typeface="Arial"/>
                <a:cs typeface="Arial"/>
              </a:rPr>
              <a:t>recipiente graduato </a:t>
            </a:r>
            <a:r>
              <a:rPr lang="it-IT" sz="1400" dirty="0" smtClean="0">
                <a:latin typeface="Arial"/>
                <a:cs typeface="Arial"/>
              </a:rPr>
              <a:t>sottostante. </a:t>
            </a:r>
            <a:r>
              <a:rPr lang="it-IT" sz="1400" dirty="0">
                <a:latin typeface="Arial"/>
                <a:cs typeface="Arial"/>
              </a:rPr>
              <a:t>Attraverso le pareti dell’imbuto si può far passare una resistenza elettrica </a:t>
            </a:r>
            <a:r>
              <a:rPr lang="it-IT" sz="1400" dirty="0" smtClean="0">
                <a:latin typeface="Arial"/>
                <a:cs typeface="Arial"/>
              </a:rPr>
              <a:t>per fondere </a:t>
            </a:r>
            <a:r>
              <a:rPr lang="it-IT" sz="1400" dirty="0">
                <a:latin typeface="Arial"/>
                <a:cs typeface="Arial"/>
              </a:rPr>
              <a:t>la neve </a:t>
            </a:r>
            <a:r>
              <a:rPr lang="it-IT" sz="1400" dirty="0" smtClean="0">
                <a:latin typeface="Arial"/>
                <a:cs typeface="Arial"/>
              </a:rPr>
              <a:t>e </a:t>
            </a:r>
            <a:r>
              <a:rPr lang="it-IT" sz="1400" dirty="0">
                <a:latin typeface="Arial"/>
                <a:cs typeface="Arial"/>
              </a:rPr>
              <a:t>raccogliere l’equivalente quantità d’acqua. La misura </a:t>
            </a:r>
            <a:r>
              <a:rPr lang="it-IT" sz="1400" dirty="0" smtClean="0">
                <a:latin typeface="Arial"/>
                <a:cs typeface="Arial"/>
              </a:rPr>
              <a:t>su effettuata </a:t>
            </a:r>
            <a:r>
              <a:rPr lang="it-IT" sz="1400" dirty="0">
                <a:latin typeface="Arial"/>
                <a:cs typeface="Arial"/>
              </a:rPr>
              <a:t>ad intervalli di 24 ore per registrare la pioggia </a:t>
            </a:r>
            <a:r>
              <a:rPr lang="it-IT" sz="1400" dirty="0" smtClean="0">
                <a:latin typeface="Arial"/>
                <a:cs typeface="Arial"/>
              </a:rPr>
              <a:t>giornaliera.</a:t>
            </a:r>
            <a:endParaRPr lang="it-IT" sz="1400" dirty="0">
              <a:latin typeface="Arial"/>
              <a:cs typeface="Arial"/>
            </a:endParaRPr>
          </a:p>
        </p:txBody>
      </p:sp>
      <p:sp>
        <p:nvSpPr>
          <p:cNvPr id="16" name="Rettangolo 15"/>
          <p:cNvSpPr/>
          <p:nvPr/>
        </p:nvSpPr>
        <p:spPr>
          <a:xfrm>
            <a:off x="152399" y="4064000"/>
            <a:ext cx="8788401" cy="3046988"/>
          </a:xfrm>
          <a:prstGeom prst="rect">
            <a:avLst/>
          </a:prstGeom>
        </p:spPr>
        <p:txBody>
          <a:bodyPr wrap="square">
            <a:spAutoFit/>
          </a:bodyPr>
          <a:lstStyle/>
          <a:p>
            <a:pPr algn="just">
              <a:spcAft>
                <a:spcPts val="600"/>
              </a:spcAft>
            </a:pPr>
            <a:r>
              <a:rPr lang="it-IT" sz="1400" dirty="0">
                <a:latin typeface="Arial"/>
                <a:cs typeface="Arial"/>
              </a:rPr>
              <a:t>Se il diametro </a:t>
            </a:r>
            <a:r>
              <a:rPr lang="it-IT" sz="1400" dirty="0" smtClean="0">
                <a:latin typeface="Arial"/>
                <a:cs typeface="Arial"/>
              </a:rPr>
              <a:t>dell’imbuto </a:t>
            </a:r>
            <a:r>
              <a:rPr lang="it-IT" sz="1400" dirty="0">
                <a:latin typeface="Arial"/>
                <a:cs typeface="Arial"/>
              </a:rPr>
              <a:t>è </a:t>
            </a:r>
            <a:r>
              <a:rPr lang="it-IT" sz="1400" b="1" dirty="0">
                <a:latin typeface="Arial"/>
                <a:cs typeface="Arial"/>
              </a:rPr>
              <a:t>d</a:t>
            </a:r>
            <a:r>
              <a:rPr lang="it-IT" sz="1400" dirty="0">
                <a:latin typeface="Arial"/>
                <a:cs typeface="Arial"/>
              </a:rPr>
              <a:t> = 20 cm </a:t>
            </a:r>
            <a:r>
              <a:rPr lang="it-IT" sz="1400" dirty="0" smtClean="0">
                <a:latin typeface="Arial"/>
                <a:cs typeface="Arial"/>
              </a:rPr>
              <a:t>(</a:t>
            </a:r>
            <a:r>
              <a:rPr lang="it-IT" sz="1400" b="1" dirty="0" err="1" smtClean="0">
                <a:latin typeface="Arial"/>
                <a:cs typeface="Arial"/>
              </a:rPr>
              <a:t>r</a:t>
            </a:r>
            <a:r>
              <a:rPr lang="it-IT" sz="1400" b="1" dirty="0" smtClean="0">
                <a:latin typeface="Arial"/>
                <a:cs typeface="Arial"/>
              </a:rPr>
              <a:t> </a:t>
            </a:r>
            <a:r>
              <a:rPr lang="it-IT" sz="1400" b="1" dirty="0">
                <a:latin typeface="Arial"/>
                <a:cs typeface="Arial"/>
              </a:rPr>
              <a:t>= 10 </a:t>
            </a:r>
            <a:r>
              <a:rPr lang="it-IT" sz="1400" b="1" dirty="0" smtClean="0">
                <a:latin typeface="Arial"/>
                <a:cs typeface="Arial"/>
              </a:rPr>
              <a:t>cm</a:t>
            </a:r>
            <a:r>
              <a:rPr lang="it-IT" sz="1400" dirty="0" smtClean="0">
                <a:latin typeface="Arial"/>
                <a:cs typeface="Arial"/>
              </a:rPr>
              <a:t>), </a:t>
            </a:r>
            <a:r>
              <a:rPr lang="it-IT" sz="1400" dirty="0">
                <a:latin typeface="Arial"/>
                <a:cs typeface="Arial"/>
              </a:rPr>
              <a:t>la superficie risulta </a:t>
            </a:r>
            <a:r>
              <a:rPr lang="it-IT" sz="1400" b="1" dirty="0" err="1">
                <a:latin typeface="Arial"/>
                <a:cs typeface="Arial"/>
              </a:rPr>
              <a:t>S</a:t>
            </a:r>
            <a:r>
              <a:rPr lang="it-IT" sz="1400" dirty="0">
                <a:latin typeface="Arial"/>
                <a:cs typeface="Arial"/>
              </a:rPr>
              <a:t> = </a:t>
            </a:r>
            <a:r>
              <a:rPr lang="it-IT" sz="1400" dirty="0">
                <a:latin typeface="Arial"/>
                <a:cs typeface="Arial"/>
                <a:sym typeface="Symbol"/>
              </a:rPr>
              <a:t></a:t>
            </a:r>
            <a:r>
              <a:rPr lang="it-IT" sz="1400" dirty="0">
                <a:latin typeface="Arial"/>
                <a:cs typeface="Arial"/>
              </a:rPr>
              <a:t>r</a:t>
            </a:r>
            <a:r>
              <a:rPr lang="it-IT" sz="1400" baseline="30000" dirty="0">
                <a:latin typeface="Arial"/>
                <a:cs typeface="Arial"/>
              </a:rPr>
              <a:t>2</a:t>
            </a:r>
            <a:r>
              <a:rPr lang="it-IT" sz="1400" dirty="0">
                <a:latin typeface="Arial"/>
                <a:cs typeface="Arial"/>
              </a:rPr>
              <a:t> = 3,14</a:t>
            </a:r>
            <a:r>
              <a:rPr lang="it-IT" sz="1400" dirty="0">
                <a:latin typeface="Arial"/>
                <a:cs typeface="Arial"/>
                <a:sym typeface="Symbol"/>
              </a:rPr>
              <a:t></a:t>
            </a:r>
            <a:r>
              <a:rPr lang="it-IT" sz="1400" dirty="0">
                <a:latin typeface="Arial"/>
                <a:cs typeface="Arial"/>
              </a:rPr>
              <a:t>10</a:t>
            </a:r>
            <a:r>
              <a:rPr lang="it-IT" sz="1400" baseline="30000" dirty="0">
                <a:latin typeface="Arial"/>
                <a:cs typeface="Arial"/>
              </a:rPr>
              <a:t>2</a:t>
            </a:r>
            <a:r>
              <a:rPr lang="it-IT" sz="1400" dirty="0">
                <a:latin typeface="Arial"/>
                <a:cs typeface="Arial"/>
              </a:rPr>
              <a:t> = 314 cm</a:t>
            </a:r>
            <a:r>
              <a:rPr lang="it-IT" sz="1400" baseline="30000" dirty="0">
                <a:latin typeface="Arial"/>
                <a:cs typeface="Arial"/>
              </a:rPr>
              <a:t>2</a:t>
            </a:r>
            <a:r>
              <a:rPr lang="it-IT" sz="1400" dirty="0">
                <a:latin typeface="Arial"/>
                <a:cs typeface="Arial"/>
              </a:rPr>
              <a:t>. Con una pioggia di 10 mm (1 cm), si raccoglierebbe un volume d’acqua </a:t>
            </a:r>
            <a:r>
              <a:rPr lang="it-IT" sz="1400" b="1" dirty="0">
                <a:latin typeface="Arial"/>
                <a:cs typeface="Arial"/>
              </a:rPr>
              <a:t>V</a:t>
            </a:r>
            <a:r>
              <a:rPr lang="it-IT" sz="1400" dirty="0">
                <a:latin typeface="Arial"/>
                <a:cs typeface="Arial"/>
              </a:rPr>
              <a:t> = 314 cm</a:t>
            </a:r>
            <a:r>
              <a:rPr lang="it-IT" sz="1400" baseline="30000" dirty="0">
                <a:latin typeface="Arial"/>
                <a:cs typeface="Arial"/>
              </a:rPr>
              <a:t>3</a:t>
            </a:r>
            <a:r>
              <a:rPr lang="it-IT" sz="1400" dirty="0">
                <a:latin typeface="Arial"/>
                <a:cs typeface="Arial"/>
              </a:rPr>
              <a:t> (314 mL)</a:t>
            </a:r>
            <a:r>
              <a:rPr lang="it-IT" sz="1400" dirty="0" smtClean="0">
                <a:latin typeface="Arial"/>
                <a:cs typeface="Arial"/>
              </a:rPr>
              <a:t>. Con </a:t>
            </a:r>
            <a:r>
              <a:rPr lang="it-IT" sz="1400" dirty="0">
                <a:latin typeface="Arial"/>
                <a:cs typeface="Arial"/>
              </a:rPr>
              <a:t>una pioggia di 30 mm (piuttosto eccezionale), si otterrebbe un volume raccolto nel secchio pari a tre volte tanto, </a:t>
            </a:r>
            <a:r>
              <a:rPr lang="it-IT" sz="1400" dirty="0" smtClean="0">
                <a:latin typeface="Arial"/>
                <a:cs typeface="Arial"/>
              </a:rPr>
              <a:t>quasi 1 L</a:t>
            </a:r>
            <a:r>
              <a:rPr lang="it-IT" sz="1400" b="1" dirty="0" smtClean="0">
                <a:latin typeface="Arial"/>
                <a:cs typeface="Arial"/>
              </a:rPr>
              <a:t>:</a:t>
            </a:r>
            <a:r>
              <a:rPr lang="it-IT" sz="1400" dirty="0" smtClean="0">
                <a:latin typeface="Arial"/>
                <a:cs typeface="Arial"/>
              </a:rPr>
              <a:t> un </a:t>
            </a:r>
            <a:r>
              <a:rPr lang="it-IT" sz="1400" dirty="0">
                <a:latin typeface="Arial"/>
                <a:cs typeface="Arial"/>
              </a:rPr>
              <a:t>secchio di capacità di 5 </a:t>
            </a:r>
            <a:r>
              <a:rPr lang="it-IT" sz="1400" dirty="0" smtClean="0">
                <a:latin typeface="Arial"/>
                <a:cs typeface="Arial"/>
              </a:rPr>
              <a:t>L </a:t>
            </a:r>
            <a:r>
              <a:rPr lang="it-IT" sz="1400" dirty="0">
                <a:latin typeface="Arial"/>
                <a:cs typeface="Arial"/>
              </a:rPr>
              <a:t>è più che sufficiente. L’acqua del secchio </a:t>
            </a:r>
            <a:r>
              <a:rPr lang="it-IT" sz="1400" dirty="0" smtClean="0">
                <a:latin typeface="Arial"/>
                <a:cs typeface="Arial"/>
              </a:rPr>
              <a:t>si versa nel </a:t>
            </a:r>
            <a:r>
              <a:rPr lang="it-IT" sz="1400" dirty="0">
                <a:latin typeface="Arial"/>
                <a:cs typeface="Arial"/>
              </a:rPr>
              <a:t>cilindro graduato per misurarne l’esatto volume. Se </a:t>
            </a:r>
            <a:r>
              <a:rPr lang="it-IT" sz="1400" dirty="0" smtClean="0">
                <a:latin typeface="Arial"/>
                <a:cs typeface="Arial"/>
              </a:rPr>
              <a:t>l’acqua </a:t>
            </a:r>
            <a:r>
              <a:rPr lang="it-IT" sz="1400" dirty="0">
                <a:latin typeface="Arial"/>
                <a:cs typeface="Arial"/>
              </a:rPr>
              <a:t>nel secchio è superiore alla capacità del cilindro, l’operazione </a:t>
            </a:r>
            <a:r>
              <a:rPr lang="it-IT" sz="1400" dirty="0" smtClean="0">
                <a:latin typeface="Arial"/>
                <a:cs typeface="Arial"/>
              </a:rPr>
              <a:t>si ripete </a:t>
            </a:r>
            <a:r>
              <a:rPr lang="it-IT" sz="1400" dirty="0">
                <a:latin typeface="Arial"/>
                <a:cs typeface="Arial"/>
              </a:rPr>
              <a:t>più volte sommando poi i valori ottenuti.</a:t>
            </a:r>
          </a:p>
          <a:p>
            <a:pPr algn="just">
              <a:spcAft>
                <a:spcPts val="600"/>
              </a:spcAft>
            </a:pPr>
            <a:r>
              <a:rPr lang="it-IT" sz="1400" dirty="0" smtClean="0">
                <a:latin typeface="Arial"/>
                <a:cs typeface="Arial"/>
              </a:rPr>
              <a:t>Le misure degli oggetti sopra citati sono quelle suggerite dall’esperienza, ma vanno bene anche altre dimensioni</a:t>
            </a:r>
            <a:r>
              <a:rPr lang="it-IT" sz="1400" b="1" dirty="0" smtClean="0">
                <a:latin typeface="Arial"/>
                <a:cs typeface="Arial"/>
              </a:rPr>
              <a:t>:</a:t>
            </a:r>
            <a:r>
              <a:rPr lang="it-IT" sz="1400" dirty="0" smtClean="0">
                <a:latin typeface="Arial"/>
                <a:cs typeface="Arial"/>
              </a:rPr>
              <a:t> vale la seguente formula generale  </a:t>
            </a:r>
            <a:r>
              <a:rPr lang="it-IT" sz="1400" b="1" dirty="0" smtClean="0">
                <a:latin typeface="Arial"/>
                <a:cs typeface="Arial"/>
              </a:rPr>
              <a:t>Pg = 13·(V/d</a:t>
            </a:r>
            <a:r>
              <a:rPr lang="it-IT" sz="1400" b="1" baseline="30000" dirty="0" smtClean="0">
                <a:latin typeface="Arial"/>
                <a:cs typeface="Arial"/>
              </a:rPr>
              <a:t>2</a:t>
            </a:r>
            <a:r>
              <a:rPr lang="it-IT" sz="1400" b="1" dirty="0" smtClean="0">
                <a:latin typeface="Arial"/>
                <a:cs typeface="Arial"/>
              </a:rPr>
              <a:t>)</a:t>
            </a:r>
            <a:r>
              <a:rPr lang="it-IT" sz="1400" dirty="0" smtClean="0">
                <a:latin typeface="Arial"/>
                <a:cs typeface="Arial"/>
              </a:rPr>
              <a:t>, dove</a:t>
            </a:r>
            <a:r>
              <a:rPr lang="it-IT" sz="1400" b="1" dirty="0" smtClean="0">
                <a:latin typeface="Arial"/>
                <a:cs typeface="Arial"/>
              </a:rPr>
              <a:t>: </a:t>
            </a:r>
          </a:p>
          <a:p>
            <a:r>
              <a:rPr lang="it-IT" sz="1400" b="1" dirty="0" smtClean="0">
                <a:latin typeface="Arial"/>
                <a:cs typeface="Arial"/>
              </a:rPr>
              <a:t>Pg </a:t>
            </a:r>
            <a:r>
              <a:rPr lang="it-IT" sz="1400" dirty="0">
                <a:latin typeface="Arial"/>
                <a:cs typeface="Arial"/>
              </a:rPr>
              <a:t>è l’altezza della precipitazione giornaliera espressa in millimetri [</a:t>
            </a:r>
            <a:r>
              <a:rPr lang="it-IT" sz="1400" b="1" dirty="0">
                <a:latin typeface="Arial"/>
                <a:cs typeface="Arial"/>
              </a:rPr>
              <a:t>mm</a:t>
            </a:r>
            <a:r>
              <a:rPr lang="it-IT" sz="1400" dirty="0">
                <a:latin typeface="Arial"/>
                <a:cs typeface="Arial"/>
              </a:rPr>
              <a:t>];</a:t>
            </a:r>
          </a:p>
          <a:p>
            <a:r>
              <a:rPr lang="it-IT" sz="1400" b="1" dirty="0" smtClean="0">
                <a:latin typeface="Arial"/>
                <a:cs typeface="Arial"/>
              </a:rPr>
              <a:t>V </a:t>
            </a:r>
            <a:r>
              <a:rPr lang="it-IT" sz="1400" dirty="0">
                <a:latin typeface="Arial"/>
                <a:cs typeface="Arial"/>
              </a:rPr>
              <a:t>è il volume d’acqua, espresso in millilitri [</a:t>
            </a:r>
            <a:r>
              <a:rPr lang="it-IT" sz="1400" b="1" dirty="0">
                <a:latin typeface="Arial"/>
                <a:cs typeface="Arial"/>
              </a:rPr>
              <a:t>mL</a:t>
            </a:r>
            <a:r>
              <a:rPr lang="it-IT" sz="1400" dirty="0">
                <a:latin typeface="Arial"/>
                <a:cs typeface="Arial"/>
              </a:rPr>
              <a:t>], raccolta nel secchio e misurato con il cilindro graduato;</a:t>
            </a:r>
          </a:p>
          <a:p>
            <a:r>
              <a:rPr lang="it-IT" sz="1400" b="1" dirty="0" smtClean="0">
                <a:latin typeface="Arial"/>
                <a:cs typeface="Arial"/>
              </a:rPr>
              <a:t>d </a:t>
            </a:r>
            <a:r>
              <a:rPr lang="it-IT" sz="1400" dirty="0">
                <a:latin typeface="Arial"/>
                <a:cs typeface="Arial"/>
              </a:rPr>
              <a:t>è il diametro di raccolta dell’imbuto espresso in centimetri [</a:t>
            </a:r>
            <a:r>
              <a:rPr lang="it-IT" sz="1400" b="1" dirty="0">
                <a:latin typeface="Arial"/>
                <a:cs typeface="Arial"/>
              </a:rPr>
              <a:t>cm</a:t>
            </a:r>
            <a:r>
              <a:rPr lang="it-IT" sz="1400" dirty="0">
                <a:latin typeface="Arial"/>
                <a:cs typeface="Arial"/>
              </a:rPr>
              <a:t>].</a:t>
            </a:r>
          </a:p>
          <a:p>
            <a:pPr algn="just"/>
            <a:endParaRPr lang="it-IT" sz="1400" b="1" dirty="0" smtClean="0">
              <a:latin typeface="Arial"/>
              <a:cs typeface="Arial"/>
            </a:endParaRPr>
          </a:p>
          <a:p>
            <a:pPr algn="just"/>
            <a:endParaRPr lang="it-IT" sz="1400" b="1" dirty="0">
              <a:latin typeface="Arial"/>
              <a:cs typeface="Arial"/>
            </a:endParaRPr>
          </a:p>
        </p:txBody>
      </p:sp>
    </p:spTree>
    <p:extLst>
      <p:ext uri="{BB962C8B-B14F-4D97-AF65-F5344CB8AC3E}">
        <p14:creationId xmlns:p14="http://schemas.microsoft.com/office/powerpoint/2010/main" val="13108811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489466" y="214048"/>
            <a:ext cx="8146534" cy="369332"/>
          </a:xfrm>
          <a:prstGeom prst="rect">
            <a:avLst/>
          </a:prstGeom>
          <a:solidFill>
            <a:srgbClr val="FFFF00"/>
          </a:solidFill>
          <a:ln w="38100" cmpd="sng">
            <a:solidFill>
              <a:srgbClr val="FF0000"/>
            </a:solidFill>
          </a:ln>
        </p:spPr>
        <p:txBody>
          <a:bodyPr wrap="square" rtlCol="0">
            <a:spAutoFit/>
          </a:bodyPr>
          <a:lstStyle/>
          <a:p>
            <a:pPr algn="ctr"/>
            <a:r>
              <a:rPr lang="it-IT" b="1" dirty="0" smtClean="0"/>
              <a:t>Precipitazioni - pluviometri “professionisti”</a:t>
            </a:r>
            <a:endParaRPr lang="it-IT" b="1" dirty="0"/>
          </a:p>
        </p:txBody>
      </p:sp>
      <p:pic>
        <p:nvPicPr>
          <p:cNvPr id="5" name="Immagine 4" descr="1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0314" y="597895"/>
            <a:ext cx="5050397" cy="4721592"/>
          </a:xfrm>
          <a:prstGeom prst="rect">
            <a:avLst/>
          </a:prstGeom>
          <a:ln w="38100">
            <a:solidFill>
              <a:srgbClr val="FF0000"/>
            </a:solidFill>
          </a:ln>
        </p:spPr>
      </p:pic>
      <p:pic>
        <p:nvPicPr>
          <p:cNvPr id="6" name="Immagine 5" descr="14.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88001" y="597894"/>
            <a:ext cx="3036118" cy="5592449"/>
          </a:xfrm>
          <a:prstGeom prst="rect">
            <a:avLst/>
          </a:prstGeom>
          <a:ln w="38100">
            <a:solidFill>
              <a:srgbClr val="FF0000"/>
            </a:solidFill>
          </a:ln>
        </p:spPr>
      </p:pic>
      <p:sp>
        <p:nvSpPr>
          <p:cNvPr id="8" name="Rettangolo 7"/>
          <p:cNvSpPr/>
          <p:nvPr/>
        </p:nvSpPr>
        <p:spPr>
          <a:xfrm>
            <a:off x="370114" y="5320608"/>
            <a:ext cx="5170597" cy="1169551"/>
          </a:xfrm>
          <a:prstGeom prst="rect">
            <a:avLst/>
          </a:prstGeom>
        </p:spPr>
        <p:txBody>
          <a:bodyPr wrap="square">
            <a:spAutoFit/>
          </a:bodyPr>
          <a:lstStyle/>
          <a:p>
            <a:pPr algn="just"/>
            <a:r>
              <a:rPr lang="it-IT" sz="1400" dirty="0" smtClean="0">
                <a:latin typeface="Arial"/>
                <a:cs typeface="Arial"/>
              </a:rPr>
              <a:t>In alto una </a:t>
            </a:r>
            <a:r>
              <a:rPr lang="it-IT" sz="1400" b="1" dirty="0">
                <a:latin typeface="Arial"/>
                <a:cs typeface="Arial"/>
              </a:rPr>
              <a:t>capannina </a:t>
            </a:r>
            <a:r>
              <a:rPr lang="it-IT" sz="1400" b="1" dirty="0" smtClean="0">
                <a:latin typeface="Arial"/>
                <a:cs typeface="Arial"/>
              </a:rPr>
              <a:t>meteorologica </a:t>
            </a:r>
            <a:r>
              <a:rPr lang="it-IT" sz="1400" dirty="0">
                <a:latin typeface="Arial"/>
                <a:cs typeface="Arial"/>
              </a:rPr>
              <a:t>con strumenti per la </a:t>
            </a:r>
            <a:r>
              <a:rPr lang="it-IT" sz="1400" dirty="0" smtClean="0">
                <a:latin typeface="Arial"/>
                <a:cs typeface="Arial"/>
              </a:rPr>
              <a:t>mi-</a:t>
            </a:r>
            <a:r>
              <a:rPr lang="it-IT" sz="1400" dirty="0" err="1" smtClean="0">
                <a:latin typeface="Arial"/>
                <a:cs typeface="Arial"/>
              </a:rPr>
              <a:t>sura</a:t>
            </a:r>
            <a:r>
              <a:rPr lang="it-IT" sz="1400" dirty="0" smtClean="0">
                <a:latin typeface="Arial"/>
                <a:cs typeface="Arial"/>
              </a:rPr>
              <a:t> </a:t>
            </a:r>
            <a:r>
              <a:rPr lang="it-IT" sz="1400" dirty="0">
                <a:latin typeface="Arial"/>
                <a:cs typeface="Arial"/>
              </a:rPr>
              <a:t>dei parametri atmosferici ad altezza d’uomo ed un </a:t>
            </a:r>
            <a:r>
              <a:rPr lang="it-IT" sz="1400" b="1" dirty="0" smtClean="0">
                <a:solidFill>
                  <a:srgbClr val="FF0000"/>
                </a:solidFill>
                <a:latin typeface="Arial"/>
                <a:cs typeface="Arial"/>
              </a:rPr>
              <a:t>pluvio</a:t>
            </a:r>
            <a:r>
              <a:rPr lang="it-IT" sz="1400" dirty="0" smtClean="0">
                <a:latin typeface="Arial"/>
                <a:cs typeface="Arial"/>
              </a:rPr>
              <a:t>-</a:t>
            </a:r>
            <a:r>
              <a:rPr lang="it-IT" sz="1400" b="1" dirty="0" smtClean="0">
                <a:solidFill>
                  <a:srgbClr val="FF0000"/>
                </a:solidFill>
                <a:latin typeface="Arial"/>
                <a:cs typeface="Arial"/>
              </a:rPr>
              <a:t>metro</a:t>
            </a:r>
            <a:r>
              <a:rPr lang="it-IT" sz="1400" dirty="0" smtClean="0">
                <a:latin typeface="Arial"/>
                <a:cs typeface="Arial"/>
              </a:rPr>
              <a:t> </a:t>
            </a:r>
            <a:r>
              <a:rPr lang="it-IT" sz="1400" dirty="0">
                <a:latin typeface="Arial"/>
                <a:cs typeface="Arial"/>
              </a:rPr>
              <a:t>a forma di </a:t>
            </a:r>
            <a:r>
              <a:rPr lang="it-IT" sz="1400" dirty="0" smtClean="0">
                <a:latin typeface="Arial"/>
                <a:cs typeface="Arial"/>
              </a:rPr>
              <a:t>cilindro </a:t>
            </a:r>
            <a:r>
              <a:rPr lang="it-IT" sz="1400" dirty="0">
                <a:latin typeface="Arial"/>
                <a:cs typeface="Arial"/>
              </a:rPr>
              <a:t>sormontato </a:t>
            </a:r>
            <a:r>
              <a:rPr lang="it-IT" sz="1400" dirty="0" smtClean="0">
                <a:latin typeface="Arial"/>
                <a:cs typeface="Arial"/>
              </a:rPr>
              <a:t>dall’imbuto</a:t>
            </a:r>
            <a:r>
              <a:rPr lang="it-IT" sz="1400" dirty="0" smtClean="0">
                <a:solidFill>
                  <a:srgbClr val="000000"/>
                </a:solidFill>
                <a:latin typeface="Arial"/>
                <a:cs typeface="Arial"/>
              </a:rPr>
              <a:t> </a:t>
            </a:r>
            <a:r>
              <a:rPr lang="it-IT" sz="1400" dirty="0">
                <a:solidFill>
                  <a:srgbClr val="000000"/>
                </a:solidFill>
                <a:latin typeface="Arial"/>
                <a:cs typeface="Arial"/>
              </a:rPr>
              <a:t>che raccoglie </a:t>
            </a:r>
            <a:r>
              <a:rPr lang="it-IT" sz="1400" dirty="0" smtClean="0">
                <a:solidFill>
                  <a:srgbClr val="000000"/>
                </a:solidFill>
                <a:latin typeface="Arial"/>
                <a:cs typeface="Arial"/>
              </a:rPr>
              <a:t>l’acqua </a:t>
            </a:r>
            <a:r>
              <a:rPr lang="it-IT" sz="1400" dirty="0">
                <a:solidFill>
                  <a:srgbClr val="000000"/>
                </a:solidFill>
                <a:latin typeface="Arial"/>
                <a:cs typeface="Arial"/>
              </a:rPr>
              <a:t>delle </a:t>
            </a:r>
            <a:r>
              <a:rPr lang="it-IT" sz="1400" dirty="0" smtClean="0">
                <a:solidFill>
                  <a:srgbClr val="000000"/>
                </a:solidFill>
                <a:latin typeface="Arial"/>
                <a:cs typeface="Arial"/>
              </a:rPr>
              <a:t>piogge. </a:t>
            </a:r>
            <a:r>
              <a:rPr lang="it-IT" sz="1400" dirty="0">
                <a:solidFill>
                  <a:srgbClr val="000000"/>
                </a:solidFill>
                <a:latin typeface="Arial"/>
                <a:cs typeface="Arial"/>
              </a:rPr>
              <a:t>A destra </a:t>
            </a:r>
            <a:r>
              <a:rPr lang="it-IT" sz="1400" dirty="0" smtClean="0">
                <a:solidFill>
                  <a:srgbClr val="000000"/>
                </a:solidFill>
                <a:latin typeface="Arial"/>
                <a:cs typeface="Arial"/>
              </a:rPr>
              <a:t>i meccanismi del pluviometro</a:t>
            </a:r>
            <a:r>
              <a:rPr lang="it-IT" sz="1400" dirty="0">
                <a:latin typeface="Arial"/>
                <a:cs typeface="Arial"/>
              </a:rPr>
              <a:t>, </a:t>
            </a:r>
            <a:r>
              <a:rPr lang="it-IT" sz="1400" dirty="0" smtClean="0">
                <a:latin typeface="Arial"/>
                <a:cs typeface="Arial"/>
              </a:rPr>
              <a:t>per la </a:t>
            </a:r>
            <a:r>
              <a:rPr lang="it-IT" sz="1400" dirty="0">
                <a:latin typeface="Arial"/>
                <a:cs typeface="Arial"/>
              </a:rPr>
              <a:t>rilevazione continua della </a:t>
            </a:r>
            <a:r>
              <a:rPr lang="it-IT" sz="1400" dirty="0" smtClean="0">
                <a:latin typeface="Arial"/>
                <a:cs typeface="Arial"/>
              </a:rPr>
              <a:t>misura </a:t>
            </a:r>
            <a:r>
              <a:rPr lang="it-IT" sz="1400" dirty="0">
                <a:latin typeface="Arial"/>
                <a:cs typeface="Arial"/>
              </a:rPr>
              <a:t>della </a:t>
            </a:r>
            <a:r>
              <a:rPr lang="it-IT" sz="1400" dirty="0" smtClean="0">
                <a:latin typeface="Arial"/>
                <a:cs typeface="Arial"/>
              </a:rPr>
              <a:t>pioggia</a:t>
            </a:r>
            <a:r>
              <a:rPr lang="it-IT" sz="1400" dirty="0">
                <a:latin typeface="Arial"/>
                <a:cs typeface="Arial"/>
              </a:rPr>
              <a:t>. </a:t>
            </a:r>
          </a:p>
        </p:txBody>
      </p:sp>
    </p:spTree>
    <p:extLst>
      <p:ext uri="{BB962C8B-B14F-4D97-AF65-F5344CB8AC3E}">
        <p14:creationId xmlns:p14="http://schemas.microsoft.com/office/powerpoint/2010/main" val="34347909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p:cNvSpPr/>
          <p:nvPr/>
        </p:nvSpPr>
        <p:spPr>
          <a:xfrm>
            <a:off x="326570" y="754092"/>
            <a:ext cx="8454573" cy="5555367"/>
          </a:xfrm>
          <a:prstGeom prst="rect">
            <a:avLst/>
          </a:prstGeom>
        </p:spPr>
        <p:txBody>
          <a:bodyPr wrap="square">
            <a:spAutoFit/>
          </a:bodyPr>
          <a:lstStyle/>
          <a:p>
            <a:pPr marL="285750" indent="-285750" algn="just">
              <a:spcAft>
                <a:spcPts val="600"/>
              </a:spcAft>
              <a:buClr>
                <a:srgbClr val="3366FF"/>
              </a:buClr>
              <a:buFont typeface="Wingdings" charset="2"/>
              <a:buChar char="Ø"/>
            </a:pPr>
            <a:r>
              <a:rPr lang="it-IT" sz="1500" b="1" dirty="0">
                <a:solidFill>
                  <a:srgbClr val="0000FF"/>
                </a:solidFill>
                <a:latin typeface="Arial"/>
                <a:cs typeface="Arial"/>
              </a:rPr>
              <a:t>Precipitazione giornaliera</a:t>
            </a:r>
            <a:r>
              <a:rPr lang="it-IT" sz="1500" dirty="0">
                <a:solidFill>
                  <a:srgbClr val="0000FF"/>
                </a:solidFill>
                <a:latin typeface="Arial"/>
                <a:cs typeface="Arial"/>
              </a:rPr>
              <a:t> </a:t>
            </a:r>
            <a:r>
              <a:rPr lang="it-IT" sz="1500" b="1" dirty="0">
                <a:latin typeface="Arial"/>
                <a:cs typeface="Arial"/>
              </a:rPr>
              <a:t>(</a:t>
            </a:r>
            <a:r>
              <a:rPr lang="it-IT" sz="1500" b="1" dirty="0">
                <a:solidFill>
                  <a:srgbClr val="FF0000"/>
                </a:solidFill>
                <a:latin typeface="Arial"/>
                <a:cs typeface="Arial"/>
              </a:rPr>
              <a:t>Pg</a:t>
            </a:r>
            <a:r>
              <a:rPr lang="it-IT" sz="1500" b="1" dirty="0">
                <a:latin typeface="Arial"/>
                <a:cs typeface="Arial"/>
              </a:rPr>
              <a:t>):</a:t>
            </a:r>
            <a:r>
              <a:rPr lang="it-IT" sz="1500" dirty="0">
                <a:latin typeface="Arial"/>
                <a:cs typeface="Arial"/>
              </a:rPr>
              <a:t> altezza [</a:t>
            </a:r>
            <a:r>
              <a:rPr lang="it-IT" sz="1500" b="1" dirty="0">
                <a:latin typeface="Arial"/>
                <a:cs typeface="Arial"/>
              </a:rPr>
              <a:t>mm</a:t>
            </a:r>
            <a:r>
              <a:rPr lang="it-IT" sz="1500" dirty="0">
                <a:latin typeface="Arial"/>
                <a:cs typeface="Arial"/>
              </a:rPr>
              <a:t>] della lama liquida di pioggia sul suolo (e/o l’equivalente dovuto alla fusione della neve o del ghiaccio) caduta nell’arco temporale di 24 ore o “giorno meteorologico” (solitamente dalle ore 9 alla stessa ora del giorno successivo)</a:t>
            </a:r>
            <a:r>
              <a:rPr lang="it-IT" sz="1500" dirty="0" smtClean="0">
                <a:latin typeface="Arial"/>
                <a:cs typeface="Arial"/>
              </a:rPr>
              <a:t>.</a:t>
            </a:r>
          </a:p>
          <a:p>
            <a:pPr marL="285750" indent="-285750" algn="just">
              <a:spcAft>
                <a:spcPts val="600"/>
              </a:spcAft>
              <a:buClr>
                <a:srgbClr val="3366FF"/>
              </a:buClr>
              <a:buFont typeface="Wingdings" charset="2"/>
              <a:buChar char="Ø"/>
            </a:pPr>
            <a:r>
              <a:rPr lang="it-IT" sz="1500" b="1" dirty="0" smtClean="0">
                <a:solidFill>
                  <a:srgbClr val="0000FF"/>
                </a:solidFill>
                <a:latin typeface="Arial"/>
                <a:cs typeface="Arial"/>
              </a:rPr>
              <a:t>Giorno piovoso</a:t>
            </a:r>
            <a:r>
              <a:rPr lang="it-IT" sz="1500" b="1" dirty="0" smtClean="0">
                <a:latin typeface="Arial"/>
                <a:cs typeface="Arial"/>
              </a:rPr>
              <a:t>: </a:t>
            </a:r>
            <a:r>
              <a:rPr lang="it-IT" sz="1500" dirty="0" smtClean="0">
                <a:latin typeface="Arial"/>
                <a:cs typeface="Arial"/>
              </a:rPr>
              <a:t>si considera tale quando la precipitazione giornaliera è </a:t>
            </a:r>
            <a:r>
              <a:rPr lang="it-IT" sz="1500" b="1" dirty="0" smtClean="0">
                <a:solidFill>
                  <a:srgbClr val="FF0000"/>
                </a:solidFill>
                <a:latin typeface="Arial"/>
                <a:cs typeface="Arial"/>
              </a:rPr>
              <a:t>Pg ≥ 1mm</a:t>
            </a:r>
            <a:r>
              <a:rPr lang="it-IT" sz="1500" dirty="0" smtClean="0">
                <a:latin typeface="Arial"/>
                <a:cs typeface="Arial"/>
              </a:rPr>
              <a:t>.</a:t>
            </a:r>
            <a:endParaRPr lang="it-IT" sz="1500" dirty="0">
              <a:latin typeface="Arial"/>
              <a:cs typeface="Arial"/>
            </a:endParaRPr>
          </a:p>
          <a:p>
            <a:pPr marL="285750" indent="-285750" algn="just">
              <a:spcAft>
                <a:spcPts val="600"/>
              </a:spcAft>
              <a:buClr>
                <a:srgbClr val="3366FF"/>
              </a:buClr>
              <a:buFont typeface="Wingdings" charset="2"/>
              <a:buChar char="Ø"/>
            </a:pPr>
            <a:r>
              <a:rPr lang="it-IT" sz="1500" b="1" dirty="0">
                <a:solidFill>
                  <a:srgbClr val="0000FF"/>
                </a:solidFill>
                <a:latin typeface="Arial"/>
                <a:cs typeface="Arial"/>
              </a:rPr>
              <a:t>Precipitazione mensile </a:t>
            </a:r>
            <a:r>
              <a:rPr lang="it-IT" sz="1500" b="1" dirty="0">
                <a:latin typeface="Arial"/>
                <a:cs typeface="Arial"/>
              </a:rPr>
              <a:t>(</a:t>
            </a:r>
            <a:r>
              <a:rPr lang="it-IT" sz="1500" b="1" dirty="0">
                <a:solidFill>
                  <a:srgbClr val="FF0000"/>
                </a:solidFill>
                <a:latin typeface="Arial"/>
                <a:cs typeface="Arial"/>
              </a:rPr>
              <a:t>Pm</a:t>
            </a:r>
            <a:r>
              <a:rPr lang="it-IT" sz="1500" b="1" dirty="0" smtClean="0">
                <a:latin typeface="Arial"/>
                <a:cs typeface="Arial"/>
              </a:rPr>
              <a:t>):</a:t>
            </a:r>
            <a:r>
              <a:rPr lang="it-IT" sz="1500" dirty="0" smtClean="0">
                <a:latin typeface="Arial"/>
                <a:cs typeface="Arial"/>
              </a:rPr>
              <a:t> altezza </a:t>
            </a:r>
            <a:r>
              <a:rPr lang="it-IT" sz="1500" dirty="0">
                <a:latin typeface="Arial"/>
                <a:cs typeface="Arial"/>
              </a:rPr>
              <a:t>[</a:t>
            </a:r>
            <a:r>
              <a:rPr lang="it-IT" sz="1500" b="1" dirty="0">
                <a:latin typeface="Arial"/>
                <a:cs typeface="Arial"/>
              </a:rPr>
              <a:t>mm</a:t>
            </a:r>
            <a:r>
              <a:rPr lang="it-IT" sz="1500" dirty="0">
                <a:latin typeface="Arial"/>
                <a:cs typeface="Arial"/>
              </a:rPr>
              <a:t>] della lama liquida di pioggia sul suolo (e/o l’equivalente dovuto alla fusione della neve o del </a:t>
            </a:r>
            <a:r>
              <a:rPr lang="it-IT" sz="1500" dirty="0" smtClean="0">
                <a:latin typeface="Arial"/>
                <a:cs typeface="Arial"/>
              </a:rPr>
              <a:t>ghiaccio) </a:t>
            </a:r>
            <a:r>
              <a:rPr lang="it-IT" sz="1500" dirty="0">
                <a:latin typeface="Arial"/>
                <a:cs typeface="Arial"/>
              </a:rPr>
              <a:t>caduta nell’arco temporale di un determinato mese. Si ottiene dalla somma delle precipitazioni giornaliere </a:t>
            </a:r>
            <a:r>
              <a:rPr lang="it-IT" sz="1500" dirty="0" smtClean="0">
                <a:latin typeface="Arial"/>
                <a:cs typeface="Arial"/>
              </a:rPr>
              <a:t>misurate </a:t>
            </a:r>
            <a:r>
              <a:rPr lang="it-IT" sz="1500" dirty="0">
                <a:latin typeface="Arial"/>
                <a:cs typeface="Arial"/>
              </a:rPr>
              <a:t>in quel mese </a:t>
            </a:r>
            <a:r>
              <a:rPr lang="it-IT" sz="1500" dirty="0" smtClean="0">
                <a:latin typeface="Arial"/>
                <a:cs typeface="Arial"/>
              </a:rPr>
              <a:t>(vale anche </a:t>
            </a:r>
            <a:r>
              <a:rPr lang="it-IT" sz="1500" dirty="0">
                <a:latin typeface="Arial"/>
                <a:cs typeface="Arial"/>
              </a:rPr>
              <a:t>l’espressione “</a:t>
            </a:r>
            <a:r>
              <a:rPr lang="it-IT" sz="1500" i="1" dirty="0">
                <a:latin typeface="Arial"/>
                <a:cs typeface="Arial"/>
              </a:rPr>
              <a:t>totale pluviometrico mensile</a:t>
            </a:r>
            <a:r>
              <a:rPr lang="it-IT" sz="1500" dirty="0">
                <a:latin typeface="Arial"/>
                <a:cs typeface="Arial"/>
              </a:rPr>
              <a:t>”). In Italia si possono verificare mesi con assenza </a:t>
            </a:r>
            <a:r>
              <a:rPr lang="it-IT" sz="1500" dirty="0" smtClean="0">
                <a:latin typeface="Arial"/>
                <a:cs typeface="Arial"/>
              </a:rPr>
              <a:t>di </a:t>
            </a:r>
            <a:r>
              <a:rPr lang="it-IT" sz="1500" dirty="0">
                <a:latin typeface="Arial"/>
                <a:cs typeface="Arial"/>
              </a:rPr>
              <a:t>precipitazioni; viceversa, in alcuni decenni di osservazioni si sono verificati mesi con totali massimi di diverse centinaia di millimetri.</a:t>
            </a:r>
          </a:p>
          <a:p>
            <a:pPr marL="285750" lvl="0" indent="-285750" algn="just">
              <a:spcAft>
                <a:spcPts val="600"/>
              </a:spcAft>
              <a:buClr>
                <a:srgbClr val="3366FF"/>
              </a:buClr>
              <a:buFont typeface="Wingdings" charset="2"/>
              <a:buChar char="Ø"/>
            </a:pPr>
            <a:r>
              <a:rPr lang="it-IT" sz="1500" b="1" dirty="0">
                <a:solidFill>
                  <a:srgbClr val="0000FF"/>
                </a:solidFill>
                <a:latin typeface="Arial"/>
                <a:cs typeface="Arial"/>
              </a:rPr>
              <a:t>Precipitazione annua </a:t>
            </a:r>
            <a:r>
              <a:rPr lang="it-IT" sz="1500" b="1" dirty="0">
                <a:latin typeface="Arial"/>
                <a:cs typeface="Arial"/>
              </a:rPr>
              <a:t>(</a:t>
            </a:r>
            <a:r>
              <a:rPr lang="it-IT" sz="1500" b="1" dirty="0">
                <a:solidFill>
                  <a:srgbClr val="FF0000"/>
                </a:solidFill>
                <a:latin typeface="Arial"/>
                <a:cs typeface="Arial"/>
              </a:rPr>
              <a:t>Py</a:t>
            </a:r>
            <a:r>
              <a:rPr lang="it-IT" sz="1500" b="1" dirty="0" smtClean="0">
                <a:latin typeface="Arial"/>
                <a:cs typeface="Arial"/>
              </a:rPr>
              <a:t>):</a:t>
            </a:r>
            <a:r>
              <a:rPr lang="it-IT" sz="1500" dirty="0" smtClean="0">
                <a:latin typeface="Arial"/>
                <a:cs typeface="Arial"/>
              </a:rPr>
              <a:t> altezza </a:t>
            </a:r>
            <a:r>
              <a:rPr lang="it-IT" sz="1500" dirty="0">
                <a:latin typeface="Arial"/>
                <a:cs typeface="Arial"/>
              </a:rPr>
              <a:t>[</a:t>
            </a:r>
            <a:r>
              <a:rPr lang="it-IT" sz="1500" b="1" dirty="0">
                <a:latin typeface="Arial"/>
                <a:cs typeface="Arial"/>
              </a:rPr>
              <a:t>mm</a:t>
            </a:r>
            <a:r>
              <a:rPr lang="it-IT" sz="1500" dirty="0">
                <a:latin typeface="Arial"/>
                <a:cs typeface="Arial"/>
              </a:rPr>
              <a:t>] della lama liquida di pioggia sul suolo (e/o l’equivalente dovuto alla fusione della neve o del </a:t>
            </a:r>
            <a:r>
              <a:rPr lang="it-IT" sz="1500" dirty="0" smtClean="0">
                <a:latin typeface="Arial"/>
                <a:cs typeface="Arial"/>
              </a:rPr>
              <a:t>ghiaccio) </a:t>
            </a:r>
            <a:r>
              <a:rPr lang="it-IT" sz="1500" dirty="0">
                <a:latin typeface="Arial"/>
                <a:cs typeface="Arial"/>
              </a:rPr>
              <a:t>caduta nell’arco temporale di un determinato anno. Si ottiene dalla somma delle precipitazioni </a:t>
            </a:r>
            <a:r>
              <a:rPr lang="it-IT" sz="1500" dirty="0" smtClean="0">
                <a:latin typeface="Arial"/>
                <a:cs typeface="Arial"/>
              </a:rPr>
              <a:t>mensili </a:t>
            </a:r>
            <a:r>
              <a:rPr lang="it-IT" sz="1500" dirty="0">
                <a:latin typeface="Arial"/>
                <a:cs typeface="Arial"/>
              </a:rPr>
              <a:t>misurate in quell’anno </a:t>
            </a:r>
            <a:r>
              <a:rPr lang="it-IT" sz="1500" dirty="0" smtClean="0">
                <a:latin typeface="Arial"/>
                <a:cs typeface="Arial"/>
              </a:rPr>
              <a:t>(vale anche </a:t>
            </a:r>
            <a:r>
              <a:rPr lang="it-IT" sz="1500" dirty="0">
                <a:latin typeface="Arial"/>
                <a:cs typeface="Arial"/>
              </a:rPr>
              <a:t>l’espressione “</a:t>
            </a:r>
            <a:r>
              <a:rPr lang="it-IT" sz="1500" i="1" dirty="0">
                <a:latin typeface="Arial"/>
                <a:cs typeface="Arial"/>
              </a:rPr>
              <a:t>totale pluviometrico annuo</a:t>
            </a:r>
            <a:r>
              <a:rPr lang="it-IT" sz="1500" dirty="0">
                <a:latin typeface="Arial"/>
                <a:cs typeface="Arial"/>
              </a:rPr>
              <a:t>”). In Italia, in alcuni anni ed in alcune località di pianura i totali annui possono risultare molto bassi, intorno a 500 mm. Viceversa, negli anni più “umidi” si riscontrano valori anche prossimi a 4.000 mm (soprattutto nella porzione Nord - orientale)</a:t>
            </a:r>
            <a:r>
              <a:rPr lang="it-IT" sz="1500" dirty="0" smtClean="0">
                <a:latin typeface="Arial"/>
                <a:cs typeface="Arial"/>
              </a:rPr>
              <a:t>.</a:t>
            </a:r>
            <a:endParaRPr lang="it-IT" sz="1500" b="1" dirty="0" smtClean="0">
              <a:solidFill>
                <a:srgbClr val="0000FF"/>
              </a:solidFill>
              <a:latin typeface="Arial"/>
              <a:cs typeface="Arial"/>
            </a:endParaRPr>
          </a:p>
          <a:p>
            <a:pPr marL="285750" indent="-285750" algn="just">
              <a:spcAft>
                <a:spcPts val="600"/>
              </a:spcAft>
              <a:buClr>
                <a:srgbClr val="3366FF"/>
              </a:buClr>
              <a:buFont typeface="Wingdings" charset="2"/>
              <a:buChar char="Ø"/>
            </a:pPr>
            <a:r>
              <a:rPr lang="it-IT" sz="1500" b="1" dirty="0">
                <a:solidFill>
                  <a:srgbClr val="0000FF"/>
                </a:solidFill>
                <a:latin typeface="Arial"/>
                <a:cs typeface="Arial"/>
              </a:rPr>
              <a:t>Precipitazione media mensile </a:t>
            </a:r>
            <a:r>
              <a:rPr lang="it-IT" sz="1500" b="1" dirty="0">
                <a:latin typeface="Arial"/>
                <a:cs typeface="Arial"/>
              </a:rPr>
              <a:t>(</a:t>
            </a:r>
            <a:r>
              <a:rPr lang="it-IT" sz="1500" b="1" dirty="0" err="1">
                <a:solidFill>
                  <a:srgbClr val="FF0000"/>
                </a:solidFill>
                <a:latin typeface="Arial"/>
                <a:cs typeface="Arial"/>
              </a:rPr>
              <a:t>Pmm</a:t>
            </a:r>
            <a:r>
              <a:rPr lang="it-IT" sz="1500" b="1" dirty="0" smtClean="0">
                <a:latin typeface="Arial"/>
                <a:cs typeface="Arial"/>
              </a:rPr>
              <a:t>):</a:t>
            </a:r>
            <a:r>
              <a:rPr lang="it-IT" sz="1500" dirty="0" smtClean="0">
                <a:latin typeface="Arial"/>
                <a:cs typeface="Arial"/>
              </a:rPr>
              <a:t> </a:t>
            </a:r>
            <a:r>
              <a:rPr lang="it-IT" sz="1500" dirty="0">
                <a:latin typeface="Arial"/>
                <a:cs typeface="Arial"/>
              </a:rPr>
              <a:t>Si ottiene dalla media aritmetica delle precipitazioni mensili </a:t>
            </a:r>
            <a:r>
              <a:rPr lang="it-IT" sz="1500" dirty="0" smtClean="0">
                <a:latin typeface="Arial"/>
                <a:cs typeface="Arial"/>
              </a:rPr>
              <a:t>di </a:t>
            </a:r>
            <a:r>
              <a:rPr lang="it-IT" sz="1500" dirty="0">
                <a:latin typeface="Arial"/>
                <a:cs typeface="Arial"/>
              </a:rPr>
              <a:t>un determinato mese relative ad un periodo di osservazione di almeno 25 ÷ 30 anni</a:t>
            </a:r>
            <a:endParaRPr lang="it-IT" sz="1500" b="1" dirty="0" smtClean="0">
              <a:solidFill>
                <a:srgbClr val="0000FF"/>
              </a:solidFill>
              <a:latin typeface="Arial"/>
              <a:cs typeface="Arial"/>
            </a:endParaRPr>
          </a:p>
          <a:p>
            <a:pPr marL="285750" indent="-285750" algn="just">
              <a:spcAft>
                <a:spcPts val="600"/>
              </a:spcAft>
              <a:buClr>
                <a:srgbClr val="3366FF"/>
              </a:buClr>
              <a:buFont typeface="Wingdings" charset="2"/>
              <a:buChar char="Ø"/>
            </a:pPr>
            <a:r>
              <a:rPr lang="it-IT" sz="1500" b="1" dirty="0" smtClean="0">
                <a:solidFill>
                  <a:srgbClr val="0000FF"/>
                </a:solidFill>
                <a:latin typeface="Arial"/>
                <a:cs typeface="Arial"/>
              </a:rPr>
              <a:t>Precipitazione </a:t>
            </a:r>
            <a:r>
              <a:rPr lang="it-IT" sz="1500" b="1" dirty="0">
                <a:solidFill>
                  <a:srgbClr val="0000FF"/>
                </a:solidFill>
                <a:latin typeface="Arial"/>
                <a:cs typeface="Arial"/>
              </a:rPr>
              <a:t>media annua </a:t>
            </a:r>
            <a:r>
              <a:rPr lang="it-IT" sz="1500" b="1" dirty="0">
                <a:latin typeface="Arial"/>
                <a:cs typeface="Arial"/>
              </a:rPr>
              <a:t>(</a:t>
            </a:r>
            <a:r>
              <a:rPr lang="it-IT" sz="1500" b="1" dirty="0" err="1">
                <a:solidFill>
                  <a:srgbClr val="FF0000"/>
                </a:solidFill>
                <a:latin typeface="Arial"/>
                <a:cs typeface="Arial"/>
              </a:rPr>
              <a:t>Pym</a:t>
            </a:r>
            <a:r>
              <a:rPr lang="it-IT" sz="1500" b="1" dirty="0" smtClean="0">
                <a:latin typeface="Arial"/>
                <a:cs typeface="Arial"/>
              </a:rPr>
              <a:t>):</a:t>
            </a:r>
            <a:r>
              <a:rPr lang="it-IT" sz="1500" dirty="0" smtClean="0">
                <a:latin typeface="Arial"/>
                <a:cs typeface="Arial"/>
              </a:rPr>
              <a:t> media </a:t>
            </a:r>
            <a:r>
              <a:rPr lang="it-IT" sz="1500" dirty="0">
                <a:latin typeface="Arial"/>
                <a:cs typeface="Arial"/>
              </a:rPr>
              <a:t>aritmetica delle precipitazioni annue </a:t>
            </a:r>
            <a:r>
              <a:rPr lang="it-IT" sz="1500" dirty="0" smtClean="0">
                <a:latin typeface="Arial"/>
                <a:cs typeface="Arial"/>
              </a:rPr>
              <a:t>relative </a:t>
            </a:r>
            <a:r>
              <a:rPr lang="it-IT" sz="1500" dirty="0">
                <a:latin typeface="Arial"/>
                <a:cs typeface="Arial"/>
              </a:rPr>
              <a:t>ad un periodo di osservazione di almeno 25 ÷ 30 anni. Si ottiene anche dalla somma delle precipitazioni medie </a:t>
            </a:r>
            <a:r>
              <a:rPr lang="it-IT" sz="1500" dirty="0" smtClean="0">
                <a:latin typeface="Arial"/>
                <a:cs typeface="Arial"/>
              </a:rPr>
              <a:t>mensili</a:t>
            </a:r>
            <a:endParaRPr lang="it-IT" sz="1500" dirty="0">
              <a:latin typeface="Arial"/>
              <a:cs typeface="Arial"/>
            </a:endParaRPr>
          </a:p>
        </p:txBody>
      </p:sp>
      <p:sp>
        <p:nvSpPr>
          <p:cNvPr id="6" name="CasellaDiTesto 5"/>
          <p:cNvSpPr txBox="1"/>
          <p:nvPr/>
        </p:nvSpPr>
        <p:spPr>
          <a:xfrm>
            <a:off x="489465" y="214048"/>
            <a:ext cx="8204591" cy="369332"/>
          </a:xfrm>
          <a:prstGeom prst="rect">
            <a:avLst/>
          </a:prstGeom>
          <a:solidFill>
            <a:srgbClr val="FFFF00"/>
          </a:solidFill>
          <a:ln w="38100" cmpd="sng">
            <a:solidFill>
              <a:srgbClr val="FF0000"/>
            </a:solidFill>
          </a:ln>
        </p:spPr>
        <p:txBody>
          <a:bodyPr wrap="square" rtlCol="0">
            <a:spAutoFit/>
          </a:bodyPr>
          <a:lstStyle/>
          <a:p>
            <a:pPr algn="ctr"/>
            <a:r>
              <a:rPr lang="it-IT" b="1" dirty="0" smtClean="0"/>
              <a:t>Precipitazioni - definizioni</a:t>
            </a:r>
            <a:endParaRPr lang="it-IT" b="1" dirty="0"/>
          </a:p>
        </p:txBody>
      </p:sp>
    </p:spTree>
    <p:extLst>
      <p:ext uri="{BB962C8B-B14F-4D97-AF65-F5344CB8AC3E}">
        <p14:creationId xmlns:p14="http://schemas.microsoft.com/office/powerpoint/2010/main" val="29561553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20.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9466" y="583380"/>
            <a:ext cx="2279486" cy="2897545"/>
          </a:xfrm>
          <a:prstGeom prst="rect">
            <a:avLst/>
          </a:prstGeom>
          <a:ln w="38100">
            <a:solidFill>
              <a:srgbClr val="FF0000"/>
            </a:solidFill>
          </a:ln>
        </p:spPr>
      </p:pic>
      <p:sp>
        <p:nvSpPr>
          <p:cNvPr id="6" name="Rettangolo 5"/>
          <p:cNvSpPr/>
          <p:nvPr/>
        </p:nvSpPr>
        <p:spPr>
          <a:xfrm>
            <a:off x="358839" y="3499658"/>
            <a:ext cx="5192624" cy="1384995"/>
          </a:xfrm>
          <a:prstGeom prst="rect">
            <a:avLst/>
          </a:prstGeom>
          <a:ln w="38100">
            <a:noFill/>
          </a:ln>
        </p:spPr>
        <p:txBody>
          <a:bodyPr wrap="square">
            <a:spAutoFit/>
          </a:bodyPr>
          <a:lstStyle/>
          <a:p>
            <a:pPr algn="just"/>
            <a:r>
              <a:rPr lang="it-IT" sz="1200" b="1" dirty="0" smtClean="0">
                <a:solidFill>
                  <a:srgbClr val="FF0000"/>
                </a:solidFill>
                <a:latin typeface="Arial"/>
                <a:cs typeface="Arial"/>
              </a:rPr>
              <a:t>Igrometro </a:t>
            </a:r>
            <a:r>
              <a:rPr lang="it-IT" sz="1200" b="1" dirty="0">
                <a:solidFill>
                  <a:srgbClr val="FF0000"/>
                </a:solidFill>
                <a:latin typeface="Arial"/>
                <a:cs typeface="Arial"/>
              </a:rPr>
              <a:t>a </a:t>
            </a:r>
            <a:r>
              <a:rPr lang="it-IT" sz="1200" b="1" dirty="0" smtClean="0">
                <a:solidFill>
                  <a:srgbClr val="FF0000"/>
                </a:solidFill>
                <a:latin typeface="Arial"/>
                <a:cs typeface="Arial"/>
              </a:rPr>
              <a:t>capelli</a:t>
            </a:r>
            <a:r>
              <a:rPr lang="it-IT" sz="1200" b="1" dirty="0" smtClean="0">
                <a:latin typeface="Arial"/>
                <a:cs typeface="Arial"/>
              </a:rPr>
              <a:t>:</a:t>
            </a:r>
            <a:r>
              <a:rPr lang="it-IT" sz="1200" b="1" dirty="0" smtClean="0">
                <a:solidFill>
                  <a:srgbClr val="FF0000"/>
                </a:solidFill>
                <a:latin typeface="Arial"/>
                <a:cs typeface="Arial"/>
              </a:rPr>
              <a:t> </a:t>
            </a:r>
            <a:r>
              <a:rPr lang="it-IT" sz="1200" dirty="0" smtClean="0">
                <a:latin typeface="Arial"/>
                <a:cs typeface="Arial"/>
              </a:rPr>
              <a:t>si basa sulla proprietà </a:t>
            </a:r>
            <a:r>
              <a:rPr lang="it-IT" sz="1200" dirty="0">
                <a:latin typeface="Arial"/>
                <a:cs typeface="Arial"/>
              </a:rPr>
              <a:t>dei capelli di </a:t>
            </a:r>
            <a:r>
              <a:rPr lang="it-IT" sz="1200" dirty="0" smtClean="0">
                <a:latin typeface="Arial"/>
                <a:cs typeface="Arial"/>
              </a:rPr>
              <a:t>allungarsi all’aumentare </a:t>
            </a:r>
            <a:r>
              <a:rPr lang="it-IT" sz="1200" dirty="0">
                <a:latin typeface="Arial"/>
                <a:cs typeface="Arial"/>
              </a:rPr>
              <a:t>dell’umidità in aria. Un </a:t>
            </a:r>
            <a:r>
              <a:rPr lang="it-IT" sz="1200" dirty="0" smtClean="0">
                <a:latin typeface="Arial"/>
                <a:cs typeface="Arial"/>
              </a:rPr>
              <a:t>fascetto </a:t>
            </a:r>
            <a:r>
              <a:rPr lang="it-IT" sz="1200" dirty="0">
                <a:latin typeface="Arial"/>
                <a:cs typeface="Arial"/>
              </a:rPr>
              <a:t>di capelli è teso verso il </a:t>
            </a:r>
            <a:r>
              <a:rPr lang="it-IT" sz="1200" dirty="0" smtClean="0">
                <a:latin typeface="Arial"/>
                <a:cs typeface="Arial"/>
              </a:rPr>
              <a:t>basso </a:t>
            </a:r>
            <a:r>
              <a:rPr lang="it-IT" sz="1200" dirty="0">
                <a:latin typeface="Arial"/>
                <a:cs typeface="Arial"/>
              </a:rPr>
              <a:t>da un peso (o </a:t>
            </a:r>
            <a:r>
              <a:rPr lang="it-IT" sz="1200" dirty="0" smtClean="0">
                <a:latin typeface="Arial"/>
                <a:cs typeface="Arial"/>
              </a:rPr>
              <a:t>una </a:t>
            </a:r>
            <a:r>
              <a:rPr lang="it-IT" sz="1200" dirty="0">
                <a:latin typeface="Arial"/>
                <a:cs typeface="Arial"/>
              </a:rPr>
              <a:t>molla) ed è </a:t>
            </a:r>
            <a:r>
              <a:rPr lang="it-IT" sz="1200" dirty="0" smtClean="0">
                <a:latin typeface="Arial"/>
                <a:cs typeface="Arial"/>
              </a:rPr>
              <a:t>vincolato </a:t>
            </a:r>
            <a:r>
              <a:rPr lang="it-IT" sz="1200" dirty="0">
                <a:latin typeface="Arial"/>
                <a:cs typeface="Arial"/>
              </a:rPr>
              <a:t>ad un asse che ruota </a:t>
            </a:r>
            <a:r>
              <a:rPr lang="it-IT" sz="1200" dirty="0" smtClean="0">
                <a:latin typeface="Arial"/>
                <a:cs typeface="Arial"/>
              </a:rPr>
              <a:t>con l’allungamento</a:t>
            </a:r>
            <a:r>
              <a:rPr lang="it-IT" sz="1200" dirty="0">
                <a:latin typeface="Arial"/>
                <a:cs typeface="Arial"/>
              </a:rPr>
              <a:t>. </a:t>
            </a:r>
            <a:r>
              <a:rPr lang="it-IT" sz="1200" dirty="0" smtClean="0">
                <a:latin typeface="Arial"/>
                <a:cs typeface="Arial"/>
              </a:rPr>
              <a:t>Un </a:t>
            </a:r>
            <a:r>
              <a:rPr lang="it-IT" sz="1200" dirty="0">
                <a:latin typeface="Arial"/>
                <a:cs typeface="Arial"/>
              </a:rPr>
              <a:t>indice </a:t>
            </a:r>
            <a:r>
              <a:rPr lang="it-IT" sz="1200" dirty="0" smtClean="0">
                <a:latin typeface="Arial"/>
                <a:cs typeface="Arial"/>
              </a:rPr>
              <a:t>segna </a:t>
            </a:r>
            <a:r>
              <a:rPr lang="it-IT" sz="1200" dirty="0">
                <a:latin typeface="Arial"/>
                <a:cs typeface="Arial"/>
              </a:rPr>
              <a:t>il </a:t>
            </a:r>
            <a:r>
              <a:rPr lang="it-IT" sz="1200" dirty="0" smtClean="0">
                <a:latin typeface="Arial"/>
                <a:cs typeface="Arial"/>
              </a:rPr>
              <a:t>valore </a:t>
            </a:r>
            <a:r>
              <a:rPr lang="it-IT" sz="1200" dirty="0">
                <a:latin typeface="Arial"/>
                <a:cs typeface="Arial"/>
              </a:rPr>
              <a:t>di umidità relativa % su </a:t>
            </a:r>
            <a:r>
              <a:rPr lang="it-IT" sz="1200" dirty="0" smtClean="0">
                <a:latin typeface="Arial"/>
                <a:cs typeface="Arial"/>
              </a:rPr>
              <a:t>scala graduata. Per la </a:t>
            </a:r>
            <a:r>
              <a:rPr lang="it-IT" sz="1200" b="1" dirty="0" smtClean="0">
                <a:latin typeface="Arial"/>
                <a:cs typeface="Arial"/>
              </a:rPr>
              <a:t>taratura</a:t>
            </a:r>
            <a:r>
              <a:rPr lang="it-IT" sz="1200" dirty="0" smtClean="0">
                <a:latin typeface="Arial"/>
                <a:cs typeface="Arial"/>
              </a:rPr>
              <a:t> lo strumento va avvolto in uno straccio bagnato. Dopo un paio di ore si svolge l’igrometro dallo straccio e, mediante una vite di taratura (solitamente sul retro), si regola l’indice sul valore 100 %. </a:t>
            </a:r>
            <a:endParaRPr lang="it-IT" sz="1200" dirty="0">
              <a:latin typeface="Arial"/>
              <a:cs typeface="Arial"/>
            </a:endParaRPr>
          </a:p>
        </p:txBody>
      </p:sp>
      <p:sp>
        <p:nvSpPr>
          <p:cNvPr id="8" name="CasellaDiTesto 7"/>
          <p:cNvSpPr txBox="1"/>
          <p:nvPr/>
        </p:nvSpPr>
        <p:spPr>
          <a:xfrm>
            <a:off x="5761916" y="3499658"/>
            <a:ext cx="3019351" cy="1384995"/>
          </a:xfrm>
          <a:prstGeom prst="rect">
            <a:avLst/>
          </a:prstGeom>
          <a:noFill/>
          <a:ln w="38100">
            <a:noFill/>
          </a:ln>
        </p:spPr>
        <p:txBody>
          <a:bodyPr wrap="square" rtlCol="0">
            <a:spAutoFit/>
          </a:bodyPr>
          <a:lstStyle/>
          <a:p>
            <a:pPr algn="just"/>
            <a:r>
              <a:rPr lang="it-IT" sz="1200" dirty="0">
                <a:latin typeface="Arial"/>
                <a:cs typeface="Arial"/>
              </a:rPr>
              <a:t>L'</a:t>
            </a:r>
            <a:r>
              <a:rPr lang="it-IT" sz="1200" b="1" dirty="0">
                <a:solidFill>
                  <a:srgbClr val="FF0000"/>
                </a:solidFill>
                <a:latin typeface="Arial"/>
                <a:cs typeface="Arial"/>
              </a:rPr>
              <a:t>igrometro elettronico </a:t>
            </a:r>
            <a:r>
              <a:rPr lang="it-IT" sz="1200" dirty="0">
                <a:latin typeface="Arial"/>
                <a:cs typeface="Arial"/>
              </a:rPr>
              <a:t>utilizza dei sensori a stato solido che possiedono la caratteristica di variare i propri parametri elettrici proporzionalmente al valore di umidità relativa cui sono esposti. </a:t>
            </a:r>
            <a:r>
              <a:rPr lang="it-IT" sz="1200" dirty="0" smtClean="0">
                <a:latin typeface="Arial"/>
                <a:cs typeface="Arial"/>
              </a:rPr>
              <a:t>Tali sensori possono </a:t>
            </a:r>
            <a:r>
              <a:rPr lang="it-IT" sz="1200" dirty="0">
                <a:latin typeface="Arial"/>
                <a:cs typeface="Arial"/>
              </a:rPr>
              <a:t>essere di tipo resistivo o capacitivo.</a:t>
            </a:r>
          </a:p>
        </p:txBody>
      </p:sp>
      <p:sp>
        <p:nvSpPr>
          <p:cNvPr id="4" name="CasellaDiTesto 3"/>
          <p:cNvSpPr txBox="1"/>
          <p:nvPr/>
        </p:nvSpPr>
        <p:spPr>
          <a:xfrm>
            <a:off x="467313" y="199280"/>
            <a:ext cx="8226743" cy="369332"/>
          </a:xfrm>
          <a:prstGeom prst="rect">
            <a:avLst/>
          </a:prstGeom>
          <a:solidFill>
            <a:srgbClr val="FFFF00"/>
          </a:solidFill>
          <a:ln w="38100" cmpd="sng">
            <a:solidFill>
              <a:srgbClr val="FF0000"/>
            </a:solidFill>
          </a:ln>
        </p:spPr>
        <p:txBody>
          <a:bodyPr wrap="square" rtlCol="0">
            <a:spAutoFit/>
          </a:bodyPr>
          <a:lstStyle/>
          <a:p>
            <a:pPr algn="ctr"/>
            <a:r>
              <a:rPr lang="it-IT" b="1" dirty="0" smtClean="0"/>
              <a:t>Umidità relativa - igrometri</a:t>
            </a:r>
            <a:endParaRPr lang="it-IT" b="1" dirty="0"/>
          </a:p>
        </p:txBody>
      </p:sp>
      <p:pic>
        <p:nvPicPr>
          <p:cNvPr id="11" name="Immagine 10" descr="17.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82089" y="583379"/>
            <a:ext cx="2997199" cy="2916279"/>
          </a:xfrm>
          <a:prstGeom prst="rect">
            <a:avLst/>
          </a:prstGeom>
          <a:ln w="38100">
            <a:solidFill>
              <a:srgbClr val="FF0000"/>
            </a:solidFill>
          </a:ln>
        </p:spPr>
      </p:pic>
      <p:pic>
        <p:nvPicPr>
          <p:cNvPr id="7" name="Immagine 6" descr="15.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68952" y="583380"/>
            <a:ext cx="2859082" cy="2897545"/>
          </a:xfrm>
          <a:prstGeom prst="rect">
            <a:avLst/>
          </a:prstGeom>
          <a:ln w="38100">
            <a:solidFill>
              <a:srgbClr val="FF0000"/>
            </a:solidFill>
          </a:ln>
        </p:spPr>
      </p:pic>
      <p:sp>
        <p:nvSpPr>
          <p:cNvPr id="12" name="CasellaDiTesto 11"/>
          <p:cNvSpPr txBox="1"/>
          <p:nvPr/>
        </p:nvSpPr>
        <p:spPr>
          <a:xfrm>
            <a:off x="4086775" y="5580943"/>
            <a:ext cx="4679854" cy="1200329"/>
          </a:xfrm>
          <a:prstGeom prst="rect">
            <a:avLst/>
          </a:prstGeom>
          <a:noFill/>
          <a:ln w="38100">
            <a:noFill/>
          </a:ln>
        </p:spPr>
        <p:txBody>
          <a:bodyPr wrap="square" rtlCol="0">
            <a:spAutoFit/>
          </a:bodyPr>
          <a:lstStyle/>
          <a:p>
            <a:pPr algn="just"/>
            <a:r>
              <a:rPr lang="it-IT" sz="1200" dirty="0" smtClean="0">
                <a:latin typeface="Arial"/>
                <a:cs typeface="Arial"/>
              </a:rPr>
              <a:t>Gli igrometri “da campo” sono strumenti portatili e costruiti in modo da essere meccanicamente più resistenti. Sono più costosi dei precedenti e talora è possibile, mediante l’uso di diversi accessori (sonde), misurare non solo l’umidità dell’aria, ma anche quella del suolo. Contemporaneamente, un po’ come tutti gli igrometri elettronici, possono misurare anche la temperatura dell’aria </a:t>
            </a:r>
            <a:endParaRPr lang="it-IT" sz="1200" dirty="0">
              <a:latin typeface="Arial"/>
              <a:cs typeface="Arial"/>
            </a:endParaRPr>
          </a:p>
        </p:txBody>
      </p:sp>
      <p:pic>
        <p:nvPicPr>
          <p:cNvPr id="10" name="Immagine 9" descr="16.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1617" y="5007244"/>
            <a:ext cx="3564279" cy="1693711"/>
          </a:xfrm>
          <a:prstGeom prst="rect">
            <a:avLst/>
          </a:prstGeom>
          <a:ln w="38100">
            <a:solidFill>
              <a:srgbClr val="FF0000"/>
            </a:solidFill>
          </a:ln>
        </p:spPr>
      </p:pic>
    </p:spTree>
    <p:extLst>
      <p:ext uri="{BB962C8B-B14F-4D97-AF65-F5344CB8AC3E}">
        <p14:creationId xmlns:p14="http://schemas.microsoft.com/office/powerpoint/2010/main" val="10354628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51971" y="199280"/>
            <a:ext cx="8497328" cy="369332"/>
          </a:xfrm>
          <a:prstGeom prst="rect">
            <a:avLst/>
          </a:prstGeom>
          <a:solidFill>
            <a:srgbClr val="FFFF00"/>
          </a:solidFill>
          <a:ln w="38100" cmpd="sng">
            <a:solidFill>
              <a:srgbClr val="FF0000"/>
            </a:solidFill>
          </a:ln>
        </p:spPr>
        <p:txBody>
          <a:bodyPr wrap="square" rtlCol="0">
            <a:spAutoFit/>
          </a:bodyPr>
          <a:lstStyle/>
          <a:p>
            <a:pPr algn="ctr"/>
            <a:r>
              <a:rPr lang="it-IT" b="1" dirty="0" smtClean="0"/>
              <a:t>Pressione - barometri</a:t>
            </a:r>
            <a:endParaRPr lang="it-IT" b="1" dirty="0"/>
          </a:p>
        </p:txBody>
      </p:sp>
      <p:pic>
        <p:nvPicPr>
          <p:cNvPr id="3" name="Immagine 2" descr="17.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3742" y="594012"/>
            <a:ext cx="3655734" cy="1183988"/>
          </a:xfrm>
          <a:prstGeom prst="rect">
            <a:avLst/>
          </a:prstGeom>
          <a:ln w="38100">
            <a:solidFill>
              <a:srgbClr val="FF0000"/>
            </a:solidFill>
          </a:ln>
        </p:spPr>
      </p:pic>
      <p:sp>
        <p:nvSpPr>
          <p:cNvPr id="4" name="Rettangolo 3"/>
          <p:cNvSpPr/>
          <p:nvPr/>
        </p:nvSpPr>
        <p:spPr>
          <a:xfrm>
            <a:off x="253999" y="1798160"/>
            <a:ext cx="4267203" cy="2492990"/>
          </a:xfrm>
          <a:prstGeom prst="rect">
            <a:avLst/>
          </a:prstGeom>
          <a:ln w="38100">
            <a:noFill/>
          </a:ln>
        </p:spPr>
        <p:txBody>
          <a:bodyPr wrap="square">
            <a:spAutoFit/>
          </a:bodyPr>
          <a:lstStyle/>
          <a:p>
            <a:pPr algn="just"/>
            <a:r>
              <a:rPr lang="it-IT" sz="1200" b="1" dirty="0" smtClean="0">
                <a:solidFill>
                  <a:srgbClr val="FF0000"/>
                </a:solidFill>
                <a:latin typeface="Arial"/>
                <a:cs typeface="Arial"/>
              </a:rPr>
              <a:t>Barometro aneroide</a:t>
            </a:r>
            <a:r>
              <a:rPr lang="it-IT" sz="1200" b="1" dirty="0" smtClean="0">
                <a:latin typeface="Arial"/>
                <a:cs typeface="Arial"/>
              </a:rPr>
              <a:t>:</a:t>
            </a:r>
            <a:r>
              <a:rPr lang="it-IT" sz="1200" dirty="0" smtClean="0">
                <a:solidFill>
                  <a:srgbClr val="FF0000"/>
                </a:solidFill>
                <a:latin typeface="Arial"/>
                <a:cs typeface="Arial"/>
              </a:rPr>
              <a:t> </a:t>
            </a:r>
            <a:r>
              <a:rPr lang="it-IT" sz="1200" dirty="0" smtClean="0">
                <a:latin typeface="Arial"/>
                <a:cs typeface="Arial"/>
              </a:rPr>
              <a:t>capsula </a:t>
            </a:r>
            <a:r>
              <a:rPr lang="it-IT" sz="1200" dirty="0">
                <a:latin typeface="Arial"/>
                <a:cs typeface="Arial"/>
              </a:rPr>
              <a:t>metallica con </a:t>
            </a:r>
            <a:r>
              <a:rPr lang="it-IT" sz="1200" dirty="0" smtClean="0">
                <a:latin typeface="Arial"/>
                <a:cs typeface="Arial"/>
              </a:rPr>
              <a:t>interno </a:t>
            </a:r>
            <a:r>
              <a:rPr lang="it-IT" sz="1200" dirty="0">
                <a:latin typeface="Arial"/>
                <a:cs typeface="Arial"/>
              </a:rPr>
              <a:t>vuoto e </a:t>
            </a:r>
            <a:r>
              <a:rPr lang="it-IT" sz="1200" dirty="0" smtClean="0">
                <a:latin typeface="Arial"/>
                <a:cs typeface="Arial"/>
              </a:rPr>
              <a:t>molla </a:t>
            </a:r>
            <a:r>
              <a:rPr lang="it-IT" sz="1200" dirty="0">
                <a:latin typeface="Arial"/>
                <a:cs typeface="Arial"/>
              </a:rPr>
              <a:t>per </a:t>
            </a:r>
            <a:r>
              <a:rPr lang="it-IT" sz="1200" dirty="0" smtClean="0">
                <a:latin typeface="Arial"/>
                <a:cs typeface="Arial"/>
              </a:rPr>
              <a:t>compensare parzialmente </a:t>
            </a:r>
            <a:r>
              <a:rPr lang="it-IT" sz="1200" dirty="0">
                <a:latin typeface="Arial"/>
                <a:cs typeface="Arial"/>
              </a:rPr>
              <a:t>la </a:t>
            </a:r>
            <a:r>
              <a:rPr lang="it-IT" sz="1200" dirty="0" smtClean="0">
                <a:latin typeface="Arial"/>
                <a:cs typeface="Arial"/>
              </a:rPr>
              <a:t>pressione esterna</a:t>
            </a:r>
            <a:r>
              <a:rPr lang="it-IT" sz="1200" dirty="0">
                <a:latin typeface="Arial"/>
                <a:cs typeface="Arial"/>
              </a:rPr>
              <a:t>; in </a:t>
            </a:r>
            <a:r>
              <a:rPr lang="it-IT" sz="1200" dirty="0" smtClean="0">
                <a:latin typeface="Arial"/>
                <a:cs typeface="Arial"/>
              </a:rPr>
              <a:t>funzione </a:t>
            </a:r>
            <a:r>
              <a:rPr lang="it-IT" sz="1200" dirty="0">
                <a:latin typeface="Arial"/>
                <a:cs typeface="Arial"/>
              </a:rPr>
              <a:t>di questa la </a:t>
            </a:r>
            <a:r>
              <a:rPr lang="it-IT" sz="1200" dirty="0" smtClean="0">
                <a:latin typeface="Arial"/>
                <a:cs typeface="Arial"/>
              </a:rPr>
              <a:t>capsula </a:t>
            </a:r>
            <a:r>
              <a:rPr lang="it-IT" sz="1200" dirty="0">
                <a:latin typeface="Arial"/>
                <a:cs typeface="Arial"/>
              </a:rPr>
              <a:t>si deforma facendo </a:t>
            </a:r>
            <a:r>
              <a:rPr lang="it-IT" sz="1200" dirty="0" smtClean="0">
                <a:latin typeface="Arial"/>
                <a:cs typeface="Arial"/>
              </a:rPr>
              <a:t>muovere </a:t>
            </a:r>
            <a:r>
              <a:rPr lang="it-IT" sz="1200" dirty="0">
                <a:latin typeface="Arial"/>
                <a:cs typeface="Arial"/>
              </a:rPr>
              <a:t>l’ago su scala </a:t>
            </a:r>
            <a:r>
              <a:rPr lang="it-IT" sz="1200" dirty="0" smtClean="0">
                <a:latin typeface="Arial"/>
                <a:cs typeface="Arial"/>
              </a:rPr>
              <a:t>graduata</a:t>
            </a:r>
            <a:r>
              <a:rPr lang="it-IT" sz="1200" dirty="0">
                <a:latin typeface="Arial"/>
                <a:cs typeface="Arial"/>
              </a:rPr>
              <a:t>. </a:t>
            </a:r>
            <a:r>
              <a:rPr lang="it-IT" sz="1200" dirty="0" smtClean="0">
                <a:latin typeface="Arial"/>
                <a:cs typeface="Arial"/>
              </a:rPr>
              <a:t>Su </a:t>
            </a:r>
            <a:r>
              <a:rPr lang="it-IT" sz="1200" dirty="0">
                <a:latin typeface="Arial"/>
                <a:cs typeface="Arial"/>
              </a:rPr>
              <a:t>stesso principio si </a:t>
            </a:r>
            <a:r>
              <a:rPr lang="it-IT" sz="1200" dirty="0" smtClean="0">
                <a:latin typeface="Arial"/>
                <a:cs typeface="Arial"/>
              </a:rPr>
              <a:t>basa l’</a:t>
            </a:r>
            <a:r>
              <a:rPr lang="it-IT" sz="1200" b="1" dirty="0" err="1" smtClean="0">
                <a:solidFill>
                  <a:srgbClr val="FF0000"/>
                </a:solidFill>
                <a:latin typeface="Arial"/>
                <a:cs typeface="Arial"/>
              </a:rPr>
              <a:t>altime</a:t>
            </a:r>
            <a:r>
              <a:rPr lang="it-IT" sz="1200" dirty="0" err="1" smtClean="0">
                <a:solidFill>
                  <a:srgbClr val="000000"/>
                </a:solidFill>
                <a:latin typeface="Arial"/>
                <a:cs typeface="Arial"/>
              </a:rPr>
              <a:t>-</a:t>
            </a:r>
            <a:r>
              <a:rPr lang="it-IT" sz="1200" b="1" dirty="0" err="1" smtClean="0">
                <a:solidFill>
                  <a:srgbClr val="FF0000"/>
                </a:solidFill>
                <a:latin typeface="Arial"/>
                <a:cs typeface="Arial"/>
              </a:rPr>
              <a:t>tro</a:t>
            </a:r>
            <a:r>
              <a:rPr lang="it-IT" sz="1200" dirty="0" smtClean="0">
                <a:latin typeface="Arial"/>
                <a:cs typeface="Arial"/>
              </a:rPr>
              <a:t> analogico, per misurare l’altitudine</a:t>
            </a:r>
            <a:r>
              <a:rPr lang="it-IT" sz="1200" b="1" dirty="0" smtClean="0">
                <a:latin typeface="Arial"/>
                <a:cs typeface="Arial"/>
              </a:rPr>
              <a:t>:</a:t>
            </a:r>
            <a:r>
              <a:rPr lang="it-IT" sz="1200" dirty="0" smtClean="0">
                <a:latin typeface="Arial"/>
                <a:cs typeface="Arial"/>
              </a:rPr>
              <a:t> all’aumentare della quota diminuisce </a:t>
            </a:r>
            <a:r>
              <a:rPr lang="it-IT" sz="1200" dirty="0">
                <a:latin typeface="Arial"/>
                <a:cs typeface="Arial"/>
              </a:rPr>
              <a:t>lo spessore di aria </a:t>
            </a:r>
            <a:r>
              <a:rPr lang="it-IT" sz="1200" dirty="0" smtClean="0">
                <a:latin typeface="Arial"/>
                <a:cs typeface="Arial"/>
              </a:rPr>
              <a:t>sovrastante </a:t>
            </a:r>
            <a:r>
              <a:rPr lang="it-IT" sz="1200" dirty="0">
                <a:latin typeface="Arial"/>
                <a:cs typeface="Arial"/>
              </a:rPr>
              <a:t>e quindi la </a:t>
            </a:r>
            <a:r>
              <a:rPr lang="it-IT" sz="1200" dirty="0" smtClean="0">
                <a:latin typeface="Arial"/>
                <a:cs typeface="Arial"/>
              </a:rPr>
              <a:t>pressione </a:t>
            </a:r>
            <a:r>
              <a:rPr lang="it-IT" sz="1200" dirty="0">
                <a:latin typeface="Arial"/>
                <a:cs typeface="Arial"/>
              </a:rPr>
              <a:t>atmosferica</a:t>
            </a:r>
            <a:r>
              <a:rPr lang="it-IT" sz="1200" dirty="0" smtClean="0">
                <a:latin typeface="Arial"/>
                <a:cs typeface="Arial"/>
              </a:rPr>
              <a:t>. L’altimetro va tarato ogni volta prima dell’uso sulla base dei un </a:t>
            </a:r>
            <a:r>
              <a:rPr lang="it-IT" sz="1200" dirty="0">
                <a:latin typeface="Arial"/>
                <a:cs typeface="Arial"/>
              </a:rPr>
              <a:t>p</a:t>
            </a:r>
            <a:r>
              <a:rPr lang="it-IT" sz="1200" dirty="0" smtClean="0">
                <a:latin typeface="Arial"/>
                <a:cs typeface="Arial"/>
              </a:rPr>
              <a:t>unto quotato. Il barometro (</a:t>
            </a:r>
            <a:r>
              <a:rPr lang="it-IT" sz="1200" dirty="0" err="1" smtClean="0">
                <a:latin typeface="Arial"/>
                <a:cs typeface="Arial"/>
              </a:rPr>
              <a:t>pres-sione</a:t>
            </a:r>
            <a:r>
              <a:rPr lang="it-IT" sz="1200" dirty="0" smtClean="0">
                <a:latin typeface="Arial"/>
                <a:cs typeface="Arial"/>
              </a:rPr>
              <a:t> a livello del mare) va tarato la prima volta, poi control-lato periodicamente (una volta al mese) sulla base della car-ta isobarica della previsione del tempo (es. </a:t>
            </a:r>
            <a:r>
              <a:rPr lang="it-IT" sz="1200" i="1" dirty="0" err="1" smtClean="0">
                <a:solidFill>
                  <a:srgbClr val="0000FF"/>
                </a:solidFill>
                <a:latin typeface="Arial"/>
                <a:cs typeface="Arial"/>
              </a:rPr>
              <a:t>nimbus.it</a:t>
            </a:r>
            <a:r>
              <a:rPr lang="it-IT" sz="1200" dirty="0" smtClean="0">
                <a:latin typeface="Arial"/>
                <a:cs typeface="Arial"/>
              </a:rPr>
              <a:t>), </a:t>
            </a:r>
            <a:r>
              <a:rPr lang="it-IT" sz="1200" dirty="0" err="1" smtClean="0">
                <a:latin typeface="Arial"/>
                <a:cs typeface="Arial"/>
              </a:rPr>
              <a:t>oppu</a:t>
            </a:r>
            <a:r>
              <a:rPr lang="it-IT" sz="1200" dirty="0" smtClean="0">
                <a:latin typeface="Arial"/>
                <a:cs typeface="Arial"/>
              </a:rPr>
              <a:t>-re, per i Torinesi, dall’</a:t>
            </a:r>
            <a:r>
              <a:rPr lang="it-IT" sz="1200" b="1" dirty="0" smtClean="0">
                <a:latin typeface="Arial"/>
                <a:cs typeface="Arial"/>
              </a:rPr>
              <a:t>Osservatorio di Meteorologico di Moncalieri</a:t>
            </a:r>
            <a:r>
              <a:rPr lang="it-IT" sz="1200" dirty="0" smtClean="0">
                <a:latin typeface="Arial"/>
                <a:cs typeface="Arial"/>
              </a:rPr>
              <a:t>.</a:t>
            </a:r>
            <a:endParaRPr lang="it-IT" sz="1200" dirty="0">
              <a:latin typeface="Arial"/>
              <a:cs typeface="Arial"/>
            </a:endParaRPr>
          </a:p>
        </p:txBody>
      </p:sp>
      <p:sp>
        <p:nvSpPr>
          <p:cNvPr id="6" name="CasellaDiTesto 5"/>
          <p:cNvSpPr txBox="1"/>
          <p:nvPr/>
        </p:nvSpPr>
        <p:spPr>
          <a:xfrm>
            <a:off x="5707731" y="4790935"/>
            <a:ext cx="3256285" cy="1938992"/>
          </a:xfrm>
          <a:prstGeom prst="rect">
            <a:avLst/>
          </a:prstGeom>
          <a:noFill/>
        </p:spPr>
        <p:txBody>
          <a:bodyPr wrap="square" rtlCol="0">
            <a:spAutoFit/>
          </a:bodyPr>
          <a:lstStyle/>
          <a:p>
            <a:pPr algn="just"/>
            <a:r>
              <a:rPr lang="it-IT" sz="1200" dirty="0" smtClean="0">
                <a:latin typeface="Arial"/>
                <a:cs typeface="Arial"/>
              </a:rPr>
              <a:t>I </a:t>
            </a:r>
            <a:r>
              <a:rPr lang="it-IT" sz="1200" b="1" dirty="0" smtClean="0">
                <a:solidFill>
                  <a:srgbClr val="FF0000"/>
                </a:solidFill>
                <a:latin typeface="Arial"/>
                <a:cs typeface="Arial"/>
              </a:rPr>
              <a:t>barometri a mercurio </a:t>
            </a:r>
            <a:r>
              <a:rPr lang="it-IT" sz="1200" dirty="0" smtClean="0">
                <a:latin typeface="Arial"/>
                <a:cs typeface="Arial"/>
              </a:rPr>
              <a:t>sfruttano l’</a:t>
            </a:r>
            <a:r>
              <a:rPr lang="it-IT" sz="1200" dirty="0" err="1" smtClean="0">
                <a:latin typeface="Arial"/>
                <a:cs typeface="Arial"/>
              </a:rPr>
              <a:t>esperien</a:t>
            </a:r>
            <a:r>
              <a:rPr lang="it-IT" sz="1200" dirty="0" smtClean="0">
                <a:latin typeface="Arial"/>
                <a:cs typeface="Arial"/>
              </a:rPr>
              <a:t>-za di Torricelli; in genere sono strumenti este-</a:t>
            </a:r>
            <a:r>
              <a:rPr lang="it-IT" sz="1200" dirty="0" err="1" smtClean="0">
                <a:latin typeface="Arial"/>
                <a:cs typeface="Arial"/>
              </a:rPr>
              <a:t>ticamente</a:t>
            </a:r>
            <a:r>
              <a:rPr lang="it-IT" sz="1200" dirty="0" smtClean="0">
                <a:latin typeface="Arial"/>
                <a:cs typeface="Arial"/>
              </a:rPr>
              <a:t> adatti per l’arredamento e didatti-</a:t>
            </a:r>
            <a:r>
              <a:rPr lang="it-IT" sz="1200" dirty="0" err="1" smtClean="0">
                <a:latin typeface="Arial"/>
                <a:cs typeface="Arial"/>
              </a:rPr>
              <a:t>camente</a:t>
            </a:r>
            <a:r>
              <a:rPr lang="it-IT" sz="1200" dirty="0" smtClean="0">
                <a:latin typeface="Arial"/>
                <a:cs typeface="Arial"/>
              </a:rPr>
              <a:t> interessanti. Misurano la pressione assoluta, cioè quella vera dovuta all’aria che sovrasta lo strumento. Il Liceo Gobetti si </a:t>
            </a:r>
            <a:r>
              <a:rPr lang="it-IT" sz="1200" dirty="0" err="1" smtClean="0">
                <a:latin typeface="Arial"/>
                <a:cs typeface="Arial"/>
              </a:rPr>
              <a:t>tro</a:t>
            </a:r>
            <a:r>
              <a:rPr lang="it-IT" sz="1200" dirty="0" smtClean="0">
                <a:latin typeface="Arial"/>
                <a:cs typeface="Arial"/>
              </a:rPr>
              <a:t>-va a circa 230 m s.l.m. = 2,3 hm sul livello marino</a:t>
            </a:r>
            <a:r>
              <a:rPr lang="it-IT" sz="1200" b="1" dirty="0">
                <a:latin typeface="Arial"/>
                <a:cs typeface="Arial"/>
              </a:rPr>
              <a:t>:</a:t>
            </a:r>
            <a:r>
              <a:rPr lang="it-IT" sz="1200" dirty="0" smtClean="0">
                <a:latin typeface="Arial"/>
                <a:cs typeface="Arial"/>
              </a:rPr>
              <a:t> alla misura del barometro a mercurio posto in un’aula del primo piano del liceo oc-corre aggiungere 2,3</a:t>
            </a:r>
            <a:r>
              <a:rPr lang="it-IT" sz="1200" b="1" dirty="0" smtClean="0">
                <a:latin typeface="Arial"/>
                <a:cs typeface="Arial"/>
              </a:rPr>
              <a:t>·</a:t>
            </a:r>
            <a:r>
              <a:rPr lang="it-IT" sz="1200" dirty="0" smtClean="0">
                <a:latin typeface="Arial"/>
                <a:cs typeface="Arial"/>
              </a:rPr>
              <a:t>8,5 = 20 </a:t>
            </a:r>
            <a:r>
              <a:rPr lang="it-IT" sz="1200" dirty="0" err="1" smtClean="0">
                <a:latin typeface="Arial"/>
                <a:cs typeface="Arial"/>
              </a:rPr>
              <a:t>hPa</a:t>
            </a:r>
            <a:endParaRPr lang="it-IT" sz="1200" dirty="0">
              <a:latin typeface="Arial"/>
              <a:cs typeface="Arial"/>
            </a:endParaRPr>
          </a:p>
        </p:txBody>
      </p:sp>
      <p:pic>
        <p:nvPicPr>
          <p:cNvPr id="7" name="Immagine 6" descr="19.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25326" y="598148"/>
            <a:ext cx="2061089" cy="2171684"/>
          </a:xfrm>
          <a:prstGeom prst="rect">
            <a:avLst/>
          </a:prstGeom>
          <a:ln w="38100">
            <a:solidFill>
              <a:srgbClr val="FF0000"/>
            </a:solidFill>
          </a:ln>
        </p:spPr>
      </p:pic>
      <p:pic>
        <p:nvPicPr>
          <p:cNvPr id="5" name="Immagine 4" descr="18.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31177" y="583127"/>
            <a:ext cx="2203607" cy="4207808"/>
          </a:xfrm>
          <a:prstGeom prst="rect">
            <a:avLst/>
          </a:prstGeom>
          <a:ln w="38100">
            <a:solidFill>
              <a:srgbClr val="FF0000"/>
            </a:solidFill>
          </a:ln>
        </p:spPr>
      </p:pic>
      <p:sp>
        <p:nvSpPr>
          <p:cNvPr id="9" name="Rettangolo 8"/>
          <p:cNvSpPr/>
          <p:nvPr/>
        </p:nvSpPr>
        <p:spPr>
          <a:xfrm>
            <a:off x="3056663" y="4487682"/>
            <a:ext cx="1403084" cy="2308324"/>
          </a:xfrm>
          <a:prstGeom prst="rect">
            <a:avLst/>
          </a:prstGeom>
        </p:spPr>
        <p:txBody>
          <a:bodyPr wrap="square">
            <a:spAutoFit/>
          </a:bodyPr>
          <a:lstStyle/>
          <a:p>
            <a:pPr algn="just"/>
            <a:r>
              <a:rPr lang="it-IT" sz="1200" dirty="0" smtClean="0">
                <a:latin typeface="Arial"/>
                <a:cs typeface="Arial"/>
              </a:rPr>
              <a:t>Il </a:t>
            </a:r>
            <a:r>
              <a:rPr lang="it-IT" sz="1200" dirty="0">
                <a:latin typeface="Arial"/>
                <a:cs typeface="Arial"/>
              </a:rPr>
              <a:t>funzionamento </a:t>
            </a:r>
            <a:r>
              <a:rPr lang="it-IT" sz="1200" dirty="0" smtClean="0">
                <a:latin typeface="Arial"/>
                <a:cs typeface="Arial"/>
              </a:rPr>
              <a:t>dei </a:t>
            </a:r>
            <a:r>
              <a:rPr lang="it-IT" sz="1200" b="1" dirty="0" smtClean="0">
                <a:solidFill>
                  <a:srgbClr val="FF0000"/>
                </a:solidFill>
                <a:latin typeface="Arial"/>
                <a:cs typeface="Arial"/>
              </a:rPr>
              <a:t>barometri di</a:t>
            </a:r>
            <a:r>
              <a:rPr lang="it-IT" sz="1200" dirty="0" smtClean="0">
                <a:latin typeface="Arial"/>
                <a:cs typeface="Arial"/>
              </a:rPr>
              <a:t>-</a:t>
            </a:r>
            <a:r>
              <a:rPr lang="it-IT" sz="1200" b="1" dirty="0" smtClean="0">
                <a:solidFill>
                  <a:srgbClr val="FF0000"/>
                </a:solidFill>
                <a:latin typeface="Arial"/>
                <a:cs typeface="Arial"/>
              </a:rPr>
              <a:t>gitali</a:t>
            </a:r>
            <a:r>
              <a:rPr lang="it-IT" sz="1200" dirty="0" smtClean="0">
                <a:latin typeface="Arial"/>
                <a:cs typeface="Arial"/>
              </a:rPr>
              <a:t> è </a:t>
            </a:r>
            <a:r>
              <a:rPr lang="it-IT" sz="1200" dirty="0" err="1" smtClean="0">
                <a:latin typeface="Arial"/>
                <a:cs typeface="Arial"/>
              </a:rPr>
              <a:t>comples</a:t>
            </a:r>
            <a:r>
              <a:rPr lang="it-IT" sz="1200" dirty="0" smtClean="0">
                <a:latin typeface="Arial"/>
                <a:cs typeface="Arial"/>
              </a:rPr>
              <a:t>-so. Utilizzano sensori </a:t>
            </a:r>
            <a:r>
              <a:rPr lang="it-IT" sz="1200" dirty="0">
                <a:latin typeface="Arial"/>
                <a:cs typeface="Arial"/>
              </a:rPr>
              <a:t>ed </a:t>
            </a:r>
            <a:r>
              <a:rPr lang="it-IT" sz="1200" dirty="0" err="1" smtClean="0">
                <a:latin typeface="Arial"/>
                <a:cs typeface="Arial"/>
              </a:rPr>
              <a:t>esten-simetri</a:t>
            </a:r>
            <a:r>
              <a:rPr lang="it-IT" sz="1200" dirty="0" smtClean="0">
                <a:latin typeface="Arial"/>
                <a:cs typeface="Arial"/>
              </a:rPr>
              <a:t> </a:t>
            </a:r>
            <a:r>
              <a:rPr lang="it-IT" sz="1200" dirty="0">
                <a:latin typeface="Arial"/>
                <a:cs typeface="Arial"/>
              </a:rPr>
              <a:t>che </a:t>
            </a:r>
            <a:r>
              <a:rPr lang="it-IT" sz="1200" dirty="0" err="1" smtClean="0">
                <a:latin typeface="Arial"/>
                <a:cs typeface="Arial"/>
              </a:rPr>
              <a:t>cau</a:t>
            </a:r>
            <a:r>
              <a:rPr lang="it-IT" sz="1200" dirty="0" smtClean="0">
                <a:latin typeface="Arial"/>
                <a:cs typeface="Arial"/>
              </a:rPr>
              <a:t>-sano </a:t>
            </a:r>
            <a:r>
              <a:rPr lang="it-IT" sz="1200" dirty="0">
                <a:latin typeface="Arial"/>
                <a:cs typeface="Arial"/>
              </a:rPr>
              <a:t>una </a:t>
            </a:r>
            <a:r>
              <a:rPr lang="it-IT" sz="1200" dirty="0" smtClean="0">
                <a:latin typeface="Arial"/>
                <a:cs typeface="Arial"/>
              </a:rPr>
              <a:t>varia-zione </a:t>
            </a:r>
            <a:r>
              <a:rPr lang="it-IT" sz="1200" dirty="0">
                <a:latin typeface="Arial"/>
                <a:cs typeface="Arial"/>
              </a:rPr>
              <a:t>della </a:t>
            </a:r>
            <a:r>
              <a:rPr lang="it-IT" sz="1200" dirty="0" err="1" smtClean="0">
                <a:latin typeface="Arial"/>
                <a:cs typeface="Arial"/>
              </a:rPr>
              <a:t>ten-sione</a:t>
            </a:r>
            <a:r>
              <a:rPr lang="it-IT" sz="1200" dirty="0" smtClean="0">
                <a:latin typeface="Arial"/>
                <a:cs typeface="Arial"/>
              </a:rPr>
              <a:t> poi </a:t>
            </a:r>
            <a:r>
              <a:rPr lang="it-IT" sz="1200" dirty="0" err="1" smtClean="0">
                <a:latin typeface="Arial"/>
                <a:cs typeface="Arial"/>
              </a:rPr>
              <a:t>conver-tita</a:t>
            </a:r>
            <a:r>
              <a:rPr lang="it-IT" sz="1200" dirty="0" smtClean="0">
                <a:latin typeface="Arial"/>
                <a:cs typeface="Arial"/>
              </a:rPr>
              <a:t> </a:t>
            </a:r>
            <a:r>
              <a:rPr lang="it-IT" sz="1200" dirty="0">
                <a:latin typeface="Arial"/>
                <a:cs typeface="Arial"/>
              </a:rPr>
              <a:t>per essere </a:t>
            </a:r>
            <a:r>
              <a:rPr lang="it-IT" sz="1200" dirty="0" smtClean="0">
                <a:latin typeface="Arial"/>
                <a:cs typeface="Arial"/>
              </a:rPr>
              <a:t>vi-</a:t>
            </a:r>
            <a:r>
              <a:rPr lang="it-IT" sz="1200" dirty="0" err="1" smtClean="0">
                <a:latin typeface="Arial"/>
                <a:cs typeface="Arial"/>
              </a:rPr>
              <a:t>sualizzata</a:t>
            </a:r>
            <a:r>
              <a:rPr lang="it-IT" sz="1200" dirty="0" smtClean="0">
                <a:latin typeface="Arial"/>
                <a:cs typeface="Arial"/>
              </a:rPr>
              <a:t> su di-</a:t>
            </a:r>
            <a:r>
              <a:rPr lang="it-IT" sz="1200" dirty="0" err="1" smtClean="0">
                <a:latin typeface="Arial"/>
                <a:cs typeface="Arial"/>
              </a:rPr>
              <a:t>splay</a:t>
            </a:r>
            <a:r>
              <a:rPr lang="it-IT" sz="1200" dirty="0">
                <a:latin typeface="Arial"/>
                <a:cs typeface="Arial"/>
              </a:rPr>
              <a:t>.</a:t>
            </a:r>
          </a:p>
        </p:txBody>
      </p:sp>
      <p:pic>
        <p:nvPicPr>
          <p:cNvPr id="10" name="Immagine 9" descr="20.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21203" y="2813981"/>
            <a:ext cx="2057828" cy="1976953"/>
          </a:xfrm>
          <a:prstGeom prst="rect">
            <a:avLst/>
          </a:prstGeom>
          <a:ln w="38100">
            <a:solidFill>
              <a:srgbClr val="FF0000"/>
            </a:solidFill>
          </a:ln>
        </p:spPr>
      </p:pic>
      <p:pic>
        <p:nvPicPr>
          <p:cNvPr id="11" name="Immagine 10" descr="21.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0455" y="4364014"/>
            <a:ext cx="2736208" cy="2310015"/>
          </a:xfrm>
          <a:prstGeom prst="rect">
            <a:avLst/>
          </a:prstGeom>
          <a:ln w="38100">
            <a:solidFill>
              <a:srgbClr val="FF0000"/>
            </a:solidFill>
          </a:ln>
        </p:spPr>
      </p:pic>
    </p:spTree>
    <p:extLst>
      <p:ext uri="{BB962C8B-B14F-4D97-AF65-F5344CB8AC3E}">
        <p14:creationId xmlns:p14="http://schemas.microsoft.com/office/powerpoint/2010/main" val="15743401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1168400" y="221051"/>
            <a:ext cx="7020000" cy="369332"/>
          </a:xfrm>
          <a:prstGeom prst="rect">
            <a:avLst/>
          </a:prstGeom>
          <a:solidFill>
            <a:srgbClr val="FFFF00"/>
          </a:solidFill>
          <a:ln w="38100" cmpd="sng">
            <a:solidFill>
              <a:srgbClr val="FF0000"/>
            </a:solidFill>
          </a:ln>
        </p:spPr>
        <p:txBody>
          <a:bodyPr wrap="square" rtlCol="0">
            <a:spAutoFit/>
          </a:bodyPr>
          <a:lstStyle/>
          <a:p>
            <a:pPr algn="ctr"/>
            <a:r>
              <a:rPr lang="it-IT" b="1" dirty="0" smtClean="0"/>
              <a:t>Copertura del cielo</a:t>
            </a:r>
            <a:endParaRPr lang="it-IT" b="1" dirty="0"/>
          </a:p>
        </p:txBody>
      </p:sp>
      <p:pic>
        <p:nvPicPr>
          <p:cNvPr id="3" name="Immagine 2" descr="22 c.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6629" y="561355"/>
            <a:ext cx="7068458" cy="5786814"/>
          </a:xfrm>
          <a:prstGeom prst="rect">
            <a:avLst/>
          </a:prstGeom>
        </p:spPr>
      </p:pic>
    </p:spTree>
    <p:extLst>
      <p:ext uri="{BB962C8B-B14F-4D97-AF65-F5344CB8AC3E}">
        <p14:creationId xmlns:p14="http://schemas.microsoft.com/office/powerpoint/2010/main" val="2597594320"/>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487</TotalTime>
  <Words>2953</Words>
  <Application>Microsoft Macintosh PowerPoint</Application>
  <PresentationFormat>Presentazione su schermo (4:3)</PresentationFormat>
  <Paragraphs>62</Paragraphs>
  <Slides>12</Slides>
  <Notes>0</Notes>
  <HiddenSlides>0</HiddenSlides>
  <MMClips>0</MMClips>
  <ScaleCrop>false</ScaleCrop>
  <HeadingPairs>
    <vt:vector size="4" baseType="variant">
      <vt:variant>
        <vt:lpstr>Tema</vt:lpstr>
      </vt:variant>
      <vt:variant>
        <vt:i4>1</vt:i4>
      </vt:variant>
      <vt:variant>
        <vt:lpstr>Titoli diapositive</vt:lpstr>
      </vt:variant>
      <vt:variant>
        <vt:i4>12</vt:i4>
      </vt:variant>
    </vt:vector>
  </HeadingPairs>
  <TitlesOfParts>
    <vt:vector size="13" baseType="lpstr">
      <vt:lpstr>Tema di Office</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PowerPoint</dc:title>
  <dc:creator>Crest</dc:creator>
  <cp:lastModifiedBy>Crest</cp:lastModifiedBy>
  <cp:revision>42</cp:revision>
  <dcterms:created xsi:type="dcterms:W3CDTF">2019-09-30T13:21:05Z</dcterms:created>
  <dcterms:modified xsi:type="dcterms:W3CDTF">2019-10-10T05:59:51Z</dcterms:modified>
</cp:coreProperties>
</file>