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4" r:id="rId2"/>
    <p:sldId id="295" r:id="rId3"/>
    <p:sldId id="298" r:id="rId4"/>
    <p:sldId id="299" r:id="rId5"/>
    <p:sldId id="301" r:id="rId6"/>
    <p:sldId id="306" r:id="rId7"/>
    <p:sldId id="307" r:id="rId8"/>
    <p:sldId id="308" r:id="rId9"/>
    <p:sldId id="310" r:id="rId10"/>
    <p:sldId id="311" r:id="rId11"/>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1CA1"/>
    <a:srgbClr val="DCFFE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39" autoAdjust="0"/>
  </p:normalViewPr>
  <p:slideViewPr>
    <p:cSldViewPr snapToGrid="0" snapToObjects="1">
      <p:cViewPr>
        <p:scale>
          <a:sx n="165" d="100"/>
          <a:sy n="165" d="100"/>
        </p:scale>
        <p:origin x="-960" y="-3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397C6DD-9284-5E4B-AAEC-18859992D01D}" type="datetimeFigureOut">
              <a:rPr lang="it-IT" smtClean="0"/>
              <a:t>29/09/19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3759194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397C6DD-9284-5E4B-AAEC-18859992D01D}" type="datetimeFigureOut">
              <a:rPr lang="it-IT" smtClean="0"/>
              <a:t>29/09/19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4117369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F397C6DD-9284-5E4B-AAEC-18859992D01D}" type="datetimeFigureOut">
              <a:rPr lang="it-IT" smtClean="0"/>
              <a:t>29/09/19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2595328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397C6DD-9284-5E4B-AAEC-18859992D01D}" type="datetimeFigureOut">
              <a:rPr lang="it-IT" smtClean="0"/>
              <a:t>29/09/19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590164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397C6DD-9284-5E4B-AAEC-18859992D01D}" type="datetimeFigureOut">
              <a:rPr lang="it-IT" smtClean="0"/>
              <a:t>29/09/19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2208249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F397C6DD-9284-5E4B-AAEC-18859992D01D}" type="datetimeFigureOut">
              <a:rPr lang="it-IT" smtClean="0"/>
              <a:t>29/09/19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1238535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397C6DD-9284-5E4B-AAEC-18859992D01D}" type="datetimeFigureOut">
              <a:rPr lang="it-IT" smtClean="0"/>
              <a:t>29/09/19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2952151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F397C6DD-9284-5E4B-AAEC-18859992D01D}" type="datetimeFigureOut">
              <a:rPr lang="it-IT" smtClean="0"/>
              <a:t>29/09/19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15717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F397C6DD-9284-5E4B-AAEC-18859992D01D}" type="datetimeFigureOut">
              <a:rPr lang="it-IT" smtClean="0"/>
              <a:t>29/09/19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1448690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397C6DD-9284-5E4B-AAEC-18859992D01D}" type="datetimeFigureOut">
              <a:rPr lang="it-IT" smtClean="0"/>
              <a:t>29/09/19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2159052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397C6DD-9284-5E4B-AAEC-18859992D01D}" type="datetimeFigureOut">
              <a:rPr lang="it-IT" smtClean="0"/>
              <a:t>29/09/19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560FE84-5A0E-274F-B4F6-3632727750D8}" type="slidenum">
              <a:rPr lang="it-IT" smtClean="0"/>
              <a:t>‹n.›</a:t>
            </a:fld>
            <a:endParaRPr lang="it-IT"/>
          </a:p>
        </p:txBody>
      </p:sp>
    </p:spTree>
    <p:extLst>
      <p:ext uri="{BB962C8B-B14F-4D97-AF65-F5344CB8AC3E}">
        <p14:creationId xmlns:p14="http://schemas.microsoft.com/office/powerpoint/2010/main" val="25428722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FFE3"/>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97C6DD-9284-5E4B-AAEC-18859992D01D}" type="datetimeFigureOut">
              <a:rPr lang="it-IT" smtClean="0"/>
              <a:t>29/09/19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60FE84-5A0E-274F-B4F6-3632727750D8}" type="slidenum">
              <a:rPr lang="it-IT" smtClean="0"/>
              <a:t>‹n.›</a:t>
            </a:fld>
            <a:endParaRPr lang="it-IT"/>
          </a:p>
        </p:txBody>
      </p:sp>
    </p:spTree>
    <p:extLst>
      <p:ext uri="{BB962C8B-B14F-4D97-AF65-F5344CB8AC3E}">
        <p14:creationId xmlns:p14="http://schemas.microsoft.com/office/powerpoint/2010/main" val="708336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61697" y="149159"/>
            <a:ext cx="8676000"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Correnti a getto </a:t>
            </a:r>
            <a:r>
              <a:rPr lang="it-IT" b="1" dirty="0" smtClean="0"/>
              <a:t>(ulteriore complicazione del modello)</a:t>
            </a:r>
            <a:endParaRPr lang="it-IT" b="1" dirty="0"/>
          </a:p>
        </p:txBody>
      </p:sp>
      <p:pic>
        <p:nvPicPr>
          <p:cNvPr id="3" name="Immagine 2" descr="4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484" y="518491"/>
            <a:ext cx="8628303" cy="2826684"/>
          </a:xfrm>
          <a:prstGeom prst="rect">
            <a:avLst/>
          </a:prstGeom>
          <a:ln w="38100">
            <a:solidFill>
              <a:srgbClr val="FF0000"/>
            </a:solidFill>
          </a:ln>
        </p:spPr>
      </p:pic>
      <p:sp>
        <p:nvSpPr>
          <p:cNvPr id="5" name="Rettangolo 4"/>
          <p:cNvSpPr/>
          <p:nvPr/>
        </p:nvSpPr>
        <p:spPr>
          <a:xfrm>
            <a:off x="200121" y="3421288"/>
            <a:ext cx="8799152" cy="3323987"/>
          </a:xfrm>
          <a:prstGeom prst="rect">
            <a:avLst/>
          </a:prstGeom>
        </p:spPr>
        <p:txBody>
          <a:bodyPr wrap="square">
            <a:spAutoFit/>
          </a:bodyPr>
          <a:lstStyle/>
          <a:p>
            <a:pPr algn="just"/>
            <a:r>
              <a:rPr lang="it-IT" sz="1400" dirty="0" smtClean="0">
                <a:latin typeface="Arial"/>
                <a:cs typeface="Arial"/>
              </a:rPr>
              <a:t>La </a:t>
            </a:r>
            <a:r>
              <a:rPr lang="it-IT" sz="1400" b="1" dirty="0" smtClean="0">
                <a:solidFill>
                  <a:srgbClr val="0000FF"/>
                </a:solidFill>
                <a:latin typeface="Arial"/>
                <a:cs typeface="Arial"/>
              </a:rPr>
              <a:t>tropopausa</a:t>
            </a:r>
            <a:r>
              <a:rPr lang="it-IT" sz="1400" dirty="0" smtClean="0">
                <a:latin typeface="Arial"/>
                <a:cs typeface="Arial"/>
              </a:rPr>
              <a:t> è </a:t>
            </a:r>
            <a:r>
              <a:rPr lang="it-IT" sz="1400" dirty="0">
                <a:latin typeface="Arial"/>
                <a:cs typeface="Arial"/>
              </a:rPr>
              <a:t>una sottile pellicola che avvolge </a:t>
            </a:r>
            <a:r>
              <a:rPr lang="it-IT" sz="1400" dirty="0" smtClean="0">
                <a:latin typeface="Arial"/>
                <a:cs typeface="Arial"/>
              </a:rPr>
              <a:t>la </a:t>
            </a:r>
            <a:r>
              <a:rPr lang="it-IT" sz="1400" dirty="0">
                <a:latin typeface="Arial"/>
                <a:cs typeface="Arial"/>
              </a:rPr>
              <a:t>troposfera ad una altezza </a:t>
            </a:r>
            <a:r>
              <a:rPr lang="it-IT" sz="1400" dirty="0" smtClean="0">
                <a:latin typeface="Arial"/>
                <a:cs typeface="Arial"/>
              </a:rPr>
              <a:t>variabile </a:t>
            </a:r>
            <a:r>
              <a:rPr lang="it-IT" sz="1400" dirty="0">
                <a:latin typeface="Arial"/>
                <a:cs typeface="Arial"/>
              </a:rPr>
              <a:t>con la </a:t>
            </a:r>
            <a:r>
              <a:rPr lang="it-IT" sz="1400" dirty="0" smtClean="0">
                <a:latin typeface="Arial"/>
                <a:cs typeface="Arial"/>
              </a:rPr>
              <a:t>latitudine, ma con </a:t>
            </a:r>
            <a:r>
              <a:rPr lang="it-IT" sz="1400" b="1" dirty="0" smtClean="0">
                <a:latin typeface="Arial"/>
                <a:cs typeface="Arial"/>
              </a:rPr>
              <a:t>interruzioni</a:t>
            </a:r>
            <a:r>
              <a:rPr lang="it-IT" sz="1400" dirty="0">
                <a:latin typeface="Arial"/>
                <a:cs typeface="Arial"/>
              </a:rPr>
              <a:t>. </a:t>
            </a:r>
            <a:r>
              <a:rPr lang="it-IT" sz="1400" dirty="0" smtClean="0">
                <a:latin typeface="Arial"/>
                <a:cs typeface="Arial"/>
              </a:rPr>
              <a:t>Essa si </a:t>
            </a:r>
            <a:r>
              <a:rPr lang="it-IT" sz="1400" dirty="0">
                <a:latin typeface="Arial"/>
                <a:cs typeface="Arial"/>
              </a:rPr>
              <a:t>presenta come “fogli” a diversa altezza e parzialmente stratificati ai loro margini </a:t>
            </a:r>
            <a:r>
              <a:rPr lang="it-IT" sz="1400" dirty="0" smtClean="0">
                <a:latin typeface="Arial"/>
                <a:cs typeface="Arial"/>
              </a:rPr>
              <a:t>presso le alte </a:t>
            </a:r>
            <a:r>
              <a:rPr lang="it-IT" sz="1400" dirty="0">
                <a:latin typeface="Arial"/>
                <a:cs typeface="Arial"/>
              </a:rPr>
              <a:t>pressioni tropicali (30° </a:t>
            </a:r>
            <a:r>
              <a:rPr lang="it-IT" sz="1400" dirty="0" err="1">
                <a:latin typeface="Arial"/>
                <a:cs typeface="Arial"/>
              </a:rPr>
              <a:t>Lat</a:t>
            </a:r>
            <a:r>
              <a:rPr lang="it-IT" sz="1400" dirty="0">
                <a:latin typeface="Arial"/>
                <a:cs typeface="Arial"/>
              </a:rPr>
              <a:t>. Nord) e delle depressioni polari (60° </a:t>
            </a:r>
            <a:r>
              <a:rPr lang="it-IT" sz="1400" dirty="0" err="1">
                <a:latin typeface="Arial"/>
                <a:cs typeface="Arial"/>
              </a:rPr>
              <a:t>Lat</a:t>
            </a:r>
            <a:r>
              <a:rPr lang="it-IT" sz="1400" dirty="0">
                <a:latin typeface="Arial"/>
                <a:cs typeface="Arial"/>
              </a:rPr>
              <a:t>. Nord). Nella stretta fascia dove i “fogli” si sovrappongono, </a:t>
            </a:r>
            <a:r>
              <a:rPr lang="it-IT" sz="1400" dirty="0" smtClean="0">
                <a:latin typeface="Arial"/>
                <a:cs typeface="Arial"/>
              </a:rPr>
              <a:t>sulla verticale, risultano </a:t>
            </a:r>
            <a:r>
              <a:rPr lang="it-IT" sz="1400" dirty="0">
                <a:latin typeface="Arial"/>
                <a:cs typeface="Arial"/>
              </a:rPr>
              <a:t>rapidi cambiamenti nella struttura fisica </a:t>
            </a:r>
            <a:r>
              <a:rPr lang="it-IT" sz="1400" dirty="0" smtClean="0">
                <a:latin typeface="Arial"/>
                <a:cs typeface="Arial"/>
              </a:rPr>
              <a:t>dell’</a:t>
            </a:r>
            <a:r>
              <a:rPr lang="it-IT" sz="1400" dirty="0" err="1" smtClean="0">
                <a:latin typeface="Arial"/>
                <a:cs typeface="Arial"/>
              </a:rPr>
              <a:t>atmo</a:t>
            </a:r>
            <a:r>
              <a:rPr lang="it-IT" sz="1400" dirty="0" smtClean="0">
                <a:latin typeface="Arial"/>
                <a:cs typeface="Arial"/>
              </a:rPr>
              <a:t>-sfera </a:t>
            </a:r>
            <a:r>
              <a:rPr lang="it-IT" sz="1400" dirty="0">
                <a:latin typeface="Arial"/>
                <a:cs typeface="Arial"/>
              </a:rPr>
              <a:t>(temperatura, pressione,...) che innescano spostamenti di masse d’aria. Ciò </a:t>
            </a:r>
            <a:r>
              <a:rPr lang="it-IT" sz="1400" dirty="0" smtClean="0">
                <a:latin typeface="Arial"/>
                <a:cs typeface="Arial"/>
              </a:rPr>
              <a:t>perché i </a:t>
            </a:r>
            <a:r>
              <a:rPr lang="it-IT" sz="1400" dirty="0">
                <a:latin typeface="Arial"/>
                <a:cs typeface="Arial"/>
              </a:rPr>
              <a:t>movimenti dell’aria tendono </a:t>
            </a:r>
            <a:r>
              <a:rPr lang="it-IT" sz="1400" dirty="0" smtClean="0">
                <a:latin typeface="Arial"/>
                <a:cs typeface="Arial"/>
              </a:rPr>
              <a:t>ad </a:t>
            </a:r>
            <a:r>
              <a:rPr lang="it-IT" sz="1400" dirty="0">
                <a:latin typeface="Arial"/>
                <a:cs typeface="Arial"/>
              </a:rPr>
              <a:t>annullare, pur essendo da esse innescate, le diversità nello stato fisico tra le porzioni di atmosfera. </a:t>
            </a:r>
            <a:r>
              <a:rPr lang="it-IT" sz="1400" dirty="0" smtClean="0">
                <a:latin typeface="Arial"/>
                <a:cs typeface="Arial"/>
              </a:rPr>
              <a:t>In quota </a:t>
            </a:r>
            <a:r>
              <a:rPr lang="it-IT" sz="1400" dirty="0">
                <a:latin typeface="Arial"/>
                <a:cs typeface="Arial"/>
              </a:rPr>
              <a:t>l’aria è </a:t>
            </a:r>
            <a:r>
              <a:rPr lang="it-IT" sz="1400" dirty="0" smtClean="0">
                <a:latin typeface="Arial"/>
                <a:cs typeface="Arial"/>
              </a:rPr>
              <a:t>libera </a:t>
            </a:r>
            <a:r>
              <a:rPr lang="it-IT" sz="1400" dirty="0">
                <a:latin typeface="Arial"/>
                <a:cs typeface="Arial"/>
              </a:rPr>
              <a:t>di </a:t>
            </a:r>
            <a:r>
              <a:rPr lang="it-IT" sz="1400" dirty="0" smtClean="0">
                <a:latin typeface="Arial"/>
                <a:cs typeface="Arial"/>
              </a:rPr>
              <a:t>spostarsi, </a:t>
            </a:r>
            <a:r>
              <a:rPr lang="it-IT" sz="1400" dirty="0">
                <a:latin typeface="Arial"/>
                <a:cs typeface="Arial"/>
              </a:rPr>
              <a:t>non </a:t>
            </a:r>
            <a:r>
              <a:rPr lang="it-IT" sz="1400" dirty="0" smtClean="0">
                <a:latin typeface="Arial"/>
                <a:cs typeface="Arial"/>
              </a:rPr>
              <a:t>vincolata dall’attrito </a:t>
            </a:r>
            <a:r>
              <a:rPr lang="it-IT" sz="1400" dirty="0">
                <a:latin typeface="Arial"/>
                <a:cs typeface="Arial"/>
              </a:rPr>
              <a:t>con il </a:t>
            </a:r>
            <a:r>
              <a:rPr lang="it-IT" sz="1400" dirty="0" smtClean="0">
                <a:latin typeface="Arial"/>
                <a:cs typeface="Arial"/>
              </a:rPr>
              <a:t>terreno. Le </a:t>
            </a:r>
            <a:r>
              <a:rPr lang="it-IT" sz="1400" dirty="0">
                <a:latin typeface="Arial"/>
                <a:cs typeface="Arial"/>
              </a:rPr>
              <a:t>discontinuità fra i livelli della stratopausa determinano elevati gradienti </a:t>
            </a:r>
            <a:r>
              <a:rPr lang="it-IT" sz="1400" dirty="0" smtClean="0">
                <a:latin typeface="Arial"/>
                <a:cs typeface="Arial"/>
              </a:rPr>
              <a:t>fisici. </a:t>
            </a:r>
            <a:r>
              <a:rPr lang="it-IT" sz="1400" dirty="0">
                <a:latin typeface="Arial"/>
                <a:cs typeface="Arial"/>
              </a:rPr>
              <a:t>Sono condizioni adatte alla formazione di venti intensi</a:t>
            </a:r>
            <a:r>
              <a:rPr lang="it-IT" sz="1400" b="1" dirty="0">
                <a:latin typeface="Arial"/>
                <a:cs typeface="Arial"/>
              </a:rPr>
              <a:t>:</a:t>
            </a:r>
            <a:r>
              <a:rPr lang="it-IT" sz="1400" dirty="0">
                <a:latin typeface="Arial"/>
                <a:cs typeface="Arial"/>
              </a:rPr>
              <a:t> </a:t>
            </a:r>
            <a:r>
              <a:rPr lang="it-IT" sz="1400" b="1" dirty="0">
                <a:solidFill>
                  <a:srgbClr val="FF0000"/>
                </a:solidFill>
                <a:latin typeface="Arial"/>
                <a:cs typeface="Arial"/>
              </a:rPr>
              <a:t>correnti a </a:t>
            </a:r>
            <a:r>
              <a:rPr lang="it-IT" sz="1400" b="1" dirty="0" smtClean="0">
                <a:solidFill>
                  <a:srgbClr val="FF0000"/>
                </a:solidFill>
                <a:latin typeface="Arial"/>
                <a:cs typeface="Arial"/>
              </a:rPr>
              <a:t>getto</a:t>
            </a:r>
            <a:r>
              <a:rPr lang="it-IT" sz="1400" dirty="0">
                <a:latin typeface="Arial"/>
                <a:cs typeface="Arial"/>
              </a:rPr>
              <a:t>,</a:t>
            </a:r>
            <a:r>
              <a:rPr lang="it-IT" sz="1400" dirty="0" smtClean="0">
                <a:latin typeface="Arial"/>
                <a:cs typeface="Arial"/>
              </a:rPr>
              <a:t> vere </a:t>
            </a:r>
            <a:r>
              <a:rPr lang="it-IT" sz="1400" dirty="0">
                <a:latin typeface="Arial"/>
                <a:cs typeface="Arial"/>
              </a:rPr>
              <a:t>e proprie fiumane d’aria </a:t>
            </a:r>
            <a:r>
              <a:rPr lang="it-IT" sz="1400" dirty="0" smtClean="0">
                <a:latin typeface="Arial"/>
                <a:cs typeface="Arial"/>
              </a:rPr>
              <a:t>veloci</a:t>
            </a:r>
            <a:r>
              <a:rPr lang="it-IT" sz="1400" dirty="0">
                <a:latin typeface="Arial"/>
                <a:cs typeface="Arial"/>
              </a:rPr>
              <a:t>, larghe centinaia di k</a:t>
            </a:r>
            <a:r>
              <a:rPr lang="it-IT" sz="1400" dirty="0" smtClean="0">
                <a:latin typeface="Arial"/>
                <a:cs typeface="Arial"/>
              </a:rPr>
              <a:t>ilometri </a:t>
            </a:r>
            <a:r>
              <a:rPr lang="it-IT" sz="1400" dirty="0">
                <a:latin typeface="Arial"/>
                <a:cs typeface="Arial"/>
              </a:rPr>
              <a:t>e spesse alcuni </a:t>
            </a:r>
            <a:r>
              <a:rPr lang="it-IT" sz="1400" dirty="0" smtClean="0">
                <a:latin typeface="Arial"/>
                <a:cs typeface="Arial"/>
              </a:rPr>
              <a:t>kilometri</a:t>
            </a:r>
            <a:r>
              <a:rPr lang="it-IT" sz="1400" dirty="0">
                <a:latin typeface="Arial"/>
                <a:cs typeface="Arial"/>
              </a:rPr>
              <a:t>, al cui centro i venti (da Ovest) possono spirare fino alla </a:t>
            </a:r>
            <a:r>
              <a:rPr lang="it-IT" sz="1400" dirty="0" smtClean="0">
                <a:latin typeface="Arial"/>
                <a:cs typeface="Arial"/>
              </a:rPr>
              <a:t>velocità </a:t>
            </a:r>
            <a:r>
              <a:rPr lang="it-IT" sz="1400" dirty="0">
                <a:latin typeface="Arial"/>
                <a:cs typeface="Arial"/>
              </a:rPr>
              <a:t>di 500 km/h. Le correnti a getto non </a:t>
            </a:r>
            <a:r>
              <a:rPr lang="it-IT" sz="1400" dirty="0" smtClean="0">
                <a:latin typeface="Arial"/>
                <a:cs typeface="Arial"/>
              </a:rPr>
              <a:t>sono costanti </a:t>
            </a:r>
            <a:r>
              <a:rPr lang="it-IT" sz="1400" dirty="0">
                <a:latin typeface="Arial"/>
                <a:cs typeface="Arial"/>
              </a:rPr>
              <a:t>nell’arco dell’anno e contribuiscono a distribuire l’energia sulla </a:t>
            </a:r>
            <a:r>
              <a:rPr lang="it-IT" sz="1400" dirty="0" smtClean="0">
                <a:latin typeface="Arial"/>
                <a:cs typeface="Arial"/>
              </a:rPr>
              <a:t>Terra. Quella </a:t>
            </a:r>
            <a:r>
              <a:rPr lang="it-IT" sz="1400" dirty="0">
                <a:latin typeface="Arial"/>
                <a:cs typeface="Arial"/>
              </a:rPr>
              <a:t>polare è </a:t>
            </a:r>
            <a:r>
              <a:rPr lang="it-IT" sz="1400" dirty="0" smtClean="0">
                <a:latin typeface="Arial"/>
                <a:cs typeface="Arial"/>
              </a:rPr>
              <a:t>più </a:t>
            </a:r>
            <a:r>
              <a:rPr lang="it-IT" sz="1400" dirty="0">
                <a:latin typeface="Arial"/>
                <a:cs typeface="Arial"/>
              </a:rPr>
              <a:t>attiva </a:t>
            </a:r>
            <a:r>
              <a:rPr lang="it-IT" sz="1400" dirty="0" smtClean="0">
                <a:latin typeface="Arial"/>
                <a:cs typeface="Arial"/>
              </a:rPr>
              <a:t>nell’inverno</a:t>
            </a:r>
            <a:r>
              <a:rPr lang="it-IT" sz="1400" dirty="0">
                <a:latin typeface="Arial"/>
                <a:cs typeface="Arial"/>
              </a:rPr>
              <a:t>, dato che più </a:t>
            </a:r>
            <a:r>
              <a:rPr lang="it-IT" sz="1400" dirty="0" smtClean="0">
                <a:latin typeface="Arial"/>
                <a:cs typeface="Arial"/>
              </a:rPr>
              <a:t>pronunciati </a:t>
            </a:r>
            <a:r>
              <a:rPr lang="it-IT" sz="1400" dirty="0">
                <a:latin typeface="Arial"/>
                <a:cs typeface="Arial"/>
              </a:rPr>
              <a:t>sono </a:t>
            </a:r>
            <a:r>
              <a:rPr lang="it-IT" sz="1400" dirty="0" smtClean="0">
                <a:latin typeface="Arial"/>
                <a:cs typeface="Arial"/>
              </a:rPr>
              <a:t>i gradienti </a:t>
            </a:r>
            <a:r>
              <a:rPr lang="it-IT" sz="1400" dirty="0">
                <a:latin typeface="Arial"/>
                <a:cs typeface="Arial"/>
              </a:rPr>
              <a:t>fra la stratopausa </a:t>
            </a:r>
            <a:r>
              <a:rPr lang="it-IT" sz="1400" dirty="0" smtClean="0">
                <a:latin typeface="Arial"/>
                <a:cs typeface="Arial"/>
              </a:rPr>
              <a:t>del </a:t>
            </a:r>
            <a:r>
              <a:rPr lang="it-IT" sz="1400" dirty="0">
                <a:latin typeface="Arial"/>
                <a:cs typeface="Arial"/>
              </a:rPr>
              <a:t>polo e quella alle latitudini più basse. Le correnti a getto non sono nastri perfettamente paralleli all’equatore con la stessa larghezza, spessore e velocità dei venti; nell’emisfero boreale durante l’inverno sono relativamente costanti; nell’estate si spezzano e si </a:t>
            </a:r>
            <a:r>
              <a:rPr lang="it-IT" sz="1400" dirty="0" smtClean="0">
                <a:latin typeface="Arial"/>
                <a:cs typeface="Arial"/>
              </a:rPr>
              <a:t>indeboliscono. </a:t>
            </a:r>
            <a:endParaRPr lang="it-IT" sz="1400" dirty="0">
              <a:latin typeface="Arial"/>
              <a:cs typeface="Arial"/>
            </a:endParaRPr>
          </a:p>
        </p:txBody>
      </p:sp>
    </p:spTree>
    <p:extLst>
      <p:ext uri="{BB962C8B-B14F-4D97-AF65-F5344CB8AC3E}">
        <p14:creationId xmlns:p14="http://schemas.microsoft.com/office/powerpoint/2010/main" val="737125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61697" y="149159"/>
            <a:ext cx="8676000"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Correnti a getto </a:t>
            </a:r>
            <a:r>
              <a:rPr lang="it-IT" b="1" dirty="0" smtClean="0"/>
              <a:t>(ondulazioni e scambi di energia)</a:t>
            </a:r>
            <a:endParaRPr lang="it-IT" b="1" dirty="0"/>
          </a:p>
        </p:txBody>
      </p:sp>
      <p:pic>
        <p:nvPicPr>
          <p:cNvPr id="3" name="Immagine 2" descr="5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788" y="537348"/>
            <a:ext cx="5711746" cy="4319439"/>
          </a:xfrm>
          <a:prstGeom prst="rect">
            <a:avLst/>
          </a:prstGeom>
          <a:ln w="38100">
            <a:solidFill>
              <a:srgbClr val="FF0000"/>
            </a:solidFill>
          </a:ln>
        </p:spPr>
      </p:pic>
      <p:sp>
        <p:nvSpPr>
          <p:cNvPr id="5" name="Rettangolo 4"/>
          <p:cNvSpPr/>
          <p:nvPr/>
        </p:nvSpPr>
        <p:spPr>
          <a:xfrm>
            <a:off x="6065212" y="583531"/>
            <a:ext cx="2986424" cy="4401205"/>
          </a:xfrm>
          <a:prstGeom prst="rect">
            <a:avLst/>
          </a:prstGeom>
        </p:spPr>
        <p:txBody>
          <a:bodyPr wrap="square">
            <a:spAutoFit/>
          </a:bodyPr>
          <a:lstStyle/>
          <a:p>
            <a:pPr algn="just" hangingPunct="0">
              <a:spcAft>
                <a:spcPts val="600"/>
              </a:spcAft>
            </a:pPr>
            <a:r>
              <a:rPr lang="it-IT" sz="1500" dirty="0">
                <a:latin typeface="Arial"/>
                <a:cs typeface="Arial"/>
              </a:rPr>
              <a:t>I margini parzialmente </a:t>
            </a:r>
            <a:r>
              <a:rPr lang="it-IT" sz="1500" dirty="0" err="1" smtClean="0">
                <a:latin typeface="Arial"/>
                <a:cs typeface="Arial"/>
              </a:rPr>
              <a:t>sovrappo</a:t>
            </a:r>
            <a:r>
              <a:rPr lang="it-IT" sz="1500" dirty="0" smtClean="0">
                <a:latin typeface="Arial"/>
                <a:cs typeface="Arial"/>
              </a:rPr>
              <a:t>-sti </a:t>
            </a:r>
            <a:r>
              <a:rPr lang="it-IT" sz="1500" dirty="0">
                <a:latin typeface="Arial"/>
                <a:cs typeface="Arial"/>
              </a:rPr>
              <a:t>fra i “fogli” della stratopausa </a:t>
            </a:r>
            <a:r>
              <a:rPr lang="it-IT" sz="1500" dirty="0" smtClean="0">
                <a:latin typeface="Arial"/>
                <a:cs typeface="Arial"/>
              </a:rPr>
              <a:t>sono “lamine</a:t>
            </a:r>
            <a:r>
              <a:rPr lang="it-IT" sz="1500" dirty="0">
                <a:latin typeface="Arial"/>
                <a:cs typeface="Arial"/>
              </a:rPr>
              <a:t>” di atmosfera a </a:t>
            </a:r>
            <a:r>
              <a:rPr lang="it-IT" sz="1500" dirty="0" smtClean="0">
                <a:latin typeface="Arial"/>
                <a:cs typeface="Arial"/>
              </a:rPr>
              <a:t>di-verse temperature.</a:t>
            </a:r>
          </a:p>
          <a:p>
            <a:pPr algn="just" hangingPunct="0">
              <a:spcAft>
                <a:spcPts val="600"/>
              </a:spcAft>
            </a:pPr>
            <a:r>
              <a:rPr lang="it-IT" sz="1500" dirty="0" smtClean="0">
                <a:latin typeface="Arial"/>
                <a:cs typeface="Arial"/>
              </a:rPr>
              <a:t>La stratopausa </a:t>
            </a:r>
            <a:r>
              <a:rPr lang="it-IT" sz="1500" dirty="0">
                <a:latin typeface="Arial"/>
                <a:cs typeface="Arial"/>
              </a:rPr>
              <a:t>artica è </a:t>
            </a:r>
            <a:r>
              <a:rPr lang="it-IT" sz="1500" dirty="0" smtClean="0">
                <a:latin typeface="Arial"/>
                <a:cs typeface="Arial"/>
              </a:rPr>
              <a:t>costituita </a:t>
            </a:r>
            <a:r>
              <a:rPr lang="it-IT" sz="1500" dirty="0">
                <a:latin typeface="Arial"/>
                <a:cs typeface="Arial"/>
              </a:rPr>
              <a:t>da aria </a:t>
            </a:r>
            <a:r>
              <a:rPr lang="it-IT" sz="1500" dirty="0" smtClean="0">
                <a:latin typeface="Arial"/>
                <a:cs typeface="Arial"/>
              </a:rPr>
              <a:t>fredda </a:t>
            </a:r>
            <a:r>
              <a:rPr lang="it-IT" sz="1500" dirty="0">
                <a:latin typeface="Arial"/>
                <a:cs typeface="Arial"/>
              </a:rPr>
              <a:t>e pesante; </a:t>
            </a:r>
            <a:r>
              <a:rPr lang="it-IT" sz="1500" dirty="0" smtClean="0">
                <a:latin typeface="Arial"/>
                <a:cs typeface="Arial"/>
              </a:rPr>
              <a:t>essa viene </a:t>
            </a:r>
            <a:r>
              <a:rPr lang="it-IT" sz="1500" dirty="0">
                <a:latin typeface="Arial"/>
                <a:cs typeface="Arial"/>
              </a:rPr>
              <a:t>a </a:t>
            </a:r>
            <a:r>
              <a:rPr lang="it-IT" sz="1500" dirty="0" smtClean="0">
                <a:latin typeface="Arial"/>
                <a:cs typeface="Arial"/>
              </a:rPr>
              <a:t>contatto </a:t>
            </a:r>
            <a:r>
              <a:rPr lang="it-IT" sz="1500" dirty="0">
                <a:latin typeface="Arial"/>
                <a:cs typeface="Arial"/>
              </a:rPr>
              <a:t>con l’aria più </a:t>
            </a:r>
            <a:r>
              <a:rPr lang="it-IT" sz="1500" dirty="0" smtClean="0">
                <a:latin typeface="Arial"/>
                <a:cs typeface="Arial"/>
              </a:rPr>
              <a:t>calda </a:t>
            </a:r>
            <a:r>
              <a:rPr lang="it-IT" sz="1500" dirty="0">
                <a:latin typeface="Arial"/>
                <a:cs typeface="Arial"/>
              </a:rPr>
              <a:t>e più </a:t>
            </a:r>
            <a:r>
              <a:rPr lang="it-IT" sz="1500" dirty="0" smtClean="0">
                <a:latin typeface="Arial"/>
                <a:cs typeface="Arial"/>
              </a:rPr>
              <a:t>leggera della strato-pausa subtropicale dove </a:t>
            </a:r>
            <a:r>
              <a:rPr lang="it-IT" sz="1500" dirty="0">
                <a:latin typeface="Arial"/>
                <a:cs typeface="Arial"/>
              </a:rPr>
              <a:t>si forma la </a:t>
            </a:r>
            <a:r>
              <a:rPr lang="it-IT" sz="1500" dirty="0" smtClean="0">
                <a:latin typeface="Arial"/>
                <a:cs typeface="Arial"/>
              </a:rPr>
              <a:t>corrente </a:t>
            </a:r>
            <a:r>
              <a:rPr lang="it-IT" sz="1500" dirty="0">
                <a:latin typeface="Arial"/>
                <a:cs typeface="Arial"/>
              </a:rPr>
              <a:t>a getto </a:t>
            </a:r>
            <a:r>
              <a:rPr lang="it-IT" sz="1500" dirty="0" smtClean="0">
                <a:latin typeface="Arial"/>
                <a:cs typeface="Arial"/>
              </a:rPr>
              <a:t>polare (</a:t>
            </a:r>
            <a:r>
              <a:rPr lang="it-IT" sz="1500" b="1" dirty="0" smtClean="0">
                <a:latin typeface="Arial"/>
                <a:cs typeface="Arial"/>
              </a:rPr>
              <a:t>A</a:t>
            </a:r>
            <a:r>
              <a:rPr lang="it-IT" sz="1500" dirty="0" smtClean="0">
                <a:latin typeface="Arial"/>
                <a:cs typeface="Arial"/>
              </a:rPr>
              <a:t>). </a:t>
            </a:r>
          </a:p>
          <a:p>
            <a:pPr algn="just" hangingPunct="0">
              <a:spcAft>
                <a:spcPts val="600"/>
              </a:spcAft>
            </a:pPr>
            <a:r>
              <a:rPr lang="it-IT" sz="1500" dirty="0" smtClean="0">
                <a:latin typeface="Arial"/>
                <a:cs typeface="Arial"/>
              </a:rPr>
              <a:t>L’aria </a:t>
            </a:r>
            <a:r>
              <a:rPr lang="it-IT" sz="1500" dirty="0">
                <a:latin typeface="Arial"/>
                <a:cs typeface="Arial"/>
              </a:rPr>
              <a:t>calda </a:t>
            </a:r>
            <a:r>
              <a:rPr lang="it-IT" sz="1500" dirty="0" smtClean="0">
                <a:latin typeface="Arial"/>
                <a:cs typeface="Arial"/>
              </a:rPr>
              <a:t>tende </a:t>
            </a:r>
            <a:r>
              <a:rPr lang="it-IT" sz="1500" dirty="0">
                <a:latin typeface="Arial"/>
                <a:cs typeface="Arial"/>
              </a:rPr>
              <a:t>a sormontare quella fredda più pesante che </a:t>
            </a:r>
            <a:r>
              <a:rPr lang="it-IT" sz="1500" dirty="0" smtClean="0">
                <a:latin typeface="Arial"/>
                <a:cs typeface="Arial"/>
              </a:rPr>
              <a:t>vi-</a:t>
            </a:r>
            <a:r>
              <a:rPr lang="it-IT" sz="1500" dirty="0" err="1" smtClean="0">
                <a:latin typeface="Arial"/>
                <a:cs typeface="Arial"/>
              </a:rPr>
              <a:t>ceversa</a:t>
            </a:r>
            <a:r>
              <a:rPr lang="it-IT" sz="1500" dirty="0" smtClean="0">
                <a:latin typeface="Arial"/>
                <a:cs typeface="Arial"/>
              </a:rPr>
              <a:t> </a:t>
            </a:r>
            <a:r>
              <a:rPr lang="it-IT" sz="1500" dirty="0">
                <a:latin typeface="Arial"/>
                <a:cs typeface="Arial"/>
              </a:rPr>
              <a:t>tende ad </a:t>
            </a:r>
            <a:r>
              <a:rPr lang="it-IT" sz="1500" dirty="0" smtClean="0">
                <a:latin typeface="Arial"/>
                <a:cs typeface="Arial"/>
              </a:rPr>
              <a:t>incunearsi </a:t>
            </a:r>
            <a:r>
              <a:rPr lang="it-IT" sz="1500" dirty="0" err="1" smtClean="0">
                <a:latin typeface="Arial"/>
                <a:cs typeface="Arial"/>
              </a:rPr>
              <a:t>sot</a:t>
            </a:r>
            <a:r>
              <a:rPr lang="it-IT" sz="1500" dirty="0" smtClean="0">
                <a:latin typeface="Arial"/>
                <a:cs typeface="Arial"/>
              </a:rPr>
              <a:t>-to </a:t>
            </a:r>
            <a:r>
              <a:rPr lang="it-IT" sz="1500" dirty="0">
                <a:latin typeface="Arial"/>
                <a:cs typeface="Arial"/>
              </a:rPr>
              <a:t>la precedente </a:t>
            </a:r>
            <a:r>
              <a:rPr lang="it-IT" sz="1500" dirty="0" smtClean="0">
                <a:latin typeface="Arial"/>
                <a:cs typeface="Arial"/>
              </a:rPr>
              <a:t>(</a:t>
            </a:r>
            <a:r>
              <a:rPr lang="it-IT" sz="1500" b="1" dirty="0" smtClean="0">
                <a:latin typeface="Arial"/>
                <a:cs typeface="Arial"/>
              </a:rPr>
              <a:t>B</a:t>
            </a:r>
            <a:r>
              <a:rPr lang="it-IT" sz="1500" dirty="0">
                <a:latin typeface="Arial"/>
                <a:cs typeface="Arial"/>
              </a:rPr>
              <a:t>). Si formano </a:t>
            </a:r>
            <a:r>
              <a:rPr lang="it-IT" sz="1500" dirty="0" smtClean="0">
                <a:latin typeface="Arial"/>
                <a:cs typeface="Arial"/>
              </a:rPr>
              <a:t>delle </a:t>
            </a:r>
            <a:r>
              <a:rPr lang="it-IT" sz="1500" dirty="0">
                <a:latin typeface="Arial"/>
                <a:cs typeface="Arial"/>
              </a:rPr>
              <a:t>onde </a:t>
            </a:r>
            <a:r>
              <a:rPr lang="it-IT" sz="1500" dirty="0" smtClean="0">
                <a:latin typeface="Arial"/>
                <a:cs typeface="Arial"/>
              </a:rPr>
              <a:t>(</a:t>
            </a:r>
            <a:r>
              <a:rPr lang="it-IT" sz="1500" b="1" dirty="0" smtClean="0">
                <a:latin typeface="Arial"/>
                <a:cs typeface="Arial"/>
              </a:rPr>
              <a:t>C</a:t>
            </a:r>
            <a:r>
              <a:rPr lang="it-IT" sz="1500" dirty="0">
                <a:latin typeface="Arial"/>
                <a:cs typeface="Arial"/>
              </a:rPr>
              <a:t>) e la </a:t>
            </a:r>
            <a:r>
              <a:rPr lang="it-IT" sz="1500" dirty="0" smtClean="0">
                <a:latin typeface="Arial"/>
                <a:cs typeface="Arial"/>
              </a:rPr>
              <a:t>corrente </a:t>
            </a:r>
            <a:r>
              <a:rPr lang="it-IT" sz="1500" dirty="0">
                <a:latin typeface="Arial"/>
                <a:cs typeface="Arial"/>
              </a:rPr>
              <a:t>a </a:t>
            </a:r>
            <a:r>
              <a:rPr lang="it-IT" sz="1500" dirty="0" smtClean="0">
                <a:latin typeface="Arial"/>
                <a:cs typeface="Arial"/>
              </a:rPr>
              <a:t>getto assume </a:t>
            </a:r>
            <a:r>
              <a:rPr lang="it-IT" sz="1500" dirty="0">
                <a:latin typeface="Arial"/>
                <a:cs typeface="Arial"/>
              </a:rPr>
              <a:t>un </a:t>
            </a:r>
            <a:r>
              <a:rPr lang="it-IT" sz="1500" dirty="0" smtClean="0">
                <a:latin typeface="Arial"/>
                <a:cs typeface="Arial"/>
              </a:rPr>
              <a:t>andamento si-</a:t>
            </a:r>
            <a:r>
              <a:rPr lang="it-IT" sz="1500" dirty="0" err="1" smtClean="0">
                <a:latin typeface="Arial"/>
                <a:cs typeface="Arial"/>
              </a:rPr>
              <a:t>nuoso</a:t>
            </a:r>
            <a:r>
              <a:rPr lang="it-IT" sz="1500" dirty="0" smtClean="0">
                <a:latin typeface="Arial"/>
                <a:cs typeface="Arial"/>
              </a:rPr>
              <a:t> </a:t>
            </a:r>
            <a:r>
              <a:rPr lang="it-IT" sz="1500" dirty="0">
                <a:latin typeface="Arial"/>
                <a:cs typeface="Arial"/>
              </a:rPr>
              <a:t>spingendosi </a:t>
            </a:r>
            <a:r>
              <a:rPr lang="it-IT" sz="1500" dirty="0" smtClean="0">
                <a:latin typeface="Arial"/>
                <a:cs typeface="Arial"/>
              </a:rPr>
              <a:t>più </a:t>
            </a:r>
            <a:r>
              <a:rPr lang="it-IT" sz="1500" dirty="0">
                <a:latin typeface="Arial"/>
                <a:cs typeface="Arial"/>
              </a:rPr>
              <a:t>a Sud e </a:t>
            </a:r>
            <a:r>
              <a:rPr lang="it-IT" sz="1500" dirty="0" smtClean="0">
                <a:latin typeface="Arial"/>
                <a:cs typeface="Arial"/>
              </a:rPr>
              <a:t>più a </a:t>
            </a:r>
            <a:r>
              <a:rPr lang="it-IT" sz="1500" dirty="0">
                <a:latin typeface="Arial"/>
                <a:cs typeface="Arial"/>
              </a:rPr>
              <a:t>Nord, </a:t>
            </a:r>
            <a:r>
              <a:rPr lang="it-IT" sz="1500" dirty="0" smtClean="0">
                <a:latin typeface="Arial"/>
                <a:cs typeface="Arial"/>
              </a:rPr>
              <a:t> finché  cellule  d’aria</a:t>
            </a:r>
            <a:endParaRPr lang="it-IT" sz="1500" dirty="0">
              <a:latin typeface="Arial"/>
              <a:cs typeface="Arial"/>
            </a:endParaRPr>
          </a:p>
        </p:txBody>
      </p:sp>
      <p:sp>
        <p:nvSpPr>
          <p:cNvPr id="7" name="Rettangolo 6"/>
          <p:cNvSpPr/>
          <p:nvPr/>
        </p:nvSpPr>
        <p:spPr>
          <a:xfrm>
            <a:off x="192424" y="4856787"/>
            <a:ext cx="8882303" cy="1785104"/>
          </a:xfrm>
          <a:prstGeom prst="rect">
            <a:avLst/>
          </a:prstGeom>
        </p:spPr>
        <p:txBody>
          <a:bodyPr wrap="square">
            <a:spAutoFit/>
          </a:bodyPr>
          <a:lstStyle/>
          <a:p>
            <a:pPr algn="just">
              <a:spcAft>
                <a:spcPts val="600"/>
              </a:spcAft>
            </a:pPr>
            <a:r>
              <a:rPr lang="it-IT" sz="1500" dirty="0">
                <a:latin typeface="Arial"/>
                <a:cs typeface="Arial"/>
              </a:rPr>
              <a:t>fredda si staccano come vortici indipendenti (</a:t>
            </a:r>
            <a:r>
              <a:rPr lang="it-IT" sz="1500" b="1" dirty="0">
                <a:latin typeface="Arial"/>
                <a:cs typeface="Arial"/>
              </a:rPr>
              <a:t>D</a:t>
            </a:r>
            <a:r>
              <a:rPr lang="it-IT" sz="1500" dirty="0" smtClean="0">
                <a:latin typeface="Arial"/>
                <a:cs typeface="Arial"/>
              </a:rPr>
              <a:t>) che</a:t>
            </a:r>
            <a:r>
              <a:rPr lang="it-IT" sz="1500" dirty="0">
                <a:latin typeface="Arial"/>
                <a:cs typeface="Arial"/>
              </a:rPr>
              <a:t>, nel giro di giorni o di </a:t>
            </a:r>
            <a:r>
              <a:rPr lang="it-IT" sz="1500" dirty="0" smtClean="0">
                <a:latin typeface="Arial"/>
                <a:cs typeface="Arial"/>
              </a:rPr>
              <a:t>qualche </a:t>
            </a:r>
            <a:r>
              <a:rPr lang="it-IT" sz="1500" dirty="0">
                <a:latin typeface="Arial"/>
                <a:cs typeface="Arial"/>
              </a:rPr>
              <a:t>settimana, si spostano verso Est fino ad esaurire la loro energia. Similmente accade per cellule d’aria calda che si “</a:t>
            </a:r>
            <a:r>
              <a:rPr lang="it-IT" sz="1500" dirty="0" err="1">
                <a:latin typeface="Arial"/>
                <a:cs typeface="Arial"/>
              </a:rPr>
              <a:t>invorticano</a:t>
            </a:r>
            <a:r>
              <a:rPr lang="it-IT" sz="1500" dirty="0">
                <a:latin typeface="Arial"/>
                <a:cs typeface="Arial"/>
              </a:rPr>
              <a:t>” e si </a:t>
            </a:r>
            <a:r>
              <a:rPr lang="it-IT" sz="1500" dirty="0" smtClean="0">
                <a:latin typeface="Arial"/>
                <a:cs typeface="Arial"/>
              </a:rPr>
              <a:t>esauriscono.</a:t>
            </a:r>
          </a:p>
          <a:p>
            <a:pPr algn="just"/>
            <a:r>
              <a:rPr lang="it-IT" sz="1500" dirty="0" smtClean="0">
                <a:latin typeface="Arial"/>
                <a:cs typeface="Arial"/>
              </a:rPr>
              <a:t>In </a:t>
            </a:r>
            <a:r>
              <a:rPr lang="it-IT" sz="1500" dirty="0">
                <a:latin typeface="Arial"/>
                <a:cs typeface="Arial"/>
              </a:rPr>
              <a:t>questo modo si è avuto passaggio di aria fredda a Sud e di aria calda a Nord, mentre la corrente a getto tende a ritornare alla situazione iniziale per dare origine a nuove onde e quindi a nuovi scambi di energia in quota fra il tropico ed il polo. </a:t>
            </a:r>
            <a:r>
              <a:rPr lang="it-IT" sz="1500" b="1" dirty="0">
                <a:latin typeface="Arial"/>
                <a:cs typeface="Arial"/>
              </a:rPr>
              <a:t>L’esistenza delle correnti a getto costituisce una ulteriore complicazione della macchina del tempo</a:t>
            </a:r>
            <a:r>
              <a:rPr lang="it-IT" sz="1500" dirty="0">
                <a:latin typeface="Arial"/>
                <a:cs typeface="Arial"/>
              </a:rPr>
              <a:t>. </a:t>
            </a:r>
          </a:p>
        </p:txBody>
      </p:sp>
    </p:spTree>
    <p:extLst>
      <p:ext uri="{BB962C8B-B14F-4D97-AF65-F5344CB8AC3E}">
        <p14:creationId xmlns:p14="http://schemas.microsoft.com/office/powerpoint/2010/main" val="4056500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5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92" y="533401"/>
            <a:ext cx="4672060" cy="3297552"/>
          </a:xfrm>
          <a:prstGeom prst="rect">
            <a:avLst/>
          </a:prstGeom>
          <a:ln w="38100">
            <a:solidFill>
              <a:srgbClr val="FF0000"/>
            </a:solidFill>
          </a:ln>
        </p:spPr>
      </p:pic>
      <p:sp>
        <p:nvSpPr>
          <p:cNvPr id="7" name="Rettangolo 6"/>
          <p:cNvSpPr/>
          <p:nvPr/>
        </p:nvSpPr>
        <p:spPr>
          <a:xfrm>
            <a:off x="277091" y="558148"/>
            <a:ext cx="2837035" cy="338554"/>
          </a:xfrm>
          <a:prstGeom prst="rect">
            <a:avLst/>
          </a:prstGeom>
        </p:spPr>
        <p:txBody>
          <a:bodyPr wrap="none">
            <a:spAutoFit/>
          </a:bodyPr>
          <a:lstStyle/>
          <a:p>
            <a:r>
              <a:rPr lang="it-IT" sz="1600" b="1" dirty="0" smtClean="0">
                <a:solidFill>
                  <a:schemeClr val="bg1"/>
                </a:solidFill>
                <a:latin typeface="Arial"/>
                <a:cs typeface="Arial"/>
              </a:rPr>
              <a:t>Tornado in </a:t>
            </a:r>
            <a:r>
              <a:rPr lang="it-IT" sz="1600" b="1" dirty="0" err="1" smtClean="0">
                <a:solidFill>
                  <a:schemeClr val="bg1"/>
                </a:solidFill>
                <a:latin typeface="Arial"/>
                <a:cs typeface="Arial"/>
              </a:rPr>
              <a:t>Oklaoma</a:t>
            </a:r>
            <a:r>
              <a:rPr lang="it-IT" sz="1600" b="1" dirty="0" smtClean="0">
                <a:solidFill>
                  <a:schemeClr val="bg1"/>
                </a:solidFill>
                <a:latin typeface="Arial"/>
                <a:cs typeface="Arial"/>
              </a:rPr>
              <a:t> </a:t>
            </a:r>
            <a:r>
              <a:rPr lang="it-IT" sz="1600" b="1" dirty="0">
                <a:solidFill>
                  <a:schemeClr val="bg1"/>
                </a:solidFill>
                <a:latin typeface="Arial"/>
                <a:cs typeface="Arial"/>
              </a:rPr>
              <a:t>- USA) </a:t>
            </a:r>
          </a:p>
        </p:txBody>
      </p:sp>
      <p:sp>
        <p:nvSpPr>
          <p:cNvPr id="4" name="CasellaDiTesto 3"/>
          <p:cNvSpPr txBox="1"/>
          <p:nvPr/>
        </p:nvSpPr>
        <p:spPr>
          <a:xfrm>
            <a:off x="261697" y="149159"/>
            <a:ext cx="8676000"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Situazioni particolari (</a:t>
            </a:r>
            <a:r>
              <a:rPr lang="it-IT" b="1" dirty="0" smtClean="0">
                <a:solidFill>
                  <a:srgbClr val="FF0000"/>
                </a:solidFill>
              </a:rPr>
              <a:t>cicloni</a:t>
            </a:r>
            <a:r>
              <a:rPr lang="it-IT" b="1" dirty="0" smtClean="0"/>
              <a:t>)</a:t>
            </a:r>
            <a:endParaRPr lang="it-IT" b="1" dirty="0"/>
          </a:p>
        </p:txBody>
      </p:sp>
      <p:sp>
        <p:nvSpPr>
          <p:cNvPr id="3" name="Rettangolo 2"/>
          <p:cNvSpPr/>
          <p:nvPr/>
        </p:nvSpPr>
        <p:spPr>
          <a:xfrm>
            <a:off x="177030" y="3876450"/>
            <a:ext cx="8820727" cy="2831545"/>
          </a:xfrm>
          <a:prstGeom prst="rect">
            <a:avLst/>
          </a:prstGeom>
        </p:spPr>
        <p:txBody>
          <a:bodyPr wrap="square">
            <a:spAutoFit/>
          </a:bodyPr>
          <a:lstStyle/>
          <a:p>
            <a:pPr algn="just" hangingPunct="0">
              <a:spcAft>
                <a:spcPts val="600"/>
              </a:spcAft>
            </a:pPr>
            <a:r>
              <a:rPr lang="it-IT" sz="1400" dirty="0">
                <a:latin typeface="Arial"/>
                <a:cs typeface="Arial"/>
              </a:rPr>
              <a:t>Il termine </a:t>
            </a:r>
            <a:r>
              <a:rPr lang="it-IT" sz="1400" b="1" dirty="0">
                <a:solidFill>
                  <a:srgbClr val="FF0000"/>
                </a:solidFill>
                <a:latin typeface="Arial"/>
                <a:cs typeface="Arial"/>
              </a:rPr>
              <a:t>ciclone</a:t>
            </a:r>
            <a:r>
              <a:rPr lang="it-IT" sz="1400" dirty="0">
                <a:latin typeface="Arial"/>
                <a:cs typeface="Arial"/>
              </a:rPr>
              <a:t> non è unicamente usato per indicare un’area depressionaria o il centro di un vortice di una </a:t>
            </a:r>
            <a:r>
              <a:rPr lang="it-IT" sz="1400" dirty="0" smtClean="0">
                <a:latin typeface="Arial"/>
                <a:cs typeface="Arial"/>
              </a:rPr>
              <a:t>perturbazione</a:t>
            </a:r>
            <a:r>
              <a:rPr lang="it-IT" sz="1400" dirty="0">
                <a:latin typeface="Arial"/>
                <a:cs typeface="Arial"/>
              </a:rPr>
              <a:t>; viene anche usato per descrivere un evento meteorologico locale improvviso e rovinoso. I cicloni hanno una vasta diffusione e sono innescati da venti </a:t>
            </a:r>
            <a:r>
              <a:rPr lang="it-IT" sz="1400" dirty="0" smtClean="0">
                <a:latin typeface="Arial"/>
                <a:cs typeface="Arial"/>
              </a:rPr>
              <a:t>irregolari</a:t>
            </a:r>
            <a:r>
              <a:rPr lang="it-IT" sz="1400" dirty="0">
                <a:latin typeface="Arial"/>
                <a:cs typeface="Arial"/>
              </a:rPr>
              <a:t>, bruschi e vorticosi, determinati da fortissimi </a:t>
            </a:r>
            <a:r>
              <a:rPr lang="it-IT" sz="1400" dirty="0" smtClean="0">
                <a:latin typeface="Arial"/>
                <a:cs typeface="Arial"/>
              </a:rPr>
              <a:t>gradienti </a:t>
            </a:r>
            <a:r>
              <a:rPr lang="it-IT" sz="1400" dirty="0">
                <a:latin typeface="Arial"/>
                <a:cs typeface="Arial"/>
              </a:rPr>
              <a:t>di pressione fra due masse con caratteri fisici molto diversi. Nel mare delle Antille sono chiamati </a:t>
            </a:r>
            <a:r>
              <a:rPr lang="it-IT" sz="1400" b="1" dirty="0" err="1" smtClean="0">
                <a:solidFill>
                  <a:srgbClr val="3366FF"/>
                </a:solidFill>
                <a:latin typeface="Arial"/>
                <a:cs typeface="Arial"/>
              </a:rPr>
              <a:t>hurricanes</a:t>
            </a:r>
            <a:r>
              <a:rPr lang="it-IT" sz="1400" b="1" dirty="0">
                <a:latin typeface="Arial"/>
                <a:cs typeface="Arial"/>
              </a:rPr>
              <a:t>; </a:t>
            </a:r>
            <a:r>
              <a:rPr lang="it-IT" sz="1400" dirty="0">
                <a:latin typeface="Arial"/>
                <a:cs typeface="Arial"/>
              </a:rPr>
              <a:t>essi, percorrendo le loro rotte, investono spesso regioni molto popolate. Nel mar Giallo i cicloni prendono il </a:t>
            </a:r>
            <a:r>
              <a:rPr lang="it-IT" sz="1400" dirty="0" smtClean="0">
                <a:latin typeface="Arial"/>
                <a:cs typeface="Arial"/>
              </a:rPr>
              <a:t>nome </a:t>
            </a:r>
            <a:r>
              <a:rPr lang="it-IT" sz="1400" dirty="0">
                <a:latin typeface="Arial"/>
                <a:cs typeface="Arial"/>
              </a:rPr>
              <a:t>di </a:t>
            </a:r>
            <a:r>
              <a:rPr lang="it-IT" sz="1400" b="1" dirty="0">
                <a:solidFill>
                  <a:srgbClr val="3366FF"/>
                </a:solidFill>
                <a:latin typeface="Arial"/>
                <a:cs typeface="Arial"/>
              </a:rPr>
              <a:t>tifoni</a:t>
            </a:r>
            <a:r>
              <a:rPr lang="it-IT" sz="1400" dirty="0">
                <a:latin typeface="Arial"/>
                <a:cs typeface="Arial"/>
              </a:rPr>
              <a:t>, sulle Montagne Rocciose quello di</a:t>
            </a:r>
            <a:r>
              <a:rPr lang="it-IT" sz="1400" b="1" dirty="0">
                <a:latin typeface="Arial"/>
                <a:cs typeface="Arial"/>
              </a:rPr>
              <a:t> </a:t>
            </a:r>
            <a:r>
              <a:rPr lang="it-IT" sz="1400" b="1" dirty="0" smtClean="0">
                <a:solidFill>
                  <a:srgbClr val="3366FF"/>
                </a:solidFill>
                <a:latin typeface="Arial"/>
                <a:cs typeface="Arial"/>
              </a:rPr>
              <a:t>tornado</a:t>
            </a:r>
            <a:r>
              <a:rPr lang="it-IT" sz="1400" dirty="0" smtClean="0">
                <a:latin typeface="Arial"/>
                <a:cs typeface="Arial"/>
              </a:rPr>
              <a:t>. </a:t>
            </a:r>
            <a:r>
              <a:rPr lang="it-IT" sz="1400" dirty="0">
                <a:latin typeface="Arial"/>
                <a:cs typeface="Arial"/>
              </a:rPr>
              <a:t>Nelle regioni monsoniche i cicloni compaiono nei periodi di transizione tra due </a:t>
            </a:r>
            <a:r>
              <a:rPr lang="it-IT" sz="1400" dirty="0" smtClean="0">
                <a:latin typeface="Arial"/>
                <a:cs typeface="Arial"/>
              </a:rPr>
              <a:t>monsoni.</a:t>
            </a:r>
          </a:p>
          <a:p>
            <a:pPr algn="just" hangingPunct="0">
              <a:spcAft>
                <a:spcPts val="600"/>
              </a:spcAft>
            </a:pPr>
            <a:r>
              <a:rPr lang="it-IT" sz="1400" dirty="0" smtClean="0">
                <a:latin typeface="Arial"/>
                <a:cs typeface="Arial"/>
              </a:rPr>
              <a:t>In Italia </a:t>
            </a:r>
            <a:r>
              <a:rPr lang="it-IT" sz="1400" dirty="0">
                <a:latin typeface="Arial"/>
                <a:cs typeface="Arial"/>
              </a:rPr>
              <a:t>si </a:t>
            </a:r>
            <a:r>
              <a:rPr lang="it-IT" sz="1400" dirty="0" smtClean="0">
                <a:latin typeface="Arial"/>
                <a:cs typeface="Arial"/>
              </a:rPr>
              <a:t>verificano </a:t>
            </a:r>
            <a:r>
              <a:rPr lang="it-IT" sz="1400" dirty="0">
                <a:latin typeface="Arial"/>
                <a:cs typeface="Arial"/>
              </a:rPr>
              <a:t>fenomeni del genere, ma con minor intensità. </a:t>
            </a:r>
            <a:r>
              <a:rPr lang="it-IT" sz="1400" dirty="0" smtClean="0">
                <a:latin typeface="Arial"/>
                <a:cs typeface="Arial"/>
              </a:rPr>
              <a:t>Sono </a:t>
            </a:r>
            <a:r>
              <a:rPr lang="it-IT" sz="1400" dirty="0">
                <a:latin typeface="Arial"/>
                <a:cs typeface="Arial"/>
              </a:rPr>
              <a:t>le </a:t>
            </a:r>
            <a:r>
              <a:rPr lang="it-IT" sz="1400" b="1" dirty="0">
                <a:solidFill>
                  <a:srgbClr val="3366FF"/>
                </a:solidFill>
                <a:latin typeface="Arial"/>
                <a:cs typeface="Arial"/>
              </a:rPr>
              <a:t>trombe marine </a:t>
            </a:r>
            <a:r>
              <a:rPr lang="it-IT" sz="1400" dirty="0">
                <a:latin typeface="Arial"/>
                <a:cs typeface="Arial"/>
              </a:rPr>
              <a:t>e le </a:t>
            </a:r>
            <a:r>
              <a:rPr lang="it-IT" sz="1400" b="1" dirty="0" smtClean="0">
                <a:solidFill>
                  <a:srgbClr val="000000"/>
                </a:solidFill>
                <a:latin typeface="Arial"/>
                <a:cs typeface="Arial"/>
              </a:rPr>
              <a:t>t</a:t>
            </a:r>
            <a:r>
              <a:rPr lang="it-IT" sz="1400" b="1" dirty="0" smtClean="0">
                <a:solidFill>
                  <a:srgbClr val="3366FF"/>
                </a:solidFill>
                <a:latin typeface="Arial"/>
                <a:cs typeface="Arial"/>
              </a:rPr>
              <a:t>rombe terrestri</a:t>
            </a:r>
            <a:r>
              <a:rPr lang="it-IT" sz="1400" i="1" dirty="0" smtClean="0">
                <a:latin typeface="Arial"/>
                <a:cs typeface="Arial"/>
              </a:rPr>
              <a:t>, </a:t>
            </a:r>
            <a:r>
              <a:rPr lang="it-IT" sz="1400" dirty="0" smtClean="0">
                <a:latin typeface="Arial"/>
                <a:cs typeface="Arial"/>
              </a:rPr>
              <a:t>masse </a:t>
            </a:r>
            <a:r>
              <a:rPr lang="it-IT" sz="1400" dirty="0">
                <a:latin typeface="Arial"/>
                <a:cs typeface="Arial"/>
              </a:rPr>
              <a:t>d’aria in rapidissimo movimento di rotazione e di traslazione, in grado di sollevare colonne d’acqua o di polvere e </a:t>
            </a:r>
            <a:r>
              <a:rPr lang="it-IT" sz="1400" dirty="0" smtClean="0">
                <a:latin typeface="Arial"/>
                <a:cs typeface="Arial"/>
              </a:rPr>
              <a:t>sabbia.</a:t>
            </a:r>
          </a:p>
          <a:p>
            <a:pPr algn="just" hangingPunct="0"/>
            <a:r>
              <a:rPr lang="it-IT" sz="1400" b="1" dirty="0" smtClean="0">
                <a:latin typeface="Arial"/>
                <a:cs typeface="Arial"/>
              </a:rPr>
              <a:t>Affinchè si formi una tempesta tropicale, la temperatura del mare deve essere di almeno 27 °C, condizione che non si verifica nei mari e oceani che circondano l’Europa e nel Mediterraneo</a:t>
            </a:r>
            <a:r>
              <a:rPr lang="it-IT" sz="1400" dirty="0" smtClean="0">
                <a:latin typeface="Arial"/>
                <a:cs typeface="Arial"/>
              </a:rPr>
              <a:t>.</a:t>
            </a:r>
            <a:endParaRPr lang="it-IT" sz="1400" dirty="0">
              <a:latin typeface="Arial"/>
              <a:cs typeface="Arial"/>
            </a:endParaRPr>
          </a:p>
        </p:txBody>
      </p:sp>
      <p:pic>
        <p:nvPicPr>
          <p:cNvPr id="6" name="Immagine 5" descr="Tifon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5377" y="558146"/>
            <a:ext cx="3956517" cy="3272807"/>
          </a:xfrm>
          <a:prstGeom prst="rect">
            <a:avLst/>
          </a:prstGeom>
          <a:ln w="38100">
            <a:solidFill>
              <a:srgbClr val="FF0000"/>
            </a:solidFill>
          </a:ln>
        </p:spPr>
      </p:pic>
    </p:spTree>
    <p:extLst>
      <p:ext uri="{BB962C8B-B14F-4D97-AF65-F5344CB8AC3E}">
        <p14:creationId xmlns:p14="http://schemas.microsoft.com/office/powerpoint/2010/main" val="953539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carta ciclon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25" y="506460"/>
            <a:ext cx="7142787" cy="3878169"/>
          </a:xfrm>
          <a:prstGeom prst="rect">
            <a:avLst/>
          </a:prstGeom>
        </p:spPr>
      </p:pic>
      <p:sp>
        <p:nvSpPr>
          <p:cNvPr id="4" name="CasellaDiTesto 3"/>
          <p:cNvSpPr txBox="1"/>
          <p:nvPr/>
        </p:nvSpPr>
        <p:spPr>
          <a:xfrm>
            <a:off x="207818" y="149159"/>
            <a:ext cx="8768364"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Situazioni particolari (</a:t>
            </a:r>
            <a:r>
              <a:rPr lang="it-IT" b="1" dirty="0" smtClean="0">
                <a:solidFill>
                  <a:srgbClr val="FF0000"/>
                </a:solidFill>
              </a:rPr>
              <a:t>cicloni</a:t>
            </a:r>
            <a:r>
              <a:rPr lang="it-IT" b="1" dirty="0" smtClean="0"/>
              <a:t>)</a:t>
            </a:r>
            <a:endParaRPr lang="it-IT" b="1" dirty="0"/>
          </a:p>
        </p:txBody>
      </p:sp>
      <p:pic>
        <p:nvPicPr>
          <p:cNvPr id="6" name="Immagine 5" descr="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3698" y="4057638"/>
            <a:ext cx="2917152" cy="2688801"/>
          </a:xfrm>
          <a:prstGeom prst="rect">
            <a:avLst/>
          </a:prstGeom>
          <a:ln w="38100">
            <a:solidFill>
              <a:srgbClr val="FF0000"/>
            </a:solidFill>
          </a:ln>
        </p:spPr>
      </p:pic>
      <p:sp>
        <p:nvSpPr>
          <p:cNvPr id="7" name="CasellaDiTesto 6"/>
          <p:cNvSpPr txBox="1"/>
          <p:nvPr/>
        </p:nvSpPr>
        <p:spPr>
          <a:xfrm>
            <a:off x="192425" y="4488916"/>
            <a:ext cx="5895879" cy="2246769"/>
          </a:xfrm>
          <a:prstGeom prst="rect">
            <a:avLst/>
          </a:prstGeom>
          <a:noFill/>
        </p:spPr>
        <p:txBody>
          <a:bodyPr wrap="square" rtlCol="0">
            <a:spAutoFit/>
          </a:bodyPr>
          <a:lstStyle/>
          <a:p>
            <a:pPr algn="just"/>
            <a:r>
              <a:rPr lang="it-IT" sz="1400" dirty="0" smtClean="0">
                <a:latin typeface="Arial"/>
                <a:cs typeface="Arial"/>
              </a:rPr>
              <a:t>Tali venti giungono nella </a:t>
            </a:r>
            <a:r>
              <a:rPr lang="it-IT" sz="1400" b="1" dirty="0" smtClean="0">
                <a:latin typeface="Arial"/>
                <a:cs typeface="Arial"/>
              </a:rPr>
              <a:t>zona di convergenza intertropicale</a:t>
            </a:r>
            <a:r>
              <a:rPr lang="it-IT" sz="1400" dirty="0" smtClean="0">
                <a:latin typeface="Arial"/>
                <a:cs typeface="Arial"/>
              </a:rPr>
              <a:t>, indicata nella figura (per es. durante l’inverno boreale) come </a:t>
            </a:r>
            <a:r>
              <a:rPr lang="it-IT" sz="1400" b="1" dirty="0" smtClean="0">
                <a:solidFill>
                  <a:srgbClr val="FF0000"/>
                </a:solidFill>
                <a:latin typeface="Arial"/>
                <a:cs typeface="Arial"/>
              </a:rPr>
              <a:t>ITCZ</a:t>
            </a:r>
            <a:r>
              <a:rPr lang="it-IT" sz="1400" dirty="0" smtClean="0">
                <a:latin typeface="Arial"/>
                <a:cs typeface="Arial"/>
              </a:rPr>
              <a:t>, la quale si sp-osta in funzione delle stagioni. Nelle zone equatoriali, date l’elevate </a:t>
            </a:r>
            <a:r>
              <a:rPr lang="it-IT" sz="1400" dirty="0" err="1" smtClean="0">
                <a:latin typeface="Arial"/>
                <a:cs typeface="Arial"/>
              </a:rPr>
              <a:t>tem-perature</a:t>
            </a:r>
            <a:r>
              <a:rPr lang="it-IT" sz="1400" dirty="0" smtClean="0">
                <a:latin typeface="Arial"/>
                <a:cs typeface="Arial"/>
              </a:rPr>
              <a:t>, sono disponibili notevoli energie. Pertanto possono svilupparsi depressioni molto ”potenti”, favorite dalle ampie e piatte superfici marine, sulle quali le masse d’aria sono molto più “libere” di muoversi, diversamente da quanto accade sulle terre emerse. Quando gli uragani (o tifoni) giungono sulle coste, pian piano perdono energia e quindi intensità dei fenomeni associati. </a:t>
            </a:r>
            <a:r>
              <a:rPr lang="it-IT" sz="1400" b="1" dirty="0" smtClean="0">
                <a:latin typeface="Arial"/>
                <a:cs typeface="Arial"/>
              </a:rPr>
              <a:t>In sintesi tali eventi sono sistemi violenti che contribuiscono a ridistribuire energia sul pianeta</a:t>
            </a:r>
            <a:r>
              <a:rPr lang="it-IT" sz="1400" dirty="0" smtClean="0">
                <a:latin typeface="Arial"/>
                <a:cs typeface="Arial"/>
              </a:rPr>
              <a:t>.</a:t>
            </a:r>
            <a:endParaRPr lang="it-IT" sz="1400" dirty="0">
              <a:latin typeface="Arial"/>
              <a:cs typeface="Arial"/>
            </a:endParaRPr>
          </a:p>
        </p:txBody>
      </p:sp>
      <p:sp>
        <p:nvSpPr>
          <p:cNvPr id="9" name="CasellaDiTesto 8"/>
          <p:cNvSpPr txBox="1"/>
          <p:nvPr/>
        </p:nvSpPr>
        <p:spPr>
          <a:xfrm>
            <a:off x="7335212" y="518491"/>
            <a:ext cx="1685639" cy="2893100"/>
          </a:xfrm>
          <a:prstGeom prst="rect">
            <a:avLst/>
          </a:prstGeom>
          <a:noFill/>
        </p:spPr>
        <p:txBody>
          <a:bodyPr wrap="square" rtlCol="0">
            <a:spAutoFit/>
          </a:bodyPr>
          <a:lstStyle/>
          <a:p>
            <a:pPr algn="just"/>
            <a:r>
              <a:rPr lang="it-IT" sz="1400" dirty="0">
                <a:latin typeface="Arial"/>
                <a:cs typeface="Arial"/>
              </a:rPr>
              <a:t>I venti nei tropici </a:t>
            </a:r>
            <a:r>
              <a:rPr lang="it-IT" sz="1400" dirty="0" smtClean="0">
                <a:latin typeface="Arial"/>
                <a:cs typeface="Arial"/>
              </a:rPr>
              <a:t>sono </a:t>
            </a:r>
            <a:r>
              <a:rPr lang="it-IT" sz="1400" dirty="0">
                <a:latin typeface="Arial"/>
                <a:cs typeface="Arial"/>
              </a:rPr>
              <a:t>definiti sulla base del modello di circolazione a </a:t>
            </a:r>
            <a:r>
              <a:rPr lang="it-IT" sz="1400" dirty="0" smtClean="0">
                <a:latin typeface="Arial"/>
                <a:cs typeface="Arial"/>
              </a:rPr>
              <a:t>celle </a:t>
            </a:r>
            <a:r>
              <a:rPr lang="it-IT" sz="1400" dirty="0">
                <a:latin typeface="Arial"/>
                <a:cs typeface="Arial"/>
              </a:rPr>
              <a:t>convettive e che soffiano da </a:t>
            </a:r>
            <a:r>
              <a:rPr lang="it-IT" sz="1400" dirty="0" smtClean="0">
                <a:latin typeface="Arial"/>
                <a:cs typeface="Arial"/>
              </a:rPr>
              <a:t>Nord/Est nell’emi-</a:t>
            </a:r>
            <a:r>
              <a:rPr lang="it-IT" sz="1400" dirty="0" err="1" smtClean="0">
                <a:latin typeface="Arial"/>
                <a:cs typeface="Arial"/>
              </a:rPr>
              <a:t>sfero</a:t>
            </a:r>
            <a:r>
              <a:rPr lang="it-IT" sz="1400" dirty="0" smtClean="0">
                <a:latin typeface="Arial"/>
                <a:cs typeface="Arial"/>
              </a:rPr>
              <a:t> </a:t>
            </a:r>
            <a:r>
              <a:rPr lang="it-IT" sz="1400" dirty="0">
                <a:latin typeface="Arial"/>
                <a:cs typeface="Arial"/>
              </a:rPr>
              <a:t>boreale e da </a:t>
            </a:r>
            <a:r>
              <a:rPr lang="it-IT" sz="1400" dirty="0" smtClean="0">
                <a:latin typeface="Arial"/>
                <a:cs typeface="Arial"/>
              </a:rPr>
              <a:t>Sud/Ovest </a:t>
            </a:r>
            <a:r>
              <a:rPr lang="it-IT" sz="1400" dirty="0">
                <a:latin typeface="Arial"/>
                <a:cs typeface="Arial"/>
              </a:rPr>
              <a:t>in </a:t>
            </a:r>
            <a:r>
              <a:rPr lang="it-IT" sz="1400" dirty="0" smtClean="0">
                <a:latin typeface="Arial"/>
                <a:cs typeface="Arial"/>
              </a:rPr>
              <a:t>quel-lo </a:t>
            </a:r>
            <a:r>
              <a:rPr lang="it-IT" sz="1400" dirty="0">
                <a:latin typeface="Arial"/>
                <a:cs typeface="Arial"/>
              </a:rPr>
              <a:t>australe</a:t>
            </a:r>
            <a:r>
              <a:rPr lang="it-IT" sz="1400" b="1" dirty="0">
                <a:latin typeface="Arial"/>
                <a:cs typeface="Arial"/>
              </a:rPr>
              <a:t>: </a:t>
            </a:r>
            <a:r>
              <a:rPr lang="it-IT" sz="1400" b="1" dirty="0" smtClean="0">
                <a:latin typeface="Arial"/>
                <a:cs typeface="Arial"/>
              </a:rPr>
              <a:t>regi</a:t>
            </a:r>
            <a:r>
              <a:rPr lang="it-IT" sz="1400" dirty="0" smtClean="0">
                <a:latin typeface="Arial"/>
                <a:cs typeface="Arial"/>
              </a:rPr>
              <a:t>-</a:t>
            </a:r>
            <a:r>
              <a:rPr lang="it-IT" sz="1400" b="1" dirty="0" smtClean="0">
                <a:latin typeface="Arial"/>
                <a:cs typeface="Arial"/>
              </a:rPr>
              <a:t>me </a:t>
            </a:r>
            <a:r>
              <a:rPr lang="it-IT" sz="1400" b="1" dirty="0">
                <a:latin typeface="Arial"/>
                <a:cs typeface="Arial"/>
              </a:rPr>
              <a:t>di vento </a:t>
            </a:r>
            <a:r>
              <a:rPr lang="it-IT" sz="1400" b="1" dirty="0" smtClean="0">
                <a:latin typeface="Arial"/>
                <a:cs typeface="Arial"/>
              </a:rPr>
              <a:t>per-</a:t>
            </a:r>
            <a:r>
              <a:rPr lang="it-IT" sz="1400" b="1" dirty="0" err="1" smtClean="0">
                <a:latin typeface="Arial"/>
                <a:cs typeface="Arial"/>
              </a:rPr>
              <a:t>sistente</a:t>
            </a:r>
            <a:r>
              <a:rPr lang="it-IT" sz="1400" b="1" dirty="0" smtClean="0">
                <a:latin typeface="Arial"/>
                <a:cs typeface="Arial"/>
              </a:rPr>
              <a:t> </a:t>
            </a:r>
            <a:r>
              <a:rPr lang="it-IT" sz="1400" b="1" dirty="0">
                <a:latin typeface="Arial"/>
                <a:cs typeface="Arial"/>
              </a:rPr>
              <a:t>degli </a:t>
            </a:r>
            <a:r>
              <a:rPr lang="it-IT" sz="1400" b="1" dirty="0" smtClean="0">
                <a:latin typeface="Arial"/>
                <a:cs typeface="Arial"/>
              </a:rPr>
              <a:t>ali</a:t>
            </a:r>
            <a:r>
              <a:rPr lang="it-IT" sz="1400" dirty="0" smtClean="0">
                <a:latin typeface="Arial"/>
                <a:cs typeface="Arial"/>
              </a:rPr>
              <a:t>-</a:t>
            </a:r>
            <a:r>
              <a:rPr lang="it-IT" sz="1400" b="1" dirty="0" smtClean="0">
                <a:latin typeface="Arial"/>
                <a:cs typeface="Arial"/>
              </a:rPr>
              <a:t>sei</a:t>
            </a:r>
            <a:r>
              <a:rPr lang="it-IT" sz="1400" dirty="0">
                <a:latin typeface="Arial"/>
                <a:cs typeface="Arial"/>
              </a:rPr>
              <a:t>. </a:t>
            </a:r>
            <a:endParaRPr lang="it-IT" sz="1400" dirty="0"/>
          </a:p>
        </p:txBody>
      </p:sp>
    </p:spTree>
    <p:extLst>
      <p:ext uri="{BB962C8B-B14F-4D97-AF65-F5344CB8AC3E}">
        <p14:creationId xmlns:p14="http://schemas.microsoft.com/office/powerpoint/2010/main" val="1740215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5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212" y="752765"/>
            <a:ext cx="5611091" cy="3006976"/>
          </a:xfrm>
          <a:prstGeom prst="rect">
            <a:avLst/>
          </a:prstGeom>
          <a:ln w="38100">
            <a:solidFill>
              <a:srgbClr val="FF0000"/>
            </a:solidFill>
          </a:ln>
        </p:spPr>
      </p:pic>
      <p:pic>
        <p:nvPicPr>
          <p:cNvPr id="6" name="Immagine 5" descr="5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4794" y="3786909"/>
            <a:ext cx="5501387" cy="2948186"/>
          </a:xfrm>
          <a:prstGeom prst="rect">
            <a:avLst/>
          </a:prstGeom>
          <a:ln w="38100">
            <a:solidFill>
              <a:srgbClr val="FF0000"/>
            </a:solidFill>
          </a:ln>
        </p:spPr>
      </p:pic>
      <p:sp>
        <p:nvSpPr>
          <p:cNvPr id="4" name="CasellaDiTesto 3"/>
          <p:cNvSpPr txBox="1"/>
          <p:nvPr/>
        </p:nvSpPr>
        <p:spPr>
          <a:xfrm>
            <a:off x="207818" y="149159"/>
            <a:ext cx="8768364" cy="646331"/>
          </a:xfrm>
          <a:prstGeom prst="rect">
            <a:avLst/>
          </a:prstGeom>
          <a:solidFill>
            <a:srgbClr val="FFFF00"/>
          </a:solidFill>
          <a:ln w="38100" cmpd="sng">
            <a:solidFill>
              <a:srgbClr val="FF0000"/>
            </a:solidFill>
          </a:ln>
        </p:spPr>
        <p:txBody>
          <a:bodyPr wrap="square" rtlCol="0">
            <a:spAutoFit/>
          </a:bodyPr>
          <a:lstStyle/>
          <a:p>
            <a:pPr algn="ctr"/>
            <a:r>
              <a:rPr lang="it-IT" b="1" dirty="0" smtClean="0"/>
              <a:t>Situazioni particolari (</a:t>
            </a:r>
            <a:r>
              <a:rPr lang="it-IT" b="1" dirty="0" smtClean="0">
                <a:solidFill>
                  <a:srgbClr val="FF0000"/>
                </a:solidFill>
              </a:rPr>
              <a:t>cicloni</a:t>
            </a:r>
            <a:r>
              <a:rPr lang="it-IT" b="1" dirty="0" smtClean="0"/>
              <a:t>)</a:t>
            </a:r>
            <a:r>
              <a:rPr lang="it-IT" dirty="0" smtClean="0"/>
              <a:t>.</a:t>
            </a:r>
            <a:r>
              <a:rPr lang="it-IT" b="1" dirty="0" smtClean="0"/>
              <a:t> </a:t>
            </a:r>
            <a:r>
              <a:rPr lang="it-IT" dirty="0" smtClean="0"/>
              <a:t>La temperatura delle acque marine è importante per la formazione dei cicloni.</a:t>
            </a:r>
            <a:endParaRPr lang="it-IT" b="1" dirty="0"/>
          </a:p>
        </p:txBody>
      </p:sp>
      <p:sp>
        <p:nvSpPr>
          <p:cNvPr id="8" name="Rettangolo 7"/>
          <p:cNvSpPr/>
          <p:nvPr/>
        </p:nvSpPr>
        <p:spPr>
          <a:xfrm>
            <a:off x="5834303" y="795490"/>
            <a:ext cx="3209636" cy="584776"/>
          </a:xfrm>
          <a:prstGeom prst="rect">
            <a:avLst/>
          </a:prstGeom>
        </p:spPr>
        <p:txBody>
          <a:bodyPr wrap="square">
            <a:spAutoFit/>
          </a:bodyPr>
          <a:lstStyle/>
          <a:p>
            <a:pPr algn="just"/>
            <a:r>
              <a:rPr lang="it-IT" sz="1600" dirty="0"/>
              <a:t>Temperature [°C] delle acque </a:t>
            </a:r>
            <a:r>
              <a:rPr lang="it-IT" sz="1600" dirty="0" smtClean="0"/>
              <a:t>super-</a:t>
            </a:r>
            <a:r>
              <a:rPr lang="it-IT" sz="1600" dirty="0" err="1" smtClean="0"/>
              <a:t>ficiali</a:t>
            </a:r>
            <a:r>
              <a:rPr lang="it-IT" sz="1600" dirty="0" smtClean="0"/>
              <a:t> </a:t>
            </a:r>
            <a:r>
              <a:rPr lang="it-IT" sz="1600" dirty="0"/>
              <a:t>marine del mese di luglio. </a:t>
            </a:r>
          </a:p>
        </p:txBody>
      </p:sp>
      <p:sp>
        <p:nvSpPr>
          <p:cNvPr id="9" name="Rettangolo 8"/>
          <p:cNvSpPr/>
          <p:nvPr/>
        </p:nvSpPr>
        <p:spPr>
          <a:xfrm>
            <a:off x="207818" y="3788072"/>
            <a:ext cx="3209636" cy="584776"/>
          </a:xfrm>
          <a:prstGeom prst="rect">
            <a:avLst/>
          </a:prstGeom>
        </p:spPr>
        <p:txBody>
          <a:bodyPr wrap="square">
            <a:spAutoFit/>
          </a:bodyPr>
          <a:lstStyle/>
          <a:p>
            <a:pPr algn="just"/>
            <a:r>
              <a:rPr lang="it-IT" sz="1600" dirty="0"/>
              <a:t>Temperature [°C] delle acque </a:t>
            </a:r>
            <a:r>
              <a:rPr lang="it-IT" sz="1600" dirty="0" smtClean="0"/>
              <a:t>super-</a:t>
            </a:r>
            <a:r>
              <a:rPr lang="it-IT" sz="1600" dirty="0" err="1" smtClean="0"/>
              <a:t>ficiali</a:t>
            </a:r>
            <a:r>
              <a:rPr lang="it-IT" sz="1600" dirty="0" smtClean="0"/>
              <a:t> </a:t>
            </a:r>
            <a:r>
              <a:rPr lang="it-IT" sz="1600" dirty="0"/>
              <a:t>marine del mese di </a:t>
            </a:r>
            <a:r>
              <a:rPr lang="it-IT" sz="1600" dirty="0" smtClean="0"/>
              <a:t>gennaio. </a:t>
            </a:r>
            <a:endParaRPr lang="it-IT" sz="1600" dirty="0"/>
          </a:p>
        </p:txBody>
      </p:sp>
    </p:spTree>
    <p:extLst>
      <p:ext uri="{BB962C8B-B14F-4D97-AF65-F5344CB8AC3E}">
        <p14:creationId xmlns:p14="http://schemas.microsoft.com/office/powerpoint/2010/main" val="483143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6119090" y="133765"/>
            <a:ext cx="2878668" cy="646331"/>
          </a:xfrm>
          <a:prstGeom prst="rect">
            <a:avLst/>
          </a:prstGeom>
          <a:solidFill>
            <a:srgbClr val="FFFF00"/>
          </a:solidFill>
          <a:ln w="38100" cmpd="sng">
            <a:solidFill>
              <a:srgbClr val="FF0000"/>
            </a:solidFill>
          </a:ln>
        </p:spPr>
        <p:txBody>
          <a:bodyPr wrap="square" rtlCol="0">
            <a:spAutoFit/>
          </a:bodyPr>
          <a:lstStyle/>
          <a:p>
            <a:pPr algn="ctr"/>
            <a:r>
              <a:rPr lang="it-IT" b="1" dirty="0" smtClean="0"/>
              <a:t>Situazioni particolari (</a:t>
            </a:r>
            <a:r>
              <a:rPr lang="it-IT" b="1" dirty="0" smtClean="0">
                <a:solidFill>
                  <a:srgbClr val="FF0000"/>
                </a:solidFill>
              </a:rPr>
              <a:t>brezze di terra e di mare</a:t>
            </a:r>
            <a:r>
              <a:rPr lang="it-IT" b="1" dirty="0" smtClean="0"/>
              <a:t>)</a:t>
            </a:r>
            <a:r>
              <a:rPr lang="it-IT" dirty="0" smtClean="0"/>
              <a:t>.</a:t>
            </a:r>
            <a:endParaRPr lang="it-IT" b="1" dirty="0"/>
          </a:p>
        </p:txBody>
      </p:sp>
      <p:pic>
        <p:nvPicPr>
          <p:cNvPr id="5" name="Immagine 4" descr="58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26" y="149159"/>
            <a:ext cx="5934364" cy="3268701"/>
          </a:xfrm>
          <a:prstGeom prst="rect">
            <a:avLst/>
          </a:prstGeom>
          <a:ln w="38100">
            <a:solidFill>
              <a:srgbClr val="FF0000"/>
            </a:solidFill>
          </a:ln>
        </p:spPr>
      </p:pic>
      <p:pic>
        <p:nvPicPr>
          <p:cNvPr id="6" name="Immagine 5" descr="58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726" y="3437605"/>
            <a:ext cx="5934364" cy="3268701"/>
          </a:xfrm>
          <a:prstGeom prst="rect">
            <a:avLst/>
          </a:prstGeom>
          <a:ln w="38100">
            <a:solidFill>
              <a:srgbClr val="FF0000"/>
            </a:solidFill>
          </a:ln>
        </p:spPr>
      </p:pic>
      <p:sp>
        <p:nvSpPr>
          <p:cNvPr id="8" name="Rettangolo 7"/>
          <p:cNvSpPr/>
          <p:nvPr/>
        </p:nvSpPr>
        <p:spPr>
          <a:xfrm>
            <a:off x="6119090" y="1360220"/>
            <a:ext cx="2940243" cy="4601260"/>
          </a:xfrm>
          <a:prstGeom prst="rect">
            <a:avLst/>
          </a:prstGeom>
        </p:spPr>
        <p:txBody>
          <a:bodyPr wrap="square">
            <a:spAutoFit/>
          </a:bodyPr>
          <a:lstStyle/>
          <a:p>
            <a:pPr algn="just" hangingPunct="0">
              <a:spcAft>
                <a:spcPts val="600"/>
              </a:spcAft>
            </a:pPr>
            <a:r>
              <a:rPr lang="it-IT" sz="1600" dirty="0">
                <a:latin typeface="Arial"/>
                <a:cs typeface="Arial"/>
              </a:rPr>
              <a:t>Il mare e la terra esposti alla </a:t>
            </a:r>
            <a:r>
              <a:rPr lang="it-IT" sz="1600" dirty="0" smtClean="0">
                <a:latin typeface="Arial"/>
                <a:cs typeface="Arial"/>
              </a:rPr>
              <a:t>medesima </a:t>
            </a:r>
            <a:r>
              <a:rPr lang="it-IT" sz="1600" dirty="0">
                <a:latin typeface="Arial"/>
                <a:cs typeface="Arial"/>
              </a:rPr>
              <a:t>radiazione solare si </a:t>
            </a:r>
            <a:r>
              <a:rPr lang="it-IT" sz="1600" dirty="0" smtClean="0">
                <a:latin typeface="Arial"/>
                <a:cs typeface="Arial"/>
              </a:rPr>
              <a:t>riscaldano </a:t>
            </a:r>
            <a:r>
              <a:rPr lang="it-IT" sz="1600" dirty="0">
                <a:latin typeface="Arial"/>
                <a:cs typeface="Arial"/>
              </a:rPr>
              <a:t>in modo </a:t>
            </a:r>
            <a:r>
              <a:rPr lang="it-IT" sz="1600" dirty="0" smtClean="0">
                <a:latin typeface="Arial"/>
                <a:cs typeface="Arial"/>
              </a:rPr>
              <a:t>diverso</a:t>
            </a:r>
            <a:r>
              <a:rPr lang="it-IT" sz="1600" b="1" dirty="0" smtClean="0">
                <a:latin typeface="Arial"/>
                <a:cs typeface="Arial"/>
              </a:rPr>
              <a:t>:</a:t>
            </a:r>
            <a:r>
              <a:rPr lang="it-IT" sz="1600" dirty="0" smtClean="0">
                <a:latin typeface="Arial"/>
                <a:cs typeface="Arial"/>
              </a:rPr>
              <a:t> </a:t>
            </a:r>
            <a:r>
              <a:rPr lang="it-IT" sz="1600" dirty="0">
                <a:latin typeface="Arial"/>
                <a:cs typeface="Arial"/>
              </a:rPr>
              <a:t>il primo è più lento ad assorbire l’energia </a:t>
            </a:r>
            <a:r>
              <a:rPr lang="it-IT" sz="1600" dirty="0" smtClean="0">
                <a:latin typeface="Arial"/>
                <a:cs typeface="Arial"/>
              </a:rPr>
              <a:t>solare </a:t>
            </a:r>
            <a:r>
              <a:rPr lang="it-IT" sz="1600" dirty="0">
                <a:latin typeface="Arial"/>
                <a:cs typeface="Arial"/>
              </a:rPr>
              <a:t>e a restituire </a:t>
            </a:r>
            <a:r>
              <a:rPr lang="it-IT" sz="1600" dirty="0" smtClean="0">
                <a:latin typeface="Arial"/>
                <a:cs typeface="Arial"/>
              </a:rPr>
              <a:t>calore</a:t>
            </a:r>
            <a:r>
              <a:rPr lang="it-IT" sz="1600" dirty="0">
                <a:latin typeface="Arial"/>
                <a:cs typeface="Arial"/>
              </a:rPr>
              <a:t>, </a:t>
            </a:r>
            <a:r>
              <a:rPr lang="it-IT" sz="1600" dirty="0" smtClean="0">
                <a:latin typeface="Arial"/>
                <a:cs typeface="Arial"/>
              </a:rPr>
              <a:t>mentre </a:t>
            </a:r>
            <a:r>
              <a:rPr lang="it-IT" sz="1600" dirty="0">
                <a:latin typeface="Arial"/>
                <a:cs typeface="Arial"/>
              </a:rPr>
              <a:t>la terra si </a:t>
            </a:r>
            <a:r>
              <a:rPr lang="it-IT" sz="1600" dirty="0" smtClean="0">
                <a:latin typeface="Arial"/>
                <a:cs typeface="Arial"/>
              </a:rPr>
              <a:t>ri-scalda </a:t>
            </a:r>
            <a:r>
              <a:rPr lang="it-IT" sz="1600" dirty="0">
                <a:latin typeface="Arial"/>
                <a:cs typeface="Arial"/>
              </a:rPr>
              <a:t>e si </a:t>
            </a:r>
            <a:r>
              <a:rPr lang="it-IT" sz="1600" dirty="0" smtClean="0">
                <a:latin typeface="Arial"/>
                <a:cs typeface="Arial"/>
              </a:rPr>
              <a:t>raffredda </a:t>
            </a:r>
            <a:r>
              <a:rPr lang="it-IT" sz="1600" dirty="0">
                <a:latin typeface="Arial"/>
                <a:cs typeface="Arial"/>
              </a:rPr>
              <a:t>più </a:t>
            </a:r>
            <a:r>
              <a:rPr lang="it-IT" sz="1600" dirty="0" smtClean="0">
                <a:latin typeface="Arial"/>
                <a:cs typeface="Arial"/>
              </a:rPr>
              <a:t>velo-</a:t>
            </a:r>
            <a:r>
              <a:rPr lang="it-IT" sz="1600" dirty="0" err="1" smtClean="0">
                <a:latin typeface="Arial"/>
                <a:cs typeface="Arial"/>
              </a:rPr>
              <a:t>cemente</a:t>
            </a:r>
            <a:r>
              <a:rPr lang="it-IT" sz="1600" dirty="0" smtClean="0">
                <a:latin typeface="Arial"/>
                <a:cs typeface="Arial"/>
              </a:rPr>
              <a:t>.</a:t>
            </a:r>
          </a:p>
          <a:p>
            <a:pPr algn="just" hangingPunct="0"/>
            <a:r>
              <a:rPr lang="it-IT" sz="1600" dirty="0" smtClean="0">
                <a:latin typeface="Arial"/>
                <a:cs typeface="Arial"/>
              </a:rPr>
              <a:t>Durante </a:t>
            </a:r>
            <a:r>
              <a:rPr lang="it-IT" sz="1600" dirty="0">
                <a:latin typeface="Arial"/>
                <a:cs typeface="Arial"/>
              </a:rPr>
              <a:t>il giorno la terra </a:t>
            </a:r>
            <a:r>
              <a:rPr lang="it-IT" sz="1600" dirty="0" smtClean="0">
                <a:latin typeface="Arial"/>
                <a:cs typeface="Arial"/>
              </a:rPr>
              <a:t>co-</a:t>
            </a:r>
            <a:r>
              <a:rPr lang="it-IT" sz="1600" dirty="0" err="1" smtClean="0">
                <a:latin typeface="Arial"/>
                <a:cs typeface="Arial"/>
              </a:rPr>
              <a:t>stituisce</a:t>
            </a:r>
            <a:r>
              <a:rPr lang="it-IT" sz="1600" dirty="0" smtClean="0">
                <a:latin typeface="Arial"/>
                <a:cs typeface="Arial"/>
              </a:rPr>
              <a:t> </a:t>
            </a:r>
            <a:r>
              <a:rPr lang="it-IT" sz="1600" dirty="0">
                <a:latin typeface="Arial"/>
                <a:cs typeface="Arial"/>
              </a:rPr>
              <a:t>un punto caldo e </a:t>
            </a:r>
            <a:r>
              <a:rPr lang="it-IT" sz="1600" dirty="0" smtClean="0">
                <a:latin typeface="Arial"/>
                <a:cs typeface="Arial"/>
              </a:rPr>
              <a:t>quindi </a:t>
            </a:r>
            <a:r>
              <a:rPr lang="it-IT" sz="1600" dirty="0">
                <a:latin typeface="Arial"/>
                <a:cs typeface="Arial"/>
              </a:rPr>
              <a:t>una </a:t>
            </a:r>
            <a:r>
              <a:rPr lang="it-IT" sz="1600" dirty="0" smtClean="0">
                <a:latin typeface="Arial"/>
                <a:cs typeface="Arial"/>
              </a:rPr>
              <a:t>relativa </a:t>
            </a:r>
            <a:r>
              <a:rPr lang="it-IT" sz="1600" dirty="0">
                <a:latin typeface="Arial"/>
                <a:cs typeface="Arial"/>
              </a:rPr>
              <a:t>bassa </a:t>
            </a:r>
            <a:r>
              <a:rPr lang="it-IT" sz="1600" dirty="0" smtClean="0">
                <a:latin typeface="Arial"/>
                <a:cs typeface="Arial"/>
              </a:rPr>
              <a:t>pressione </a:t>
            </a:r>
            <a:r>
              <a:rPr lang="it-IT" sz="1600" dirty="0">
                <a:latin typeface="Arial"/>
                <a:cs typeface="Arial"/>
              </a:rPr>
              <a:t>e il mare un punto meno caldo con una </a:t>
            </a:r>
            <a:r>
              <a:rPr lang="it-IT" sz="1600" dirty="0" smtClean="0">
                <a:latin typeface="Arial"/>
                <a:cs typeface="Arial"/>
              </a:rPr>
              <a:t>relativa </a:t>
            </a:r>
            <a:r>
              <a:rPr lang="it-IT" sz="1600" dirty="0">
                <a:latin typeface="Arial"/>
                <a:cs typeface="Arial"/>
              </a:rPr>
              <a:t>alta pressione</a:t>
            </a:r>
            <a:r>
              <a:rPr lang="it-IT" sz="1600" b="1" dirty="0">
                <a:latin typeface="Arial"/>
                <a:cs typeface="Arial"/>
              </a:rPr>
              <a:t>:</a:t>
            </a:r>
            <a:r>
              <a:rPr lang="it-IT" sz="1600" dirty="0">
                <a:latin typeface="Arial"/>
                <a:cs typeface="Arial"/>
              </a:rPr>
              <a:t> l’aria si </a:t>
            </a:r>
            <a:r>
              <a:rPr lang="it-IT" sz="1600" dirty="0" smtClean="0">
                <a:latin typeface="Arial"/>
                <a:cs typeface="Arial"/>
              </a:rPr>
              <a:t>muove </a:t>
            </a:r>
            <a:r>
              <a:rPr lang="it-IT" sz="1600" dirty="0">
                <a:latin typeface="Arial"/>
                <a:cs typeface="Arial"/>
              </a:rPr>
              <a:t>dal mare verso la terra (</a:t>
            </a:r>
            <a:r>
              <a:rPr lang="it-IT" sz="1600" b="1" dirty="0" err="1" smtClean="0">
                <a:solidFill>
                  <a:srgbClr val="FF0000"/>
                </a:solidFill>
                <a:latin typeface="Arial"/>
                <a:cs typeface="Arial"/>
              </a:rPr>
              <a:t>brez</a:t>
            </a:r>
            <a:r>
              <a:rPr lang="it-IT" sz="1600" dirty="0" smtClean="0">
                <a:solidFill>
                  <a:srgbClr val="FF0000"/>
                </a:solidFill>
                <a:latin typeface="Arial"/>
                <a:cs typeface="Arial"/>
              </a:rPr>
              <a:t>-</a:t>
            </a:r>
            <a:r>
              <a:rPr lang="it-IT" sz="1600" b="1" dirty="0" smtClean="0">
                <a:solidFill>
                  <a:srgbClr val="FF0000"/>
                </a:solidFill>
                <a:latin typeface="Arial"/>
                <a:cs typeface="Arial"/>
              </a:rPr>
              <a:t>za </a:t>
            </a:r>
            <a:r>
              <a:rPr lang="it-IT" sz="1600" b="1" dirty="0">
                <a:solidFill>
                  <a:srgbClr val="FF0000"/>
                </a:solidFill>
                <a:latin typeface="Arial"/>
                <a:cs typeface="Arial"/>
              </a:rPr>
              <a:t>di </a:t>
            </a:r>
            <a:r>
              <a:rPr lang="it-IT" sz="1600" b="1" dirty="0" smtClean="0">
                <a:solidFill>
                  <a:srgbClr val="FF0000"/>
                </a:solidFill>
                <a:latin typeface="Arial"/>
                <a:cs typeface="Arial"/>
              </a:rPr>
              <a:t>mare</a:t>
            </a:r>
            <a:r>
              <a:rPr lang="it-IT" sz="1600" dirty="0" smtClean="0">
                <a:latin typeface="Arial"/>
                <a:cs typeface="Arial"/>
              </a:rPr>
              <a:t>)</a:t>
            </a:r>
            <a:r>
              <a:rPr lang="it-IT" sz="1600" dirty="0">
                <a:latin typeface="Arial"/>
                <a:cs typeface="Arial"/>
              </a:rPr>
              <a:t>. Durante la </a:t>
            </a:r>
            <a:r>
              <a:rPr lang="it-IT" sz="1600" dirty="0" smtClean="0">
                <a:latin typeface="Arial"/>
                <a:cs typeface="Arial"/>
              </a:rPr>
              <a:t>notte </a:t>
            </a:r>
            <a:r>
              <a:rPr lang="it-IT" sz="1600" dirty="0">
                <a:latin typeface="Arial"/>
                <a:cs typeface="Arial"/>
              </a:rPr>
              <a:t>succede il contrario (</a:t>
            </a:r>
            <a:r>
              <a:rPr lang="it-IT" sz="1600" b="1" dirty="0">
                <a:solidFill>
                  <a:srgbClr val="FF0000"/>
                </a:solidFill>
                <a:latin typeface="Arial"/>
                <a:cs typeface="Arial"/>
              </a:rPr>
              <a:t>brezza di terra</a:t>
            </a:r>
            <a:r>
              <a:rPr lang="it-IT" sz="1600" dirty="0">
                <a:latin typeface="Arial"/>
                <a:cs typeface="Arial"/>
              </a:rPr>
              <a:t>).</a:t>
            </a:r>
          </a:p>
        </p:txBody>
      </p:sp>
    </p:spTree>
    <p:extLst>
      <p:ext uri="{BB962C8B-B14F-4D97-AF65-F5344CB8AC3E}">
        <p14:creationId xmlns:p14="http://schemas.microsoft.com/office/powerpoint/2010/main" val="961254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6103696" y="172250"/>
            <a:ext cx="2878668" cy="646331"/>
          </a:xfrm>
          <a:prstGeom prst="rect">
            <a:avLst/>
          </a:prstGeom>
          <a:solidFill>
            <a:srgbClr val="FFFF00"/>
          </a:solidFill>
          <a:ln w="38100" cmpd="sng">
            <a:solidFill>
              <a:srgbClr val="FF0000"/>
            </a:solidFill>
          </a:ln>
        </p:spPr>
        <p:txBody>
          <a:bodyPr wrap="square" rtlCol="0">
            <a:spAutoFit/>
          </a:bodyPr>
          <a:lstStyle/>
          <a:p>
            <a:pPr algn="ctr"/>
            <a:r>
              <a:rPr lang="it-IT" b="1" dirty="0" smtClean="0"/>
              <a:t>Situazioni particolari (</a:t>
            </a:r>
            <a:r>
              <a:rPr lang="it-IT" b="1" dirty="0" smtClean="0">
                <a:solidFill>
                  <a:srgbClr val="FF0000"/>
                </a:solidFill>
              </a:rPr>
              <a:t>brezze di monte e di valle</a:t>
            </a:r>
            <a:r>
              <a:rPr lang="it-IT" b="1" dirty="0" smtClean="0"/>
              <a:t>)</a:t>
            </a:r>
            <a:r>
              <a:rPr lang="it-IT" dirty="0" smtClean="0"/>
              <a:t>.</a:t>
            </a:r>
            <a:endParaRPr lang="it-IT" b="1" dirty="0"/>
          </a:p>
        </p:txBody>
      </p:sp>
      <p:pic>
        <p:nvPicPr>
          <p:cNvPr id="5" name="Immagine 4" descr="57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118" y="192422"/>
            <a:ext cx="5832000" cy="3212318"/>
          </a:xfrm>
          <a:prstGeom prst="rect">
            <a:avLst/>
          </a:prstGeom>
          <a:ln w="38100">
            <a:solidFill>
              <a:srgbClr val="FF0000"/>
            </a:solidFill>
          </a:ln>
        </p:spPr>
      </p:pic>
      <p:pic>
        <p:nvPicPr>
          <p:cNvPr id="6" name="Immagine 5" descr="57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266" y="3423117"/>
            <a:ext cx="5830824" cy="3211671"/>
          </a:xfrm>
          <a:prstGeom prst="rect">
            <a:avLst/>
          </a:prstGeom>
          <a:ln w="38100">
            <a:solidFill>
              <a:srgbClr val="FF0000"/>
            </a:solidFill>
          </a:ln>
        </p:spPr>
      </p:pic>
      <p:sp>
        <p:nvSpPr>
          <p:cNvPr id="8" name="Rettangolo 7"/>
          <p:cNvSpPr/>
          <p:nvPr/>
        </p:nvSpPr>
        <p:spPr>
          <a:xfrm>
            <a:off x="6211455" y="1097432"/>
            <a:ext cx="2840181" cy="5339924"/>
          </a:xfrm>
          <a:prstGeom prst="rect">
            <a:avLst/>
          </a:prstGeom>
        </p:spPr>
        <p:txBody>
          <a:bodyPr wrap="square">
            <a:spAutoFit/>
          </a:bodyPr>
          <a:lstStyle/>
          <a:p>
            <a:pPr algn="just" hangingPunct="0">
              <a:spcAft>
                <a:spcPts val="600"/>
              </a:spcAft>
            </a:pPr>
            <a:r>
              <a:rPr lang="it-IT" sz="1600" dirty="0">
                <a:latin typeface="Arial"/>
                <a:cs typeface="Arial"/>
              </a:rPr>
              <a:t>La </a:t>
            </a:r>
            <a:r>
              <a:rPr lang="it-IT" sz="1600" b="1" dirty="0">
                <a:solidFill>
                  <a:srgbClr val="FF0000"/>
                </a:solidFill>
                <a:latin typeface="Arial"/>
                <a:cs typeface="Arial"/>
              </a:rPr>
              <a:t>brezza di </a:t>
            </a:r>
            <a:r>
              <a:rPr lang="it-IT" sz="1600" b="1" dirty="0" smtClean="0">
                <a:solidFill>
                  <a:srgbClr val="FF0000"/>
                </a:solidFill>
                <a:latin typeface="Arial"/>
                <a:cs typeface="Arial"/>
              </a:rPr>
              <a:t>valle</a:t>
            </a:r>
            <a:r>
              <a:rPr lang="it-IT" sz="1600" dirty="0" smtClean="0">
                <a:solidFill>
                  <a:srgbClr val="FF0000"/>
                </a:solidFill>
                <a:latin typeface="Arial"/>
                <a:cs typeface="Arial"/>
              </a:rPr>
              <a:t> </a:t>
            </a:r>
            <a:r>
              <a:rPr lang="it-IT" sz="1600" dirty="0">
                <a:latin typeface="Arial"/>
                <a:cs typeface="Arial"/>
              </a:rPr>
              <a:t>si verifica </a:t>
            </a:r>
            <a:r>
              <a:rPr lang="it-IT" sz="1600" dirty="0" smtClean="0">
                <a:latin typeface="Arial"/>
                <a:cs typeface="Arial"/>
              </a:rPr>
              <a:t>durante </a:t>
            </a:r>
            <a:r>
              <a:rPr lang="it-IT" sz="1600" dirty="0">
                <a:latin typeface="Arial"/>
                <a:cs typeface="Arial"/>
              </a:rPr>
              <a:t>il giorno come vento </a:t>
            </a:r>
            <a:r>
              <a:rPr lang="it-IT" sz="1600" dirty="0" smtClean="0">
                <a:latin typeface="Arial"/>
                <a:cs typeface="Arial"/>
              </a:rPr>
              <a:t>leggero </a:t>
            </a:r>
            <a:r>
              <a:rPr lang="it-IT" sz="1600" dirty="0">
                <a:latin typeface="Arial"/>
                <a:cs typeface="Arial"/>
              </a:rPr>
              <a:t>dalla pianura o dalla </a:t>
            </a:r>
            <a:r>
              <a:rPr lang="it-IT" sz="1600" dirty="0" smtClean="0">
                <a:latin typeface="Arial"/>
                <a:cs typeface="Arial"/>
              </a:rPr>
              <a:t>porzione </a:t>
            </a:r>
            <a:r>
              <a:rPr lang="it-IT" sz="1600" dirty="0">
                <a:latin typeface="Arial"/>
                <a:cs typeface="Arial"/>
              </a:rPr>
              <a:t>più bassa di un </a:t>
            </a:r>
            <a:r>
              <a:rPr lang="it-IT" sz="1600" dirty="0" smtClean="0">
                <a:latin typeface="Arial"/>
                <a:cs typeface="Arial"/>
              </a:rPr>
              <a:t>val-le verso </a:t>
            </a:r>
            <a:r>
              <a:rPr lang="it-IT" sz="1600" dirty="0">
                <a:latin typeface="Arial"/>
                <a:cs typeface="Arial"/>
              </a:rPr>
              <a:t>monte (venti </a:t>
            </a:r>
            <a:r>
              <a:rPr lang="it-IT" sz="1600" dirty="0" err="1" smtClean="0">
                <a:latin typeface="Arial"/>
                <a:cs typeface="Arial"/>
              </a:rPr>
              <a:t>ascen</a:t>
            </a:r>
            <a:r>
              <a:rPr lang="it-IT" sz="1600" dirty="0" smtClean="0">
                <a:latin typeface="Arial"/>
                <a:cs typeface="Arial"/>
              </a:rPr>
              <a:t>-denti</a:t>
            </a:r>
            <a:r>
              <a:rPr lang="it-IT" sz="1600" dirty="0">
                <a:latin typeface="Arial"/>
                <a:cs typeface="Arial"/>
              </a:rPr>
              <a:t>). Nelle ore più calde l’aria </a:t>
            </a:r>
            <a:r>
              <a:rPr lang="it-IT" sz="1600" dirty="0" smtClean="0">
                <a:latin typeface="Arial"/>
                <a:cs typeface="Arial"/>
              </a:rPr>
              <a:t>stazionante </a:t>
            </a:r>
            <a:r>
              <a:rPr lang="it-IT" sz="1600" dirty="0">
                <a:latin typeface="Arial"/>
                <a:cs typeface="Arial"/>
              </a:rPr>
              <a:t>in pianura o nella valle si riscalda, si </a:t>
            </a:r>
            <a:r>
              <a:rPr lang="it-IT" sz="1600" dirty="0" err="1" smtClean="0">
                <a:latin typeface="Arial"/>
                <a:cs typeface="Arial"/>
              </a:rPr>
              <a:t>dila</a:t>
            </a:r>
            <a:r>
              <a:rPr lang="it-IT" sz="1600" dirty="0" smtClean="0">
                <a:latin typeface="Arial"/>
                <a:cs typeface="Arial"/>
              </a:rPr>
              <a:t>-ta </a:t>
            </a:r>
            <a:r>
              <a:rPr lang="it-IT" sz="1600" dirty="0">
                <a:latin typeface="Arial"/>
                <a:cs typeface="Arial"/>
              </a:rPr>
              <a:t>e </a:t>
            </a:r>
            <a:r>
              <a:rPr lang="it-IT" sz="1600" dirty="0" smtClean="0">
                <a:latin typeface="Arial"/>
                <a:cs typeface="Arial"/>
              </a:rPr>
              <a:t>sale </a:t>
            </a:r>
            <a:r>
              <a:rPr lang="it-IT" sz="1600" dirty="0">
                <a:latin typeface="Arial"/>
                <a:cs typeface="Arial"/>
              </a:rPr>
              <a:t>lungo i pendii </a:t>
            </a:r>
            <a:r>
              <a:rPr lang="it-IT" sz="1600" dirty="0" smtClean="0">
                <a:latin typeface="Arial"/>
                <a:cs typeface="Arial"/>
              </a:rPr>
              <a:t>mon-</a:t>
            </a:r>
            <a:r>
              <a:rPr lang="it-IT" sz="1600" dirty="0" err="1" smtClean="0">
                <a:latin typeface="Arial"/>
                <a:cs typeface="Arial"/>
              </a:rPr>
              <a:t>tuosi</a:t>
            </a:r>
            <a:r>
              <a:rPr lang="it-IT" sz="1600" dirty="0" smtClean="0">
                <a:latin typeface="Arial"/>
                <a:cs typeface="Arial"/>
              </a:rPr>
              <a:t>.</a:t>
            </a:r>
          </a:p>
          <a:p>
            <a:pPr algn="just" hangingPunct="0"/>
            <a:r>
              <a:rPr lang="it-IT" sz="1600" dirty="0" smtClean="0">
                <a:latin typeface="Arial"/>
                <a:cs typeface="Arial"/>
              </a:rPr>
              <a:t>La </a:t>
            </a:r>
            <a:r>
              <a:rPr lang="it-IT" sz="1600" b="1" dirty="0">
                <a:solidFill>
                  <a:srgbClr val="FF0000"/>
                </a:solidFill>
                <a:latin typeface="Arial"/>
                <a:cs typeface="Arial"/>
              </a:rPr>
              <a:t>brezza di monte</a:t>
            </a:r>
            <a:r>
              <a:rPr lang="it-IT" sz="1600" dirty="0">
                <a:solidFill>
                  <a:srgbClr val="FF0000"/>
                </a:solidFill>
                <a:latin typeface="Arial"/>
                <a:cs typeface="Arial"/>
              </a:rPr>
              <a:t> </a:t>
            </a:r>
            <a:r>
              <a:rPr lang="it-IT" sz="1600" dirty="0">
                <a:latin typeface="Arial"/>
                <a:cs typeface="Arial"/>
              </a:rPr>
              <a:t>è un </a:t>
            </a:r>
            <a:r>
              <a:rPr lang="it-IT" sz="1600" dirty="0" smtClean="0">
                <a:latin typeface="Arial"/>
                <a:cs typeface="Arial"/>
              </a:rPr>
              <a:t>vento </a:t>
            </a:r>
            <a:r>
              <a:rPr lang="it-IT" sz="1600" dirty="0">
                <a:latin typeface="Arial"/>
                <a:cs typeface="Arial"/>
              </a:rPr>
              <a:t>che spira nelle notti calme e serene muovendosi in senso </a:t>
            </a:r>
            <a:r>
              <a:rPr lang="it-IT" sz="1600" dirty="0" smtClean="0">
                <a:latin typeface="Arial"/>
                <a:cs typeface="Arial"/>
              </a:rPr>
              <a:t>opposto </a:t>
            </a:r>
            <a:r>
              <a:rPr lang="it-IT" sz="1600" dirty="0">
                <a:latin typeface="Arial"/>
                <a:cs typeface="Arial"/>
              </a:rPr>
              <a:t>al </a:t>
            </a:r>
            <a:r>
              <a:rPr lang="it-IT" sz="1600" dirty="0" smtClean="0">
                <a:latin typeface="Arial"/>
                <a:cs typeface="Arial"/>
              </a:rPr>
              <a:t>prece-dente</a:t>
            </a:r>
            <a:r>
              <a:rPr lang="it-IT" sz="1600" dirty="0">
                <a:latin typeface="Arial"/>
                <a:cs typeface="Arial"/>
              </a:rPr>
              <a:t>; nella </a:t>
            </a:r>
            <a:r>
              <a:rPr lang="it-IT" sz="1600" dirty="0" smtClean="0">
                <a:latin typeface="Arial"/>
                <a:cs typeface="Arial"/>
              </a:rPr>
              <a:t>notte </a:t>
            </a:r>
            <a:r>
              <a:rPr lang="it-IT" sz="1600" dirty="0">
                <a:latin typeface="Arial"/>
                <a:cs typeface="Arial"/>
              </a:rPr>
              <a:t>i fianchi </a:t>
            </a:r>
            <a:r>
              <a:rPr lang="it-IT" sz="1600" dirty="0" smtClean="0">
                <a:latin typeface="Arial"/>
                <a:cs typeface="Arial"/>
              </a:rPr>
              <a:t>delle </a:t>
            </a:r>
            <a:r>
              <a:rPr lang="it-IT" sz="1600" dirty="0">
                <a:latin typeface="Arial"/>
                <a:cs typeface="Arial"/>
              </a:rPr>
              <a:t>montagne si </a:t>
            </a:r>
            <a:r>
              <a:rPr lang="it-IT" sz="1600" dirty="0" err="1" smtClean="0">
                <a:latin typeface="Arial"/>
                <a:cs typeface="Arial"/>
              </a:rPr>
              <a:t>raffred-dano</a:t>
            </a:r>
            <a:r>
              <a:rPr lang="it-IT" sz="1600" dirty="0" smtClean="0">
                <a:latin typeface="Arial"/>
                <a:cs typeface="Arial"/>
              </a:rPr>
              <a:t> </a:t>
            </a:r>
            <a:r>
              <a:rPr lang="it-IT" sz="1600" dirty="0">
                <a:latin typeface="Arial"/>
                <a:cs typeface="Arial"/>
              </a:rPr>
              <a:t>abbassando la </a:t>
            </a:r>
            <a:r>
              <a:rPr lang="it-IT" sz="1600" dirty="0" smtClean="0">
                <a:latin typeface="Arial"/>
                <a:cs typeface="Arial"/>
              </a:rPr>
              <a:t>tempe-</a:t>
            </a:r>
            <a:r>
              <a:rPr lang="it-IT" sz="1600" dirty="0" err="1" smtClean="0">
                <a:latin typeface="Arial"/>
                <a:cs typeface="Arial"/>
              </a:rPr>
              <a:t>ratura</a:t>
            </a:r>
            <a:r>
              <a:rPr lang="it-IT" sz="1600" dirty="0" smtClean="0">
                <a:latin typeface="Arial"/>
                <a:cs typeface="Arial"/>
              </a:rPr>
              <a:t> </a:t>
            </a:r>
            <a:r>
              <a:rPr lang="it-IT" sz="1600" dirty="0">
                <a:latin typeface="Arial"/>
                <a:cs typeface="Arial"/>
              </a:rPr>
              <a:t>dell’aria </a:t>
            </a:r>
            <a:r>
              <a:rPr lang="it-IT" sz="1600" dirty="0" err="1" smtClean="0">
                <a:latin typeface="Arial"/>
                <a:cs typeface="Arial"/>
              </a:rPr>
              <a:t>immedia-tamente</a:t>
            </a:r>
            <a:r>
              <a:rPr lang="it-IT" sz="1600" dirty="0" smtClean="0">
                <a:latin typeface="Arial"/>
                <a:cs typeface="Arial"/>
              </a:rPr>
              <a:t> </a:t>
            </a:r>
            <a:r>
              <a:rPr lang="it-IT" sz="1600" dirty="0">
                <a:latin typeface="Arial"/>
                <a:cs typeface="Arial"/>
              </a:rPr>
              <a:t>sovrastante che </a:t>
            </a:r>
            <a:r>
              <a:rPr lang="it-IT" sz="1600" dirty="0" smtClean="0">
                <a:latin typeface="Arial"/>
                <a:cs typeface="Arial"/>
              </a:rPr>
              <a:t>di-venta </a:t>
            </a:r>
            <a:r>
              <a:rPr lang="it-IT" sz="1600" dirty="0">
                <a:latin typeface="Arial"/>
                <a:cs typeface="Arial"/>
              </a:rPr>
              <a:t>più densa e scende a valle.</a:t>
            </a:r>
          </a:p>
        </p:txBody>
      </p:sp>
    </p:spTree>
    <p:extLst>
      <p:ext uri="{BB962C8B-B14F-4D97-AF65-F5344CB8AC3E}">
        <p14:creationId xmlns:p14="http://schemas.microsoft.com/office/powerpoint/2010/main" val="2536542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5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781" y="2915392"/>
            <a:ext cx="5616000" cy="3104633"/>
          </a:xfrm>
          <a:prstGeom prst="rect">
            <a:avLst/>
          </a:prstGeom>
          <a:ln w="38100">
            <a:solidFill>
              <a:srgbClr val="FF0000"/>
            </a:solidFill>
          </a:ln>
        </p:spPr>
      </p:pic>
      <p:pic>
        <p:nvPicPr>
          <p:cNvPr id="7" name="Immagine 6" descr="Stau-foh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478" y="541583"/>
            <a:ext cx="5613401" cy="2338536"/>
          </a:xfrm>
          <a:prstGeom prst="rect">
            <a:avLst/>
          </a:prstGeom>
          <a:ln w="38100">
            <a:solidFill>
              <a:srgbClr val="FF0000"/>
            </a:solidFill>
          </a:ln>
        </p:spPr>
      </p:pic>
      <p:sp>
        <p:nvSpPr>
          <p:cNvPr id="9" name="Rettangolo 8"/>
          <p:cNvSpPr/>
          <p:nvPr/>
        </p:nvSpPr>
        <p:spPr>
          <a:xfrm>
            <a:off x="5942061" y="547336"/>
            <a:ext cx="3101878" cy="5816976"/>
          </a:xfrm>
          <a:prstGeom prst="rect">
            <a:avLst/>
          </a:prstGeom>
        </p:spPr>
        <p:txBody>
          <a:bodyPr wrap="square">
            <a:spAutoFit/>
          </a:bodyPr>
          <a:lstStyle/>
          <a:p>
            <a:pPr algn="just" hangingPunct="0"/>
            <a:r>
              <a:rPr lang="it-IT" sz="1200" dirty="0">
                <a:latin typeface="Arial"/>
                <a:cs typeface="Arial"/>
              </a:rPr>
              <a:t>Una massa d’aria in movimento, se i venti non sono </a:t>
            </a:r>
            <a:r>
              <a:rPr lang="it-IT" sz="1200" dirty="0" smtClean="0">
                <a:latin typeface="Arial"/>
                <a:cs typeface="Arial"/>
              </a:rPr>
              <a:t>forti</a:t>
            </a:r>
            <a:r>
              <a:rPr lang="it-IT" sz="1200" dirty="0">
                <a:latin typeface="Arial"/>
                <a:cs typeface="Arial"/>
              </a:rPr>
              <a:t>, tende ad aggirare un </a:t>
            </a:r>
            <a:r>
              <a:rPr lang="it-IT" sz="1200" dirty="0" smtClean="0">
                <a:latin typeface="Arial"/>
                <a:cs typeface="Arial"/>
              </a:rPr>
              <a:t>osta-colo (una </a:t>
            </a:r>
            <a:r>
              <a:rPr lang="it-IT" sz="1200" dirty="0">
                <a:latin typeface="Arial"/>
                <a:cs typeface="Arial"/>
              </a:rPr>
              <a:t>catena montuosa non troppo alta </a:t>
            </a:r>
            <a:r>
              <a:rPr lang="it-IT" sz="1200" dirty="0" smtClean="0">
                <a:latin typeface="Arial"/>
                <a:cs typeface="Arial"/>
              </a:rPr>
              <a:t>ed estesa </a:t>
            </a:r>
            <a:r>
              <a:rPr lang="it-IT" sz="1200" dirty="0">
                <a:latin typeface="Arial"/>
                <a:cs typeface="Arial"/>
              </a:rPr>
              <a:t>in </a:t>
            </a:r>
            <a:r>
              <a:rPr lang="it-IT" sz="1200" dirty="0" smtClean="0">
                <a:latin typeface="Arial"/>
                <a:cs typeface="Arial"/>
              </a:rPr>
              <a:t>lunghezza). </a:t>
            </a:r>
            <a:r>
              <a:rPr lang="it-IT" sz="1200" dirty="0">
                <a:latin typeface="Arial"/>
                <a:cs typeface="Arial"/>
              </a:rPr>
              <a:t>Se </a:t>
            </a:r>
            <a:r>
              <a:rPr lang="it-IT" sz="1200" dirty="0" smtClean="0">
                <a:latin typeface="Arial"/>
                <a:cs typeface="Arial"/>
              </a:rPr>
              <a:t>tale </a:t>
            </a:r>
            <a:r>
              <a:rPr lang="it-IT" sz="1200" dirty="0">
                <a:latin typeface="Arial"/>
                <a:cs typeface="Arial"/>
              </a:rPr>
              <a:t>massa </a:t>
            </a:r>
            <a:r>
              <a:rPr lang="it-IT" sz="1200" dirty="0" smtClean="0">
                <a:latin typeface="Arial"/>
                <a:cs typeface="Arial"/>
              </a:rPr>
              <a:t>è </a:t>
            </a:r>
            <a:r>
              <a:rPr lang="it-IT" sz="1200" dirty="0">
                <a:latin typeface="Arial"/>
                <a:cs typeface="Arial"/>
              </a:rPr>
              <a:t>veloce e le montagne </a:t>
            </a:r>
            <a:r>
              <a:rPr lang="it-IT" sz="1200" dirty="0" smtClean="0">
                <a:latin typeface="Arial"/>
                <a:cs typeface="Arial"/>
              </a:rPr>
              <a:t>alte</a:t>
            </a:r>
            <a:r>
              <a:rPr lang="it-IT" sz="1200" dirty="0">
                <a:latin typeface="Arial"/>
                <a:cs typeface="Arial"/>
              </a:rPr>
              <a:t>, essa è costretta a salire lungo il </a:t>
            </a:r>
            <a:r>
              <a:rPr lang="it-IT" sz="1200" b="1" dirty="0">
                <a:latin typeface="Arial"/>
                <a:cs typeface="Arial"/>
              </a:rPr>
              <a:t>versante sopravvento</a:t>
            </a:r>
            <a:r>
              <a:rPr lang="it-IT" sz="1200" dirty="0">
                <a:latin typeface="Arial"/>
                <a:cs typeface="Arial"/>
              </a:rPr>
              <a:t>, per </a:t>
            </a:r>
            <a:r>
              <a:rPr lang="it-IT" sz="1200" dirty="0" smtClean="0">
                <a:latin typeface="Arial"/>
                <a:cs typeface="Arial"/>
              </a:rPr>
              <a:t>scendere </a:t>
            </a:r>
            <a:r>
              <a:rPr lang="it-IT" sz="1200" dirty="0">
                <a:latin typeface="Arial"/>
                <a:cs typeface="Arial"/>
              </a:rPr>
              <a:t>sul </a:t>
            </a:r>
            <a:r>
              <a:rPr lang="it-IT" sz="1200" b="1" dirty="0">
                <a:latin typeface="Arial"/>
                <a:cs typeface="Arial"/>
              </a:rPr>
              <a:t>versante </a:t>
            </a:r>
            <a:r>
              <a:rPr lang="it-IT" sz="1200" b="1" dirty="0" smtClean="0">
                <a:latin typeface="Arial"/>
                <a:cs typeface="Arial"/>
              </a:rPr>
              <a:t>sottovento</a:t>
            </a:r>
            <a:r>
              <a:rPr lang="it-IT" sz="1200" dirty="0">
                <a:latin typeface="Arial"/>
                <a:cs typeface="Arial"/>
              </a:rPr>
              <a:t>. </a:t>
            </a:r>
            <a:r>
              <a:rPr lang="it-IT" sz="1200" dirty="0" smtClean="0">
                <a:latin typeface="Arial"/>
                <a:cs typeface="Arial"/>
              </a:rPr>
              <a:t>Sul primo </a:t>
            </a:r>
            <a:r>
              <a:rPr lang="it-IT" sz="1200" dirty="0">
                <a:latin typeface="Arial"/>
                <a:cs typeface="Arial"/>
              </a:rPr>
              <a:t>si </a:t>
            </a:r>
            <a:r>
              <a:rPr lang="it-IT" sz="1200" dirty="0" smtClean="0">
                <a:latin typeface="Arial"/>
                <a:cs typeface="Arial"/>
              </a:rPr>
              <a:t>hanno </a:t>
            </a:r>
            <a:r>
              <a:rPr lang="it-IT" sz="1200" dirty="0">
                <a:latin typeface="Arial"/>
                <a:cs typeface="Arial"/>
              </a:rPr>
              <a:t>processi di espansione e </a:t>
            </a:r>
            <a:r>
              <a:rPr lang="it-IT" sz="1200" dirty="0" smtClean="0">
                <a:latin typeface="Arial"/>
                <a:cs typeface="Arial"/>
              </a:rPr>
              <a:t>condensazione e formazione </a:t>
            </a:r>
            <a:r>
              <a:rPr lang="it-IT" sz="1200" dirty="0">
                <a:latin typeface="Arial"/>
                <a:cs typeface="Arial"/>
              </a:rPr>
              <a:t>di nubi </a:t>
            </a:r>
            <a:r>
              <a:rPr lang="it-IT" sz="1200" dirty="0" smtClean="0">
                <a:latin typeface="Arial"/>
                <a:cs typeface="Arial"/>
              </a:rPr>
              <a:t>ac-compagnate </a:t>
            </a:r>
            <a:r>
              <a:rPr lang="it-IT" sz="1200" dirty="0">
                <a:latin typeface="Arial"/>
                <a:cs typeface="Arial"/>
              </a:rPr>
              <a:t>da precipitazioni anche </a:t>
            </a:r>
            <a:r>
              <a:rPr lang="it-IT" sz="1200" dirty="0" err="1" smtClean="0">
                <a:latin typeface="Arial"/>
                <a:cs typeface="Arial"/>
              </a:rPr>
              <a:t>inten</a:t>
            </a:r>
            <a:r>
              <a:rPr lang="it-IT" sz="1200" dirty="0" smtClean="0">
                <a:latin typeface="Arial"/>
                <a:cs typeface="Arial"/>
              </a:rPr>
              <a:t>-se </a:t>
            </a:r>
            <a:r>
              <a:rPr lang="it-IT" sz="1200" dirty="0">
                <a:latin typeface="Arial"/>
                <a:cs typeface="Arial"/>
              </a:rPr>
              <a:t>(</a:t>
            </a:r>
            <a:r>
              <a:rPr lang="it-IT" sz="1200" b="1" dirty="0" err="1">
                <a:solidFill>
                  <a:srgbClr val="FF0000"/>
                </a:solidFill>
                <a:latin typeface="Arial"/>
                <a:cs typeface="Arial"/>
              </a:rPr>
              <a:t>stau</a:t>
            </a:r>
            <a:r>
              <a:rPr lang="it-IT" sz="1200" dirty="0">
                <a:latin typeface="Arial"/>
                <a:cs typeface="Arial"/>
              </a:rPr>
              <a:t>). </a:t>
            </a:r>
            <a:r>
              <a:rPr lang="it-IT" sz="1200" dirty="0" smtClean="0">
                <a:latin typeface="Arial"/>
                <a:cs typeface="Arial"/>
              </a:rPr>
              <a:t>Sul versante </a:t>
            </a:r>
            <a:r>
              <a:rPr lang="it-IT" sz="1200" dirty="0">
                <a:latin typeface="Arial"/>
                <a:cs typeface="Arial"/>
              </a:rPr>
              <a:t>opposto l’aria </a:t>
            </a:r>
            <a:r>
              <a:rPr lang="it-IT" sz="1200" dirty="0" err="1" smtClean="0">
                <a:latin typeface="Arial"/>
                <a:cs typeface="Arial"/>
              </a:rPr>
              <a:t>scen</a:t>
            </a:r>
            <a:r>
              <a:rPr lang="it-IT" sz="1200" dirty="0" smtClean="0">
                <a:latin typeface="Arial"/>
                <a:cs typeface="Arial"/>
              </a:rPr>
              <a:t>-de, si </a:t>
            </a:r>
            <a:r>
              <a:rPr lang="it-IT" sz="1200" dirty="0">
                <a:latin typeface="Arial"/>
                <a:cs typeface="Arial"/>
              </a:rPr>
              <a:t>comprime, si </a:t>
            </a:r>
            <a:r>
              <a:rPr lang="it-IT" sz="1200" dirty="0" smtClean="0">
                <a:latin typeface="Arial"/>
                <a:cs typeface="Arial"/>
              </a:rPr>
              <a:t>scalda, </a:t>
            </a:r>
            <a:r>
              <a:rPr lang="it-IT" sz="1200" dirty="0">
                <a:latin typeface="Arial"/>
                <a:cs typeface="Arial"/>
              </a:rPr>
              <a:t>le nubi si </a:t>
            </a:r>
            <a:r>
              <a:rPr lang="it-IT" sz="1200" dirty="0" err="1" smtClean="0">
                <a:latin typeface="Arial"/>
                <a:cs typeface="Arial"/>
              </a:rPr>
              <a:t>dissol-vono</a:t>
            </a:r>
            <a:r>
              <a:rPr lang="it-IT" sz="1200" dirty="0" smtClean="0">
                <a:latin typeface="Arial"/>
                <a:cs typeface="Arial"/>
              </a:rPr>
              <a:t> </a:t>
            </a:r>
            <a:r>
              <a:rPr lang="it-IT" sz="1200" dirty="0">
                <a:latin typeface="Arial"/>
                <a:cs typeface="Arial"/>
              </a:rPr>
              <a:t>(</a:t>
            </a:r>
            <a:r>
              <a:rPr lang="it-IT" sz="1200" b="1" dirty="0">
                <a:solidFill>
                  <a:srgbClr val="FF0000"/>
                </a:solidFill>
                <a:latin typeface="Arial"/>
                <a:cs typeface="Arial"/>
              </a:rPr>
              <a:t>fohn</a:t>
            </a:r>
            <a:r>
              <a:rPr lang="it-IT" sz="1200" dirty="0">
                <a:latin typeface="Arial"/>
                <a:cs typeface="Arial"/>
              </a:rPr>
              <a:t>).</a:t>
            </a:r>
          </a:p>
          <a:p>
            <a:pPr algn="just"/>
            <a:r>
              <a:rPr lang="it-IT" sz="1200" dirty="0">
                <a:latin typeface="Arial"/>
                <a:cs typeface="Arial"/>
              </a:rPr>
              <a:t>Quando l’anticiclone delle Azzorre, </a:t>
            </a:r>
            <a:r>
              <a:rPr lang="it-IT" sz="1200" dirty="0" smtClean="0">
                <a:latin typeface="Arial"/>
                <a:cs typeface="Arial"/>
              </a:rPr>
              <a:t>soprat-tutto </a:t>
            </a:r>
            <a:r>
              <a:rPr lang="it-IT" sz="1200" dirty="0">
                <a:latin typeface="Arial"/>
                <a:cs typeface="Arial"/>
              </a:rPr>
              <a:t>in </a:t>
            </a:r>
            <a:r>
              <a:rPr lang="it-IT" sz="1200" dirty="0" smtClean="0">
                <a:latin typeface="Arial"/>
                <a:cs typeface="Arial"/>
              </a:rPr>
              <a:t>inverno</a:t>
            </a:r>
            <a:r>
              <a:rPr lang="it-IT" sz="1200" dirty="0">
                <a:latin typeface="Arial"/>
                <a:cs typeface="Arial"/>
              </a:rPr>
              <a:t>, si spinge </a:t>
            </a:r>
            <a:r>
              <a:rPr lang="it-IT" sz="1200" dirty="0" smtClean="0">
                <a:latin typeface="Arial"/>
                <a:cs typeface="Arial"/>
              </a:rPr>
              <a:t>a </a:t>
            </a:r>
            <a:r>
              <a:rPr lang="it-IT" sz="1200" dirty="0">
                <a:latin typeface="Arial"/>
                <a:cs typeface="Arial"/>
              </a:rPr>
              <a:t>Nord rispetto </a:t>
            </a:r>
            <a:r>
              <a:rPr lang="it-IT" sz="1200" dirty="0" smtClean="0">
                <a:latin typeface="Arial"/>
                <a:cs typeface="Arial"/>
              </a:rPr>
              <a:t>alla </a:t>
            </a:r>
            <a:r>
              <a:rPr lang="it-IT" sz="1200" dirty="0">
                <a:latin typeface="Arial"/>
                <a:cs typeface="Arial"/>
              </a:rPr>
              <a:t>sua </a:t>
            </a:r>
            <a:r>
              <a:rPr lang="it-IT" sz="1200" dirty="0" smtClean="0">
                <a:latin typeface="Arial"/>
                <a:cs typeface="Arial"/>
              </a:rPr>
              <a:t>posizione </a:t>
            </a:r>
            <a:r>
              <a:rPr lang="it-IT" sz="1200" dirty="0">
                <a:latin typeface="Arial"/>
                <a:cs typeface="Arial"/>
              </a:rPr>
              <a:t>normale, aria fredda e </a:t>
            </a:r>
            <a:r>
              <a:rPr lang="it-IT" sz="1200" dirty="0" smtClean="0">
                <a:latin typeface="Arial"/>
                <a:cs typeface="Arial"/>
              </a:rPr>
              <a:t>umida </a:t>
            </a:r>
            <a:r>
              <a:rPr lang="it-IT" sz="1200" dirty="0">
                <a:latin typeface="Arial"/>
                <a:cs typeface="Arial"/>
              </a:rPr>
              <a:t>(da </a:t>
            </a:r>
            <a:r>
              <a:rPr lang="it-IT" sz="1200" dirty="0" smtClean="0">
                <a:latin typeface="Arial"/>
                <a:cs typeface="Arial"/>
              </a:rPr>
              <a:t>Nord-Ovest</a:t>
            </a:r>
            <a:r>
              <a:rPr lang="it-IT" sz="1200" dirty="0">
                <a:latin typeface="Arial"/>
                <a:cs typeface="Arial"/>
              </a:rPr>
              <a:t>) scende a latitudini </a:t>
            </a:r>
            <a:r>
              <a:rPr lang="it-IT" sz="1200" dirty="0" smtClean="0">
                <a:latin typeface="Arial"/>
                <a:cs typeface="Arial"/>
              </a:rPr>
              <a:t>inferiori giungendo sulle Alpi Nord-occiden-tali, i </a:t>
            </a:r>
            <a:r>
              <a:rPr lang="it-IT" sz="1200" dirty="0">
                <a:latin typeface="Arial"/>
                <a:cs typeface="Arial"/>
              </a:rPr>
              <a:t>rilievi più elevati. Sul versante </a:t>
            </a:r>
            <a:r>
              <a:rPr lang="it-IT" sz="1200" dirty="0" err="1" smtClean="0">
                <a:latin typeface="Arial"/>
                <a:cs typeface="Arial"/>
              </a:rPr>
              <a:t>france</a:t>
            </a:r>
            <a:r>
              <a:rPr lang="it-IT" sz="1200" dirty="0" smtClean="0">
                <a:latin typeface="Arial"/>
                <a:cs typeface="Arial"/>
              </a:rPr>
              <a:t>-se </a:t>
            </a:r>
            <a:r>
              <a:rPr lang="it-IT" sz="1200" dirty="0">
                <a:latin typeface="Arial"/>
                <a:cs typeface="Arial"/>
              </a:rPr>
              <a:t>si manifesta lo </a:t>
            </a:r>
            <a:r>
              <a:rPr lang="it-IT" sz="1200" dirty="0" err="1">
                <a:latin typeface="Arial"/>
                <a:cs typeface="Arial"/>
              </a:rPr>
              <a:t>stau</a:t>
            </a:r>
            <a:r>
              <a:rPr lang="it-IT" sz="1200" dirty="0">
                <a:latin typeface="Arial"/>
                <a:cs typeface="Arial"/>
              </a:rPr>
              <a:t>, con </a:t>
            </a:r>
            <a:r>
              <a:rPr lang="it-IT" sz="1200" dirty="0" smtClean="0">
                <a:latin typeface="Arial"/>
                <a:cs typeface="Arial"/>
              </a:rPr>
              <a:t>abbondanti ne-</a:t>
            </a:r>
            <a:r>
              <a:rPr lang="it-IT" sz="1200" dirty="0" err="1" smtClean="0">
                <a:latin typeface="Arial"/>
                <a:cs typeface="Arial"/>
              </a:rPr>
              <a:t>vicate</a:t>
            </a:r>
            <a:r>
              <a:rPr lang="it-IT" sz="1200" dirty="0">
                <a:latin typeface="Arial"/>
                <a:cs typeface="Arial"/>
              </a:rPr>
              <a:t>; </a:t>
            </a:r>
            <a:r>
              <a:rPr lang="it-IT" sz="1200" dirty="0" smtClean="0">
                <a:latin typeface="Arial"/>
                <a:cs typeface="Arial"/>
              </a:rPr>
              <a:t>sul </a:t>
            </a:r>
            <a:r>
              <a:rPr lang="it-IT" sz="1200" dirty="0">
                <a:latin typeface="Arial"/>
                <a:cs typeface="Arial"/>
              </a:rPr>
              <a:t>versante italiano sotto-vento si </a:t>
            </a:r>
            <a:r>
              <a:rPr lang="it-IT" sz="1200" dirty="0" smtClean="0">
                <a:latin typeface="Arial"/>
                <a:cs typeface="Arial"/>
              </a:rPr>
              <a:t>manifesta </a:t>
            </a:r>
            <a:r>
              <a:rPr lang="it-IT" sz="1200" dirty="0">
                <a:latin typeface="Arial"/>
                <a:cs typeface="Arial"/>
              </a:rPr>
              <a:t>il fohn, </a:t>
            </a:r>
            <a:r>
              <a:rPr lang="it-IT" sz="1200" dirty="0" smtClean="0">
                <a:latin typeface="Arial"/>
                <a:cs typeface="Arial"/>
              </a:rPr>
              <a:t>con improvvisi aumenti </a:t>
            </a:r>
            <a:r>
              <a:rPr lang="it-IT" sz="1200" dirty="0">
                <a:latin typeface="Arial"/>
                <a:cs typeface="Arial"/>
              </a:rPr>
              <a:t>di temperatura (vento secco e </a:t>
            </a:r>
            <a:r>
              <a:rPr lang="it-IT" sz="1200" dirty="0" smtClean="0">
                <a:latin typeface="Arial"/>
                <a:cs typeface="Arial"/>
              </a:rPr>
              <a:t>caldo</a:t>
            </a:r>
            <a:r>
              <a:rPr lang="it-IT" sz="1200" dirty="0">
                <a:latin typeface="Arial"/>
                <a:cs typeface="Arial"/>
              </a:rPr>
              <a:t>), fino a </a:t>
            </a:r>
            <a:r>
              <a:rPr lang="it-IT" sz="1200" dirty="0" smtClean="0">
                <a:latin typeface="Arial"/>
                <a:cs typeface="Arial"/>
              </a:rPr>
              <a:t>15 - </a:t>
            </a:r>
            <a:r>
              <a:rPr lang="it-IT" sz="1200" dirty="0">
                <a:latin typeface="Arial"/>
                <a:cs typeface="Arial"/>
              </a:rPr>
              <a:t>20 °C nella bassa Valle </a:t>
            </a:r>
            <a:r>
              <a:rPr lang="it-IT" sz="1200" dirty="0" smtClean="0">
                <a:latin typeface="Arial"/>
                <a:cs typeface="Arial"/>
              </a:rPr>
              <a:t>d’Aosta </a:t>
            </a:r>
            <a:r>
              <a:rPr lang="it-IT" sz="1200" dirty="0">
                <a:latin typeface="Arial"/>
                <a:cs typeface="Arial"/>
              </a:rPr>
              <a:t>e nella </a:t>
            </a:r>
            <a:r>
              <a:rPr lang="it-IT" sz="1200" dirty="0" smtClean="0">
                <a:latin typeface="Arial"/>
                <a:cs typeface="Arial"/>
              </a:rPr>
              <a:t>pianura padana occidentale.</a:t>
            </a:r>
          </a:p>
          <a:p>
            <a:pPr algn="just"/>
            <a:r>
              <a:rPr lang="it-IT" sz="1200" dirty="0" smtClean="0">
                <a:latin typeface="Arial"/>
                <a:cs typeface="Arial"/>
              </a:rPr>
              <a:t>Fenomeni </a:t>
            </a:r>
            <a:r>
              <a:rPr lang="it-IT" sz="1200" dirty="0">
                <a:latin typeface="Arial"/>
                <a:cs typeface="Arial"/>
              </a:rPr>
              <a:t>analoghi si </a:t>
            </a:r>
            <a:r>
              <a:rPr lang="it-IT" sz="1200" dirty="0" smtClean="0">
                <a:latin typeface="Arial"/>
                <a:cs typeface="Arial"/>
              </a:rPr>
              <a:t>verificano nel </a:t>
            </a:r>
            <a:r>
              <a:rPr lang="it-IT" sz="1200" dirty="0">
                <a:latin typeface="Arial"/>
                <a:cs typeface="Arial"/>
              </a:rPr>
              <a:t>resto </a:t>
            </a:r>
            <a:r>
              <a:rPr lang="it-IT" sz="1200" dirty="0" smtClean="0">
                <a:latin typeface="Arial"/>
                <a:cs typeface="Arial"/>
              </a:rPr>
              <a:t>della </a:t>
            </a:r>
            <a:r>
              <a:rPr lang="it-IT" sz="1200" dirty="0">
                <a:latin typeface="Arial"/>
                <a:cs typeface="Arial"/>
              </a:rPr>
              <a:t>Padania, nella Valtellina, nella Valle dell’Adige, ecc.. Anche in altre parti d’Italia si verificano simili </a:t>
            </a:r>
            <a:r>
              <a:rPr lang="it-IT" sz="1200" dirty="0" smtClean="0">
                <a:latin typeface="Arial"/>
                <a:cs typeface="Arial"/>
              </a:rPr>
              <a:t>fenomeni. Nell’inverno spesso l’anticiclone  </a:t>
            </a:r>
            <a:r>
              <a:rPr lang="it-IT" sz="1200" dirty="0" err="1" smtClean="0">
                <a:latin typeface="Arial"/>
                <a:cs typeface="Arial"/>
              </a:rPr>
              <a:t>eurosiberiano</a:t>
            </a:r>
            <a:r>
              <a:rPr lang="it-IT" sz="1200" dirty="0" smtClean="0">
                <a:latin typeface="Arial"/>
                <a:cs typeface="Arial"/>
              </a:rPr>
              <a:t> estende</a:t>
            </a:r>
            <a:endParaRPr lang="it-IT" sz="1200" dirty="0">
              <a:latin typeface="Arial"/>
              <a:cs typeface="Arial"/>
            </a:endParaRPr>
          </a:p>
        </p:txBody>
      </p:sp>
      <p:sp>
        <p:nvSpPr>
          <p:cNvPr id="4" name="CasellaDiTesto 3"/>
          <p:cNvSpPr txBox="1"/>
          <p:nvPr/>
        </p:nvSpPr>
        <p:spPr>
          <a:xfrm>
            <a:off x="267084" y="172250"/>
            <a:ext cx="8707583"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Situazioni particolari (</a:t>
            </a:r>
            <a:r>
              <a:rPr lang="it-IT" b="1" dirty="0" err="1" smtClean="0">
                <a:solidFill>
                  <a:srgbClr val="FF0000"/>
                </a:solidFill>
              </a:rPr>
              <a:t>stau</a:t>
            </a:r>
            <a:r>
              <a:rPr lang="it-IT" b="1" dirty="0" smtClean="0">
                <a:solidFill>
                  <a:srgbClr val="FF0000"/>
                </a:solidFill>
              </a:rPr>
              <a:t> e fohn</a:t>
            </a:r>
            <a:r>
              <a:rPr lang="it-IT" b="1" dirty="0" smtClean="0"/>
              <a:t>)</a:t>
            </a:r>
            <a:r>
              <a:rPr lang="it-IT" dirty="0" smtClean="0"/>
              <a:t>.</a:t>
            </a:r>
            <a:endParaRPr lang="it-IT" b="1" dirty="0"/>
          </a:p>
        </p:txBody>
      </p:sp>
      <p:sp>
        <p:nvSpPr>
          <p:cNvPr id="10" name="CasellaDiTesto 9"/>
          <p:cNvSpPr txBox="1"/>
          <p:nvPr/>
        </p:nvSpPr>
        <p:spPr>
          <a:xfrm>
            <a:off x="200122" y="6026727"/>
            <a:ext cx="8843818" cy="646331"/>
          </a:xfrm>
          <a:prstGeom prst="rect">
            <a:avLst/>
          </a:prstGeom>
          <a:noFill/>
        </p:spPr>
        <p:txBody>
          <a:bodyPr wrap="square" rtlCol="0">
            <a:spAutoFit/>
          </a:bodyPr>
          <a:lstStyle/>
          <a:p>
            <a:pPr algn="just"/>
            <a:r>
              <a:rPr lang="it-IT" sz="1200" dirty="0" smtClean="0">
                <a:latin typeface="Arial"/>
                <a:cs typeface="Arial"/>
              </a:rPr>
              <a:t>la </a:t>
            </a:r>
            <a:r>
              <a:rPr lang="it-IT" sz="1200" dirty="0">
                <a:latin typeface="Arial"/>
                <a:cs typeface="Arial"/>
              </a:rPr>
              <a:t>sua influenza fino all’Europa centrale, convogliando aria fredda e secca verso l’Italia (Bora). Una parte di questa si infila nella pianura Padana risalendola e determinando giornate limpide e molto fredde. Un’altra parte si dirige verso l’Italia centrale determinando fenomeni di </a:t>
            </a:r>
            <a:r>
              <a:rPr lang="it-IT" sz="1200" dirty="0" err="1">
                <a:latin typeface="Arial"/>
                <a:cs typeface="Arial"/>
              </a:rPr>
              <a:t>stau</a:t>
            </a:r>
            <a:r>
              <a:rPr lang="it-IT" sz="1200" dirty="0">
                <a:latin typeface="Arial"/>
                <a:cs typeface="Arial"/>
              </a:rPr>
              <a:t> sul versante appenninico orientale e di fohn sul versante tirrenico </a:t>
            </a:r>
          </a:p>
        </p:txBody>
      </p:sp>
    </p:spTree>
    <p:extLst>
      <p:ext uri="{BB962C8B-B14F-4D97-AF65-F5344CB8AC3E}">
        <p14:creationId xmlns:p14="http://schemas.microsoft.com/office/powerpoint/2010/main" val="2721917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tangolo 10"/>
          <p:cNvSpPr/>
          <p:nvPr/>
        </p:nvSpPr>
        <p:spPr>
          <a:xfrm>
            <a:off x="5695758" y="1739515"/>
            <a:ext cx="3278909" cy="3693318"/>
          </a:xfrm>
          <a:prstGeom prst="rect">
            <a:avLst/>
          </a:prstGeom>
        </p:spPr>
        <p:txBody>
          <a:bodyPr wrap="square">
            <a:spAutoFit/>
          </a:bodyPr>
          <a:lstStyle/>
          <a:p>
            <a:pPr algn="just">
              <a:spcAft>
                <a:spcPts val="600"/>
              </a:spcAft>
            </a:pPr>
            <a:r>
              <a:rPr lang="it-IT" sz="1600" b="1" dirty="0"/>
              <a:t>Carta meteorologica d’Europa </a:t>
            </a:r>
            <a:r>
              <a:rPr lang="it-IT" sz="1600" dirty="0" smtClean="0"/>
              <a:t>- </a:t>
            </a:r>
            <a:r>
              <a:rPr lang="it-IT" sz="1600" dirty="0" err="1" smtClean="0"/>
              <a:t>Iso</a:t>
            </a:r>
            <a:r>
              <a:rPr lang="it-IT" sz="1600" dirty="0" smtClean="0"/>
              <a:t>-bare </a:t>
            </a:r>
            <a:r>
              <a:rPr lang="it-IT" sz="1600" dirty="0"/>
              <a:t>al suolo [</a:t>
            </a:r>
            <a:r>
              <a:rPr lang="it-IT" sz="1600" dirty="0" err="1"/>
              <a:t>hPa</a:t>
            </a:r>
            <a:r>
              <a:rPr lang="it-IT" sz="1600" dirty="0"/>
              <a:t>].</a:t>
            </a:r>
          </a:p>
          <a:p>
            <a:pPr algn="just">
              <a:spcAft>
                <a:spcPts val="600"/>
              </a:spcAft>
            </a:pPr>
            <a:r>
              <a:rPr lang="it-IT" sz="1600" dirty="0" smtClean="0">
                <a:latin typeface="Arial"/>
                <a:cs typeface="Arial"/>
              </a:rPr>
              <a:t>Sabato </a:t>
            </a:r>
            <a:r>
              <a:rPr lang="it-IT" sz="1600" dirty="0">
                <a:latin typeface="Arial"/>
                <a:cs typeface="Arial"/>
              </a:rPr>
              <a:t>6 novembre 2003, un </a:t>
            </a:r>
            <a:r>
              <a:rPr lang="it-IT" sz="1600" dirty="0" err="1" smtClean="0">
                <a:latin typeface="Arial"/>
                <a:cs typeface="Arial"/>
              </a:rPr>
              <a:t>fron</a:t>
            </a:r>
            <a:r>
              <a:rPr lang="it-IT" sz="1600" dirty="0" smtClean="0">
                <a:latin typeface="Arial"/>
                <a:cs typeface="Arial"/>
              </a:rPr>
              <a:t>-te </a:t>
            </a:r>
            <a:r>
              <a:rPr lang="it-IT" sz="1600" dirty="0">
                <a:latin typeface="Arial"/>
                <a:cs typeface="Arial"/>
              </a:rPr>
              <a:t>freddo </a:t>
            </a:r>
            <a:r>
              <a:rPr lang="it-IT" sz="1600" dirty="0" smtClean="0">
                <a:latin typeface="Arial"/>
                <a:cs typeface="Arial"/>
              </a:rPr>
              <a:t>proveniente </a:t>
            </a:r>
            <a:r>
              <a:rPr lang="it-IT" sz="1600" dirty="0">
                <a:latin typeface="Arial"/>
                <a:cs typeface="Arial"/>
              </a:rPr>
              <a:t>dalla </a:t>
            </a:r>
            <a:r>
              <a:rPr lang="it-IT" sz="1600" dirty="0" smtClean="0">
                <a:latin typeface="Arial"/>
                <a:cs typeface="Arial"/>
              </a:rPr>
              <a:t>peni-sola scandinava </a:t>
            </a:r>
            <a:r>
              <a:rPr lang="it-IT" sz="1600" dirty="0">
                <a:latin typeface="Arial"/>
                <a:cs typeface="Arial"/>
              </a:rPr>
              <a:t>irrompe sul </a:t>
            </a:r>
            <a:r>
              <a:rPr lang="it-IT" sz="1600" dirty="0" smtClean="0">
                <a:latin typeface="Arial"/>
                <a:cs typeface="Arial"/>
              </a:rPr>
              <a:t>Medi-terraneo.</a:t>
            </a:r>
          </a:p>
          <a:p>
            <a:pPr algn="just">
              <a:spcAft>
                <a:spcPts val="600"/>
              </a:spcAft>
            </a:pPr>
            <a:r>
              <a:rPr lang="it-IT" sz="1600" dirty="0" err="1" smtClean="0">
                <a:latin typeface="Arial"/>
                <a:cs typeface="Arial"/>
              </a:rPr>
              <a:t>L’italia</a:t>
            </a:r>
            <a:r>
              <a:rPr lang="it-IT" sz="1600" dirty="0" smtClean="0">
                <a:latin typeface="Arial"/>
                <a:cs typeface="Arial"/>
              </a:rPr>
              <a:t> </a:t>
            </a:r>
            <a:r>
              <a:rPr lang="it-IT" sz="1600" dirty="0">
                <a:latin typeface="Arial"/>
                <a:cs typeface="Arial"/>
              </a:rPr>
              <a:t>viene investita da aria </a:t>
            </a:r>
            <a:r>
              <a:rPr lang="it-IT" sz="1600" dirty="0" err="1" smtClean="0">
                <a:latin typeface="Arial"/>
                <a:cs typeface="Arial"/>
              </a:rPr>
              <a:t>po</a:t>
            </a:r>
            <a:r>
              <a:rPr lang="it-IT" sz="1600" dirty="0" smtClean="0">
                <a:latin typeface="Arial"/>
                <a:cs typeface="Arial"/>
              </a:rPr>
              <a:t>-lare </a:t>
            </a:r>
            <a:r>
              <a:rPr lang="it-IT" sz="1600" dirty="0">
                <a:latin typeface="Arial"/>
                <a:cs typeface="Arial"/>
              </a:rPr>
              <a:t>con intensi venti freddi da </a:t>
            </a:r>
            <a:r>
              <a:rPr lang="it-IT" sz="1600" dirty="0" smtClean="0">
                <a:latin typeface="Arial"/>
                <a:cs typeface="Arial"/>
              </a:rPr>
              <a:t>Nord-Est </a:t>
            </a:r>
            <a:r>
              <a:rPr lang="it-IT" sz="1600" dirty="0">
                <a:latin typeface="Arial"/>
                <a:cs typeface="Arial"/>
              </a:rPr>
              <a:t>provocando una brusca </a:t>
            </a:r>
            <a:r>
              <a:rPr lang="it-IT" sz="1600" dirty="0" smtClean="0">
                <a:latin typeface="Arial"/>
                <a:cs typeface="Arial"/>
              </a:rPr>
              <a:t>diminuzione </a:t>
            </a:r>
            <a:r>
              <a:rPr lang="it-IT" sz="1600" dirty="0">
                <a:latin typeface="Arial"/>
                <a:cs typeface="Arial"/>
              </a:rPr>
              <a:t>delle temperature e </a:t>
            </a:r>
            <a:r>
              <a:rPr lang="it-IT" sz="1600" dirty="0" smtClean="0">
                <a:latin typeface="Arial"/>
                <a:cs typeface="Arial"/>
              </a:rPr>
              <a:t>dando </a:t>
            </a:r>
            <a:r>
              <a:rPr lang="it-IT" sz="1600" dirty="0">
                <a:latin typeface="Arial"/>
                <a:cs typeface="Arial"/>
              </a:rPr>
              <a:t>luogo al fenomeno dello </a:t>
            </a:r>
            <a:r>
              <a:rPr lang="it-IT" sz="1600" dirty="0" err="1">
                <a:latin typeface="Arial"/>
                <a:cs typeface="Arial"/>
              </a:rPr>
              <a:t>stau</a:t>
            </a:r>
            <a:r>
              <a:rPr lang="it-IT" sz="1600" dirty="0">
                <a:latin typeface="Arial"/>
                <a:cs typeface="Arial"/>
              </a:rPr>
              <a:t> sulla </a:t>
            </a:r>
            <a:r>
              <a:rPr lang="it-IT" sz="1600" dirty="0" smtClean="0">
                <a:latin typeface="Arial"/>
                <a:cs typeface="Arial"/>
              </a:rPr>
              <a:t>pianura </a:t>
            </a:r>
            <a:r>
              <a:rPr lang="it-IT" sz="1600" dirty="0">
                <a:latin typeface="Arial"/>
                <a:cs typeface="Arial"/>
              </a:rPr>
              <a:t>padana </a:t>
            </a:r>
            <a:r>
              <a:rPr lang="it-IT" sz="1600" dirty="0" err="1" smtClean="0">
                <a:latin typeface="Arial"/>
                <a:cs typeface="Arial"/>
              </a:rPr>
              <a:t>occi</a:t>
            </a:r>
            <a:r>
              <a:rPr lang="it-IT" sz="1600" dirty="0" smtClean="0">
                <a:latin typeface="Arial"/>
                <a:cs typeface="Arial"/>
              </a:rPr>
              <a:t>-dentale </a:t>
            </a:r>
            <a:r>
              <a:rPr lang="it-IT" sz="1600" dirty="0">
                <a:latin typeface="Arial"/>
                <a:cs typeface="Arial"/>
              </a:rPr>
              <a:t>e sulle prime pendici delle Alpi, con deboli </a:t>
            </a:r>
            <a:r>
              <a:rPr lang="it-IT" sz="1600" dirty="0" smtClean="0">
                <a:latin typeface="Arial"/>
                <a:cs typeface="Arial"/>
              </a:rPr>
              <a:t>nevicate. </a:t>
            </a:r>
            <a:endParaRPr lang="it-IT" sz="1600" dirty="0">
              <a:latin typeface="Arial"/>
              <a:cs typeface="Arial"/>
            </a:endParaRPr>
          </a:p>
        </p:txBody>
      </p:sp>
      <p:pic>
        <p:nvPicPr>
          <p:cNvPr id="12" name="Immagine 11" descr="stau-fohn carta mete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203" y="554181"/>
            <a:ext cx="5235624" cy="6042121"/>
          </a:xfrm>
          <a:prstGeom prst="rect">
            <a:avLst/>
          </a:prstGeom>
          <a:ln w="38100">
            <a:solidFill>
              <a:srgbClr val="FF0000"/>
            </a:solidFill>
          </a:ln>
        </p:spPr>
      </p:pic>
      <p:sp>
        <p:nvSpPr>
          <p:cNvPr id="4" name="CasellaDiTesto 3"/>
          <p:cNvSpPr txBox="1"/>
          <p:nvPr/>
        </p:nvSpPr>
        <p:spPr>
          <a:xfrm>
            <a:off x="267084" y="172250"/>
            <a:ext cx="8707583"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Situazioni particolari (situazione meteo per </a:t>
            </a:r>
            <a:r>
              <a:rPr lang="it-IT" b="1" dirty="0" err="1" smtClean="0">
                <a:solidFill>
                  <a:srgbClr val="FF0000"/>
                </a:solidFill>
              </a:rPr>
              <a:t>stau</a:t>
            </a:r>
            <a:r>
              <a:rPr lang="it-IT" b="1" dirty="0" smtClean="0">
                <a:solidFill>
                  <a:srgbClr val="FF0000"/>
                </a:solidFill>
              </a:rPr>
              <a:t> e fohn</a:t>
            </a:r>
            <a:r>
              <a:rPr lang="it-IT" b="1" dirty="0" smtClean="0"/>
              <a:t>)</a:t>
            </a:r>
            <a:r>
              <a:rPr lang="it-IT" dirty="0" smtClean="0"/>
              <a:t>.</a:t>
            </a:r>
            <a:endParaRPr lang="it-IT" b="1" dirty="0"/>
          </a:p>
        </p:txBody>
      </p:sp>
    </p:spTree>
    <p:extLst>
      <p:ext uri="{BB962C8B-B14F-4D97-AF65-F5344CB8AC3E}">
        <p14:creationId xmlns:p14="http://schemas.microsoft.com/office/powerpoint/2010/main" val="1902802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Esposizione versant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085" y="541582"/>
            <a:ext cx="5397886" cy="2894602"/>
          </a:xfrm>
          <a:prstGeom prst="rect">
            <a:avLst/>
          </a:prstGeom>
          <a:ln w="38100">
            <a:solidFill>
              <a:srgbClr val="FF0000"/>
            </a:solidFill>
          </a:ln>
        </p:spPr>
      </p:pic>
      <p:sp>
        <p:nvSpPr>
          <p:cNvPr id="9" name="Rettangolo 8"/>
          <p:cNvSpPr/>
          <p:nvPr/>
        </p:nvSpPr>
        <p:spPr>
          <a:xfrm>
            <a:off x="184727" y="3463636"/>
            <a:ext cx="4456546" cy="2954655"/>
          </a:xfrm>
          <a:prstGeom prst="rect">
            <a:avLst/>
          </a:prstGeom>
        </p:spPr>
        <p:txBody>
          <a:bodyPr wrap="square">
            <a:spAutoFit/>
          </a:bodyPr>
          <a:lstStyle/>
          <a:p>
            <a:pPr algn="just">
              <a:spcAft>
                <a:spcPts val="600"/>
              </a:spcAft>
            </a:pPr>
            <a:r>
              <a:rPr lang="it-IT" sz="1600" dirty="0" smtClean="0"/>
              <a:t>I </a:t>
            </a:r>
            <a:r>
              <a:rPr lang="it-IT" sz="1600" dirty="0"/>
              <a:t>versanti “in ombra” sono decisamente più </a:t>
            </a:r>
            <a:r>
              <a:rPr lang="it-IT" sz="1600" dirty="0" smtClean="0"/>
              <a:t>freddi</a:t>
            </a:r>
            <a:r>
              <a:rPr lang="it-IT" sz="1600" dirty="0"/>
              <a:t>, con conservazione per tutto l’inverno della </a:t>
            </a:r>
            <a:r>
              <a:rPr lang="it-IT" sz="1600" dirty="0" smtClean="0"/>
              <a:t>neve </a:t>
            </a:r>
            <a:r>
              <a:rPr lang="it-IT" sz="1600" dirty="0"/>
              <a:t>al </a:t>
            </a:r>
            <a:r>
              <a:rPr lang="it-IT" sz="1600" dirty="0" smtClean="0"/>
              <a:t>suolo, più “difficili” per le attività produttive, ancora dominati da fitti boschi poco sfruttati.</a:t>
            </a:r>
          </a:p>
          <a:p>
            <a:pPr algn="just">
              <a:spcAft>
                <a:spcPts val="600"/>
              </a:spcAft>
            </a:pPr>
            <a:r>
              <a:rPr lang="it-IT" sz="1600" dirty="0" smtClean="0"/>
              <a:t>I versanti “</a:t>
            </a:r>
            <a:r>
              <a:rPr lang="it-IT" sz="1600" dirty="0"/>
              <a:t>al sole” sono </a:t>
            </a:r>
            <a:r>
              <a:rPr lang="it-IT" sz="1600" dirty="0" smtClean="0"/>
              <a:t>più </a:t>
            </a:r>
            <a:r>
              <a:rPr lang="it-IT" sz="1600" dirty="0"/>
              <a:t>utilizzati per le tipiche </a:t>
            </a:r>
            <a:r>
              <a:rPr lang="it-IT" sz="1600" dirty="0" smtClean="0"/>
              <a:t>attività </a:t>
            </a:r>
            <a:r>
              <a:rPr lang="it-IT" sz="1600" dirty="0"/>
              <a:t>economiche </a:t>
            </a:r>
            <a:r>
              <a:rPr lang="it-IT" sz="1600" dirty="0" smtClean="0"/>
              <a:t>legate </a:t>
            </a:r>
            <a:r>
              <a:rPr lang="it-IT" sz="1600" dirty="0"/>
              <a:t>all’agricoltura marginale e soprattutto al </a:t>
            </a:r>
            <a:r>
              <a:rPr lang="it-IT" sz="1600" dirty="0" smtClean="0"/>
              <a:t>pascolo, quindi soggetti ad impor-tanti disboscamenti a danno degli equilibri idro-geologici.</a:t>
            </a:r>
          </a:p>
          <a:p>
            <a:pPr algn="just">
              <a:spcAft>
                <a:spcPts val="600"/>
              </a:spcAft>
            </a:pPr>
            <a:r>
              <a:rPr lang="it-IT" sz="1600" dirty="0" smtClean="0"/>
              <a:t>Sono stati climatici molto diversi, come anche </a:t>
            </a:r>
            <a:r>
              <a:rPr lang="it-IT" sz="1600" dirty="0" err="1" smtClean="0"/>
              <a:t>illu</a:t>
            </a:r>
            <a:r>
              <a:rPr lang="it-IT" sz="1600" dirty="0" smtClean="0"/>
              <a:t>-strato dalle distribuzioni dei tipi vegetazionali.</a:t>
            </a:r>
            <a:endParaRPr lang="it-IT" sz="1600" dirty="0"/>
          </a:p>
        </p:txBody>
      </p:sp>
      <p:pic>
        <p:nvPicPr>
          <p:cNvPr id="10" name="Immagine 9" descr="6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9840" y="3009515"/>
            <a:ext cx="4185554" cy="3637852"/>
          </a:xfrm>
          <a:prstGeom prst="rect">
            <a:avLst/>
          </a:prstGeom>
          <a:ln w="38100">
            <a:solidFill>
              <a:srgbClr val="FF0000"/>
            </a:solidFill>
          </a:ln>
        </p:spPr>
      </p:pic>
      <p:sp>
        <p:nvSpPr>
          <p:cNvPr id="11" name="CasellaDiTesto 10"/>
          <p:cNvSpPr txBox="1"/>
          <p:nvPr/>
        </p:nvSpPr>
        <p:spPr>
          <a:xfrm>
            <a:off x="5749635" y="646546"/>
            <a:ext cx="3255819" cy="2308324"/>
          </a:xfrm>
          <a:prstGeom prst="rect">
            <a:avLst/>
          </a:prstGeom>
          <a:noFill/>
        </p:spPr>
        <p:txBody>
          <a:bodyPr wrap="square" rtlCol="0">
            <a:spAutoFit/>
          </a:bodyPr>
          <a:lstStyle/>
          <a:p>
            <a:pPr algn="just"/>
            <a:r>
              <a:rPr lang="it-IT" sz="1600" dirty="0">
                <a:latin typeface="Arial"/>
                <a:cs typeface="Arial"/>
              </a:rPr>
              <a:t>In montagna, soprattutto nelle </a:t>
            </a:r>
            <a:r>
              <a:rPr lang="it-IT" sz="1600" dirty="0" smtClean="0">
                <a:latin typeface="Arial"/>
                <a:cs typeface="Arial"/>
              </a:rPr>
              <a:t>val-late </a:t>
            </a:r>
            <a:r>
              <a:rPr lang="it-IT" sz="1600" dirty="0">
                <a:latin typeface="Arial"/>
                <a:cs typeface="Arial"/>
              </a:rPr>
              <a:t>con orientamento </a:t>
            </a:r>
            <a:r>
              <a:rPr lang="it-IT" sz="1600" dirty="0" smtClean="0">
                <a:latin typeface="Arial"/>
                <a:cs typeface="Arial"/>
              </a:rPr>
              <a:t>Ovest-Est (Alpi occidentali</a:t>
            </a:r>
            <a:r>
              <a:rPr lang="it-IT" sz="1600" b="1" dirty="0" smtClean="0">
                <a:latin typeface="Arial"/>
                <a:cs typeface="Arial"/>
              </a:rPr>
              <a:t>:</a:t>
            </a:r>
            <a:r>
              <a:rPr lang="it-IT" sz="1600" dirty="0" smtClean="0">
                <a:latin typeface="Arial"/>
                <a:cs typeface="Arial"/>
              </a:rPr>
              <a:t> Aosta, Orco, Lanzo, Susa, Chisone, Pellice, Po, Varaita, Maira), </a:t>
            </a:r>
            <a:r>
              <a:rPr lang="it-IT" sz="1600" dirty="0">
                <a:latin typeface="Arial"/>
                <a:cs typeface="Arial"/>
              </a:rPr>
              <a:t>i versanti </a:t>
            </a:r>
            <a:r>
              <a:rPr lang="it-IT" sz="1600" dirty="0" smtClean="0">
                <a:latin typeface="Arial"/>
                <a:cs typeface="Arial"/>
              </a:rPr>
              <a:t>so-no </a:t>
            </a:r>
            <a:r>
              <a:rPr lang="it-IT" sz="1600" dirty="0">
                <a:latin typeface="Arial"/>
                <a:cs typeface="Arial"/>
              </a:rPr>
              <a:t>diversamente esposti alla </a:t>
            </a:r>
            <a:r>
              <a:rPr lang="it-IT" sz="1600" dirty="0" smtClean="0">
                <a:latin typeface="Arial"/>
                <a:cs typeface="Arial"/>
              </a:rPr>
              <a:t>ra-</a:t>
            </a:r>
            <a:r>
              <a:rPr lang="it-IT" sz="1600" dirty="0" err="1" smtClean="0">
                <a:latin typeface="Arial"/>
                <a:cs typeface="Arial"/>
              </a:rPr>
              <a:t>diazione</a:t>
            </a:r>
            <a:r>
              <a:rPr lang="it-IT" sz="1600" dirty="0" smtClean="0">
                <a:latin typeface="Arial"/>
                <a:cs typeface="Arial"/>
              </a:rPr>
              <a:t> </a:t>
            </a:r>
            <a:r>
              <a:rPr lang="it-IT" sz="1600" dirty="0">
                <a:latin typeface="Arial"/>
                <a:cs typeface="Arial"/>
              </a:rPr>
              <a:t>solare, tanto che </a:t>
            </a:r>
            <a:r>
              <a:rPr lang="it-IT" sz="1600" dirty="0" smtClean="0">
                <a:latin typeface="Arial"/>
                <a:cs typeface="Arial"/>
              </a:rPr>
              <a:t>risulta-no </a:t>
            </a:r>
            <a:r>
              <a:rPr lang="it-IT" sz="1600" dirty="0">
                <a:latin typeface="Arial"/>
                <a:cs typeface="Arial"/>
              </a:rPr>
              <a:t>situazioni climatiche molto </a:t>
            </a:r>
            <a:r>
              <a:rPr lang="it-IT" sz="1600" dirty="0" smtClean="0">
                <a:latin typeface="Arial"/>
                <a:cs typeface="Arial"/>
              </a:rPr>
              <a:t>va-</a:t>
            </a:r>
            <a:r>
              <a:rPr lang="it-IT" sz="1600" dirty="0" err="1" smtClean="0">
                <a:latin typeface="Arial"/>
                <a:cs typeface="Arial"/>
              </a:rPr>
              <a:t>riabili</a:t>
            </a:r>
            <a:r>
              <a:rPr lang="it-IT" sz="1600" dirty="0" smtClean="0">
                <a:latin typeface="Arial"/>
                <a:cs typeface="Arial"/>
              </a:rPr>
              <a:t>. </a:t>
            </a:r>
            <a:endParaRPr lang="it-IT" sz="1600" dirty="0">
              <a:latin typeface="Arial"/>
              <a:cs typeface="Arial"/>
            </a:endParaRPr>
          </a:p>
        </p:txBody>
      </p:sp>
      <p:sp>
        <p:nvSpPr>
          <p:cNvPr id="4" name="CasellaDiTesto 3"/>
          <p:cNvSpPr txBox="1"/>
          <p:nvPr/>
        </p:nvSpPr>
        <p:spPr>
          <a:xfrm>
            <a:off x="243993" y="172250"/>
            <a:ext cx="8707583"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Situazioni particolari (</a:t>
            </a:r>
            <a:r>
              <a:rPr lang="it-IT" b="1" dirty="0" smtClean="0">
                <a:solidFill>
                  <a:srgbClr val="FF0000"/>
                </a:solidFill>
              </a:rPr>
              <a:t>esposizione dei versanti</a:t>
            </a:r>
            <a:r>
              <a:rPr lang="it-IT" b="1" dirty="0" smtClean="0"/>
              <a:t>)</a:t>
            </a:r>
            <a:r>
              <a:rPr lang="it-IT" dirty="0" smtClean="0"/>
              <a:t>.</a:t>
            </a:r>
            <a:endParaRPr lang="it-IT" b="1" dirty="0"/>
          </a:p>
        </p:txBody>
      </p:sp>
    </p:spTree>
    <p:extLst>
      <p:ext uri="{BB962C8B-B14F-4D97-AF65-F5344CB8AC3E}">
        <p14:creationId xmlns:p14="http://schemas.microsoft.com/office/powerpoint/2010/main" val="329030199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3322</TotalTime>
  <Words>1778</Words>
  <Application>Microsoft Macintosh PowerPoint</Application>
  <PresentationFormat>Presentazione su schermo (4:3)</PresentationFormat>
  <Paragraphs>39</Paragraphs>
  <Slides>10</Slides>
  <Notes>0</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Tema di Office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Crest</dc:creator>
  <cp:lastModifiedBy>Crest</cp:lastModifiedBy>
  <cp:revision>181</cp:revision>
  <cp:lastPrinted>2019-09-24T10:54:56Z</cp:lastPrinted>
  <dcterms:created xsi:type="dcterms:W3CDTF">2019-09-13T13:48:07Z</dcterms:created>
  <dcterms:modified xsi:type="dcterms:W3CDTF">2019-09-29T16:36:53Z</dcterms:modified>
</cp:coreProperties>
</file>