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77" d="100"/>
          <a:sy n="177" d="100"/>
        </p:scale>
        <p:origin x="-65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CF0B3C4-E0DF-5C48-888E-600111E2D541}"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332082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CF0B3C4-E0DF-5C48-888E-600111E2D541}"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3518200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DCF0B3C4-E0DF-5C48-888E-600111E2D541}"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2636810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CF0B3C4-E0DF-5C48-888E-600111E2D541}"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278390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CF0B3C4-E0DF-5C48-888E-600111E2D541}" type="datetimeFigureOut">
              <a:rPr lang="it-IT" smtClean="0"/>
              <a:t>10/10/19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3083682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DCF0B3C4-E0DF-5C48-888E-600111E2D541}" type="datetimeFigureOut">
              <a:rPr lang="it-IT" smtClean="0"/>
              <a:t>10/10/19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2600517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CF0B3C4-E0DF-5C48-888E-600111E2D541}" type="datetimeFigureOut">
              <a:rPr lang="it-IT" smtClean="0"/>
              <a:t>10/10/19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2331350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DCF0B3C4-E0DF-5C48-888E-600111E2D541}"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2766524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DCF0B3C4-E0DF-5C48-888E-600111E2D541}"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4074053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CF0B3C4-E0DF-5C48-888E-600111E2D541}"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795475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CF0B3C4-E0DF-5C48-888E-600111E2D541}"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955C911-EE66-B24B-A4D1-EED14B08FE5F}" type="slidenum">
              <a:rPr lang="it-IT" smtClean="0"/>
              <a:t>‹n.›</a:t>
            </a:fld>
            <a:endParaRPr lang="it-IT"/>
          </a:p>
        </p:txBody>
      </p:sp>
    </p:spTree>
    <p:extLst>
      <p:ext uri="{BB962C8B-B14F-4D97-AF65-F5344CB8AC3E}">
        <p14:creationId xmlns:p14="http://schemas.microsoft.com/office/powerpoint/2010/main" val="34656310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0B3C4-E0DF-5C48-888E-600111E2D541}" type="datetimeFigureOut">
              <a:rPr lang="it-IT" smtClean="0"/>
              <a:t>10/10/19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5C911-EE66-B24B-A4D1-EED14B08FE5F}" type="slidenum">
              <a:rPr lang="it-IT" smtClean="0"/>
              <a:t>‹n.›</a:t>
            </a:fld>
            <a:endParaRPr lang="it-IT"/>
          </a:p>
        </p:txBody>
      </p:sp>
    </p:spTree>
    <p:extLst>
      <p:ext uri="{BB962C8B-B14F-4D97-AF65-F5344CB8AC3E}">
        <p14:creationId xmlns:p14="http://schemas.microsoft.com/office/powerpoint/2010/main" val="3531899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3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728" y="527939"/>
            <a:ext cx="8748000" cy="4316581"/>
          </a:xfrm>
          <a:prstGeom prst="rect">
            <a:avLst/>
          </a:prstGeom>
          <a:ln w="38100">
            <a:solidFill>
              <a:srgbClr val="FF0000"/>
            </a:solidFill>
          </a:ln>
        </p:spPr>
      </p:pic>
      <p:sp>
        <p:nvSpPr>
          <p:cNvPr id="4" name="CasellaDiTesto 3"/>
          <p:cNvSpPr txBox="1"/>
          <p:nvPr/>
        </p:nvSpPr>
        <p:spPr>
          <a:xfrm>
            <a:off x="179812" y="149159"/>
            <a:ext cx="8784000"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1, “bel” tempo in Italia)</a:t>
            </a:r>
            <a:endParaRPr lang="it-IT" b="1" dirty="0"/>
          </a:p>
        </p:txBody>
      </p:sp>
      <p:sp>
        <p:nvSpPr>
          <p:cNvPr id="7" name="Rettangolo 6"/>
          <p:cNvSpPr/>
          <p:nvPr/>
        </p:nvSpPr>
        <p:spPr>
          <a:xfrm>
            <a:off x="121679" y="4862881"/>
            <a:ext cx="8913000" cy="1938992"/>
          </a:xfrm>
          <a:prstGeom prst="rect">
            <a:avLst/>
          </a:prstGeom>
        </p:spPr>
        <p:txBody>
          <a:bodyPr wrap="square">
            <a:spAutoFit/>
          </a:bodyPr>
          <a:lstStyle/>
          <a:p>
            <a:pPr algn="just"/>
            <a:r>
              <a:rPr lang="it-IT" sz="1500" dirty="0">
                <a:latin typeface="Arial"/>
                <a:cs typeface="Arial"/>
              </a:rPr>
              <a:t>A sinistra è rappresentata la </a:t>
            </a:r>
            <a:r>
              <a:rPr lang="it-IT" sz="1500" dirty="0" smtClean="0">
                <a:latin typeface="Arial"/>
                <a:cs typeface="Arial"/>
              </a:rPr>
              <a:t>distribuzione delle isoipse della mappa 500 </a:t>
            </a:r>
            <a:r>
              <a:rPr lang="it-IT" sz="1500" dirty="0" err="1" smtClean="0">
                <a:latin typeface="Arial"/>
                <a:cs typeface="Arial"/>
              </a:rPr>
              <a:t>hPa</a:t>
            </a:r>
            <a:r>
              <a:rPr lang="it-IT" sz="1500" dirty="0" smtClean="0">
                <a:latin typeface="Arial"/>
                <a:cs typeface="Arial"/>
              </a:rPr>
              <a:t>. </a:t>
            </a:r>
            <a:r>
              <a:rPr lang="it-IT" sz="1500" dirty="0">
                <a:latin typeface="Arial"/>
                <a:cs typeface="Arial"/>
              </a:rPr>
              <a:t>Normalmente </a:t>
            </a:r>
            <a:r>
              <a:rPr lang="it-IT" sz="1500" dirty="0" smtClean="0">
                <a:latin typeface="Arial"/>
                <a:cs typeface="Arial"/>
              </a:rPr>
              <a:t>l’anticiclone </a:t>
            </a:r>
            <a:r>
              <a:rPr lang="it-IT" sz="1500" dirty="0">
                <a:latin typeface="Arial"/>
                <a:cs typeface="Arial"/>
              </a:rPr>
              <a:t>delle Azzorre ha il massimo nell’Atlantico ad Ovest del Mediterraneo; in estate invade il </a:t>
            </a:r>
            <a:r>
              <a:rPr lang="it-IT" sz="1500" dirty="0" smtClean="0">
                <a:latin typeface="Arial"/>
                <a:cs typeface="Arial"/>
              </a:rPr>
              <a:t>Mediterraneo </a:t>
            </a:r>
            <a:r>
              <a:rPr lang="it-IT" sz="1500" dirty="0">
                <a:latin typeface="Arial"/>
                <a:cs typeface="Arial"/>
              </a:rPr>
              <a:t>portando “bel tempo” in Italia. Più raramente estende la sua influenza all’Europa </a:t>
            </a:r>
            <a:r>
              <a:rPr lang="it-IT" sz="1500" dirty="0" smtClean="0">
                <a:latin typeface="Arial"/>
                <a:cs typeface="Arial"/>
              </a:rPr>
              <a:t>centromeridionale </a:t>
            </a:r>
            <a:r>
              <a:rPr lang="it-IT" sz="1500" dirty="0">
                <a:latin typeface="Arial"/>
                <a:cs typeface="Arial"/>
              </a:rPr>
              <a:t>nell’inverno (a sinistra). La stessa situazione è rappresentata dall’andamento delle isobare al </a:t>
            </a:r>
            <a:r>
              <a:rPr lang="it-IT" sz="1500" dirty="0" smtClean="0">
                <a:latin typeface="Arial"/>
                <a:cs typeface="Arial"/>
              </a:rPr>
              <a:t>suolo </a:t>
            </a:r>
            <a:r>
              <a:rPr lang="it-IT" sz="1500" dirty="0">
                <a:latin typeface="Arial"/>
                <a:cs typeface="Arial"/>
              </a:rPr>
              <a:t>(in </a:t>
            </a:r>
            <a:r>
              <a:rPr lang="it-IT" sz="1500" dirty="0" err="1">
                <a:latin typeface="Arial"/>
                <a:cs typeface="Arial"/>
              </a:rPr>
              <a:t>hPa</a:t>
            </a:r>
            <a:r>
              <a:rPr lang="it-IT" sz="1500" dirty="0">
                <a:latin typeface="Arial"/>
                <a:cs typeface="Arial"/>
              </a:rPr>
              <a:t>, a destra); la maggiore irregolarità delle linee è dovuta all’influenza dei </a:t>
            </a:r>
            <a:r>
              <a:rPr lang="it-IT" sz="1500" dirty="0" smtClean="0">
                <a:latin typeface="Arial"/>
                <a:cs typeface="Arial"/>
              </a:rPr>
              <a:t>rilievi. </a:t>
            </a:r>
            <a:r>
              <a:rPr lang="it-IT" sz="1500" dirty="0">
                <a:latin typeface="Arial"/>
                <a:cs typeface="Arial"/>
              </a:rPr>
              <a:t>S</a:t>
            </a:r>
            <a:r>
              <a:rPr lang="it-IT" sz="1500" dirty="0" smtClean="0">
                <a:latin typeface="Arial"/>
                <a:cs typeface="Arial"/>
              </a:rPr>
              <a:t>i </a:t>
            </a:r>
            <a:r>
              <a:rPr lang="it-IT" sz="1500" dirty="0">
                <a:latin typeface="Arial"/>
                <a:cs typeface="Arial"/>
              </a:rPr>
              <a:t>osservano due </a:t>
            </a:r>
            <a:r>
              <a:rPr lang="it-IT" sz="1500" dirty="0" smtClean="0">
                <a:latin typeface="Arial"/>
                <a:cs typeface="Arial"/>
              </a:rPr>
              <a:t>perturbazioni </a:t>
            </a:r>
            <a:r>
              <a:rPr lang="it-IT" sz="1500" dirty="0">
                <a:latin typeface="Arial"/>
                <a:cs typeface="Arial"/>
              </a:rPr>
              <a:t>“guidate” dalla depressione d’Islanda che aggirano la “campana” di alta pressione, </a:t>
            </a:r>
            <a:r>
              <a:rPr lang="it-IT" sz="1500" dirty="0" smtClean="0">
                <a:latin typeface="Arial"/>
                <a:cs typeface="Arial"/>
              </a:rPr>
              <a:t>por-</a:t>
            </a:r>
            <a:r>
              <a:rPr lang="it-IT" sz="1500" dirty="0" err="1" smtClean="0">
                <a:latin typeface="Arial"/>
                <a:cs typeface="Arial"/>
              </a:rPr>
              <a:t>tando</a:t>
            </a:r>
            <a:r>
              <a:rPr lang="it-IT" sz="1500" dirty="0" smtClean="0">
                <a:latin typeface="Arial"/>
                <a:cs typeface="Arial"/>
              </a:rPr>
              <a:t> </a:t>
            </a:r>
            <a:r>
              <a:rPr lang="it-IT" sz="1500" dirty="0">
                <a:latin typeface="Arial"/>
                <a:cs typeface="Arial"/>
              </a:rPr>
              <a:t>piogge sull’Europa </a:t>
            </a:r>
            <a:r>
              <a:rPr lang="it-IT" sz="1500" dirty="0" smtClean="0">
                <a:latin typeface="Arial"/>
                <a:cs typeface="Arial"/>
              </a:rPr>
              <a:t>settentrionale e “bel” tempo in Italia (ma aria stagnante e quindi nebbia e smog sulla pianura padana). </a:t>
            </a:r>
            <a:endParaRPr lang="it-IT" sz="1500" dirty="0">
              <a:latin typeface="Arial"/>
              <a:cs typeface="Arial"/>
            </a:endParaRPr>
          </a:p>
        </p:txBody>
      </p:sp>
    </p:spTree>
    <p:extLst>
      <p:ext uri="{BB962C8B-B14F-4D97-AF65-F5344CB8AC3E}">
        <p14:creationId xmlns:p14="http://schemas.microsoft.com/office/powerpoint/2010/main" val="390981620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3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417" y="518491"/>
            <a:ext cx="8776800" cy="4483068"/>
          </a:xfrm>
          <a:prstGeom prst="rect">
            <a:avLst/>
          </a:prstGeom>
          <a:ln w="38100">
            <a:solidFill>
              <a:srgbClr val="FF0000"/>
            </a:solidFill>
          </a:ln>
        </p:spPr>
      </p:pic>
      <p:sp>
        <p:nvSpPr>
          <p:cNvPr id="4" name="CasellaDiTesto 3"/>
          <p:cNvSpPr txBox="1"/>
          <p:nvPr/>
        </p:nvSpPr>
        <p:spPr>
          <a:xfrm>
            <a:off x="172207" y="149159"/>
            <a:ext cx="8806222"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2, “cattivo” tempo in Italia)</a:t>
            </a:r>
            <a:endParaRPr lang="it-IT" b="1" dirty="0"/>
          </a:p>
        </p:txBody>
      </p:sp>
      <p:sp>
        <p:nvSpPr>
          <p:cNvPr id="7" name="Rettangolo 6"/>
          <p:cNvSpPr/>
          <p:nvPr/>
        </p:nvSpPr>
        <p:spPr>
          <a:xfrm>
            <a:off x="68445" y="5115634"/>
            <a:ext cx="8909984" cy="1246495"/>
          </a:xfrm>
          <a:prstGeom prst="rect">
            <a:avLst/>
          </a:prstGeom>
        </p:spPr>
        <p:txBody>
          <a:bodyPr wrap="square">
            <a:spAutoFit/>
          </a:bodyPr>
          <a:lstStyle/>
          <a:p>
            <a:pPr algn="just"/>
            <a:r>
              <a:rPr lang="it-IT" sz="1500" dirty="0">
                <a:latin typeface="Arial"/>
                <a:cs typeface="Arial"/>
              </a:rPr>
              <a:t>È illustrata la situazione registrata nel luglio </a:t>
            </a:r>
            <a:r>
              <a:rPr lang="it-IT" sz="1500" dirty="0" smtClean="0">
                <a:latin typeface="Arial"/>
                <a:cs typeface="Arial"/>
              </a:rPr>
              <a:t>1996</a:t>
            </a:r>
            <a:r>
              <a:rPr lang="it-IT" sz="1500" dirty="0">
                <a:latin typeface="Arial"/>
                <a:cs typeface="Arial"/>
              </a:rPr>
              <a:t>, con lo stesso tipo di rappresentazione utilizzata per </a:t>
            </a:r>
            <a:r>
              <a:rPr lang="it-IT" sz="1500" dirty="0" smtClean="0">
                <a:latin typeface="Arial"/>
                <a:cs typeface="Arial"/>
              </a:rPr>
              <a:t>l’immagine precedente. L’estate </a:t>
            </a:r>
            <a:r>
              <a:rPr lang="it-IT" sz="1500" dirty="0">
                <a:latin typeface="Arial"/>
                <a:cs typeface="Arial"/>
              </a:rPr>
              <a:t>fu interrotta da un flusso d’aria fredda sul Mediterraneo occidentale a causa dell’arretramento ad ovest dell’anticiclone delle Azzorre e dell’anomala espansione della depressione d’Islanda. Si formarono fronti freddi che determinarono intense manifestazioni temporalesche sulla penisola italiana. </a:t>
            </a:r>
          </a:p>
        </p:txBody>
      </p:sp>
    </p:spTree>
    <p:extLst>
      <p:ext uri="{BB962C8B-B14F-4D97-AF65-F5344CB8AC3E}">
        <p14:creationId xmlns:p14="http://schemas.microsoft.com/office/powerpoint/2010/main" val="314224269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72207" y="149159"/>
            <a:ext cx="8806222"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3, passaggio)</a:t>
            </a:r>
            <a:endParaRPr lang="it-IT" b="1" dirty="0"/>
          </a:p>
        </p:txBody>
      </p:sp>
      <p:pic>
        <p:nvPicPr>
          <p:cNvPr id="5" name="Immagine 4" descr="3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07" y="518491"/>
            <a:ext cx="6017930" cy="4584606"/>
          </a:xfrm>
          <a:prstGeom prst="rect">
            <a:avLst/>
          </a:prstGeom>
          <a:ln w="25400">
            <a:solidFill>
              <a:srgbClr val="FF0000"/>
            </a:solidFill>
          </a:ln>
        </p:spPr>
      </p:pic>
      <p:pic>
        <p:nvPicPr>
          <p:cNvPr id="6" name="Immagine 5" descr="3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8753" y="518491"/>
            <a:ext cx="2779676" cy="2903854"/>
          </a:xfrm>
          <a:prstGeom prst="rect">
            <a:avLst/>
          </a:prstGeom>
          <a:ln w="25400">
            <a:solidFill>
              <a:srgbClr val="FF0000"/>
            </a:solidFill>
          </a:ln>
        </p:spPr>
      </p:pic>
      <p:sp>
        <p:nvSpPr>
          <p:cNvPr id="7" name="CasellaDiTesto 6"/>
          <p:cNvSpPr txBox="1"/>
          <p:nvPr/>
        </p:nvSpPr>
        <p:spPr>
          <a:xfrm>
            <a:off x="114074" y="5156335"/>
            <a:ext cx="8923443" cy="1600438"/>
          </a:xfrm>
          <a:prstGeom prst="rect">
            <a:avLst/>
          </a:prstGeom>
          <a:noFill/>
        </p:spPr>
        <p:txBody>
          <a:bodyPr wrap="square" rtlCol="0">
            <a:spAutoFit/>
          </a:bodyPr>
          <a:lstStyle/>
          <a:p>
            <a:pPr algn="just"/>
            <a:r>
              <a:rPr lang="it-IT" sz="1400" dirty="0" smtClean="0">
                <a:latin typeface="Arial"/>
                <a:cs typeface="Arial"/>
              </a:rPr>
              <a:t>Venerdì (19/10/2001) il vortice ciclonico profondo con minimo sull’Atlantico si spingerà verso la Spagna ed il Marocco, da dove vengono innescate correnti meridionali Sud-occidentali verso il Nord-Ovest dell’Italia con </a:t>
            </a:r>
            <a:r>
              <a:rPr lang="it-IT" sz="1400" dirty="0" err="1" smtClean="0">
                <a:latin typeface="Arial"/>
                <a:cs typeface="Arial"/>
              </a:rPr>
              <a:t>pri</a:t>
            </a:r>
            <a:r>
              <a:rPr lang="it-IT" sz="1400" dirty="0" smtClean="0">
                <a:latin typeface="Arial"/>
                <a:cs typeface="Arial"/>
              </a:rPr>
              <a:t>-me piogge a partire dalla giornata di sabato (20/10/2001). Massima intensità dei fenomeni sabato sera sull’Ita-lia Nord-Ovest e durante la notte) sul medio e alto Tirreno, specie in Toscana. Residui rovesci su Puglia e Basi-</a:t>
            </a:r>
            <a:r>
              <a:rPr lang="it-IT" sz="1400" dirty="0" err="1" smtClean="0">
                <a:latin typeface="Arial"/>
                <a:cs typeface="Arial"/>
              </a:rPr>
              <a:t>licata</a:t>
            </a:r>
            <a:r>
              <a:rPr lang="it-IT" sz="1400" dirty="0" smtClean="0">
                <a:latin typeface="Arial"/>
                <a:cs typeface="Arial"/>
              </a:rPr>
              <a:t> (e forse Molise) il lunedì 22 ottobre. Tempo buono altrove. Martedì 23 ottobre nubi in aumento al Nord con qualche pioggia sparsa specie in prossimità dei rilievi e tra Liguria orientale e Toscana. In serata sposta-mento delle nubi anche al centro, con piogge su Toscana, Umbria e Marche.... (isobare al suolo in </a:t>
            </a:r>
            <a:r>
              <a:rPr lang="it-IT" sz="1400" dirty="0" err="1" smtClean="0">
                <a:latin typeface="Arial"/>
                <a:cs typeface="Arial"/>
              </a:rPr>
              <a:t>hPa</a:t>
            </a:r>
            <a:r>
              <a:rPr lang="it-IT" sz="1400" dirty="0" smtClean="0">
                <a:latin typeface="Arial"/>
                <a:cs typeface="Arial"/>
              </a:rPr>
              <a:t>).</a:t>
            </a:r>
          </a:p>
        </p:txBody>
      </p:sp>
      <p:sp>
        <p:nvSpPr>
          <p:cNvPr id="8" name="CasellaDiTesto 7"/>
          <p:cNvSpPr txBox="1"/>
          <p:nvPr/>
        </p:nvSpPr>
        <p:spPr>
          <a:xfrm>
            <a:off x="6412030" y="3858516"/>
            <a:ext cx="2390761" cy="646331"/>
          </a:xfrm>
          <a:prstGeom prst="rect">
            <a:avLst/>
          </a:prstGeom>
          <a:noFill/>
        </p:spPr>
        <p:txBody>
          <a:bodyPr wrap="none" rtlCol="0">
            <a:spAutoFit/>
          </a:bodyPr>
          <a:lstStyle/>
          <a:p>
            <a:pPr algn="ctr"/>
            <a:r>
              <a:rPr lang="it-IT" b="1" dirty="0">
                <a:latin typeface="Arial"/>
                <a:cs typeface="Arial"/>
              </a:rPr>
              <a:t>PREVISIONI </a:t>
            </a:r>
            <a:r>
              <a:rPr lang="it-IT" b="1" dirty="0" smtClean="0">
                <a:latin typeface="Arial"/>
                <a:cs typeface="Arial"/>
              </a:rPr>
              <a:t>METEO</a:t>
            </a:r>
          </a:p>
          <a:p>
            <a:pPr algn="ctr"/>
            <a:r>
              <a:rPr lang="it-IT" b="1" dirty="0" smtClean="0">
                <a:solidFill>
                  <a:srgbClr val="0000FF"/>
                </a:solidFill>
                <a:latin typeface="Arial"/>
                <a:cs typeface="Arial"/>
              </a:rPr>
              <a:t>NIMBUS</a:t>
            </a:r>
            <a:endParaRPr lang="it-IT" b="1" dirty="0">
              <a:solidFill>
                <a:srgbClr val="0000FF"/>
              </a:solidFill>
              <a:latin typeface="Arial"/>
              <a:cs typeface="Arial"/>
            </a:endParaRPr>
          </a:p>
        </p:txBody>
      </p:sp>
    </p:spTree>
    <p:extLst>
      <p:ext uri="{BB962C8B-B14F-4D97-AF65-F5344CB8AC3E}">
        <p14:creationId xmlns:p14="http://schemas.microsoft.com/office/powerpoint/2010/main" val="199376417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38.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442" y="533979"/>
            <a:ext cx="6561644" cy="4576852"/>
          </a:xfrm>
          <a:prstGeom prst="rect">
            <a:avLst/>
          </a:prstGeom>
          <a:ln w="38100">
            <a:solidFill>
              <a:srgbClr val="FF0000"/>
            </a:solidFill>
          </a:ln>
        </p:spPr>
      </p:pic>
      <p:sp>
        <p:nvSpPr>
          <p:cNvPr id="5" name="CasellaDiTesto 4"/>
          <p:cNvSpPr txBox="1"/>
          <p:nvPr/>
        </p:nvSpPr>
        <p:spPr>
          <a:xfrm>
            <a:off x="172207" y="149159"/>
            <a:ext cx="8806222"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4, Italia “difesa” dalle alte pressioni)</a:t>
            </a:r>
            <a:endParaRPr lang="it-IT" b="1" dirty="0"/>
          </a:p>
        </p:txBody>
      </p:sp>
      <p:sp>
        <p:nvSpPr>
          <p:cNvPr id="6" name="CasellaDiTesto 5"/>
          <p:cNvSpPr txBox="1"/>
          <p:nvPr/>
        </p:nvSpPr>
        <p:spPr>
          <a:xfrm>
            <a:off x="108420" y="5204946"/>
            <a:ext cx="8870009" cy="1477328"/>
          </a:xfrm>
          <a:prstGeom prst="rect">
            <a:avLst/>
          </a:prstGeom>
          <a:noFill/>
        </p:spPr>
        <p:txBody>
          <a:bodyPr wrap="square" rtlCol="0">
            <a:spAutoFit/>
          </a:bodyPr>
          <a:lstStyle/>
          <a:p>
            <a:pPr algn="just"/>
            <a:r>
              <a:rPr lang="it-IT" sz="1500" dirty="0">
                <a:latin typeface="Arial"/>
                <a:cs typeface="Arial"/>
              </a:rPr>
              <a:t>Il Mediterraneo occidentale è </a:t>
            </a:r>
            <a:r>
              <a:rPr lang="it-IT" sz="1500" dirty="0" smtClean="0">
                <a:latin typeface="Arial"/>
                <a:cs typeface="Arial"/>
              </a:rPr>
              <a:t>interessato </a:t>
            </a:r>
            <a:r>
              <a:rPr lang="it-IT" sz="1500" dirty="0">
                <a:latin typeface="Arial"/>
                <a:cs typeface="Arial"/>
              </a:rPr>
              <a:t>da una vasta area anticiclonica (</a:t>
            </a:r>
            <a:r>
              <a:rPr lang="it-IT" sz="1500" b="1" dirty="0">
                <a:solidFill>
                  <a:srgbClr val="0000FF"/>
                </a:solidFill>
                <a:latin typeface="Arial"/>
                <a:cs typeface="Arial"/>
              </a:rPr>
              <a:t>H</a:t>
            </a:r>
            <a:r>
              <a:rPr lang="it-IT" sz="1500" dirty="0">
                <a:latin typeface="Arial"/>
                <a:cs typeface="Arial"/>
              </a:rPr>
              <a:t>). </a:t>
            </a:r>
            <a:r>
              <a:rPr lang="it-IT" sz="1500" dirty="0" smtClean="0">
                <a:latin typeface="Arial"/>
                <a:cs typeface="Arial"/>
              </a:rPr>
              <a:t>Sacche depressionarie (</a:t>
            </a:r>
            <a:r>
              <a:rPr lang="it-IT" sz="1500" b="1" dirty="0" smtClean="0">
                <a:solidFill>
                  <a:srgbClr val="FF6600"/>
                </a:solidFill>
                <a:latin typeface="Arial"/>
                <a:cs typeface="Arial"/>
              </a:rPr>
              <a:t>L</a:t>
            </a:r>
            <a:r>
              <a:rPr lang="it-IT" sz="1500" dirty="0" smtClean="0">
                <a:latin typeface="Arial"/>
                <a:cs typeface="Arial"/>
              </a:rPr>
              <a:t>) si muovono verso l’Europa prima da Ovest e quindi (guidate dalla ciclone del Nord-Atlantico) da Nord-Ovest, ma destinate a </a:t>
            </a:r>
            <a:r>
              <a:rPr lang="it-IT" sz="1500" smtClean="0">
                <a:latin typeface="Arial"/>
                <a:cs typeface="Arial"/>
              </a:rPr>
              <a:t>scorrere sopra </a:t>
            </a:r>
            <a:r>
              <a:rPr lang="it-IT" sz="1500" dirty="0" smtClean="0">
                <a:latin typeface="Arial"/>
                <a:cs typeface="Arial"/>
              </a:rPr>
              <a:t>il promontorio anticiclonico interessando soprattutto la porzione Nord-occidentale dell’Europa. Notare l’isobara 1.024 </a:t>
            </a:r>
            <a:r>
              <a:rPr lang="it-IT" sz="1500" dirty="0" err="1" smtClean="0">
                <a:latin typeface="Arial"/>
                <a:cs typeface="Arial"/>
              </a:rPr>
              <a:t>hPa</a:t>
            </a:r>
            <a:r>
              <a:rPr lang="it-IT" sz="1500" dirty="0" smtClean="0">
                <a:latin typeface="Arial"/>
                <a:cs typeface="Arial"/>
              </a:rPr>
              <a:t> sulle regione settentrionali (assai elevato); in particolare la pianura padana è caratterizzata da evidente stabilità, con conseguente ristagno dell’aria e formazione di nebbie persistenti.</a:t>
            </a:r>
            <a:endParaRPr lang="it-IT" sz="1500" dirty="0">
              <a:latin typeface="Arial"/>
              <a:cs typeface="Arial"/>
            </a:endParaRPr>
          </a:p>
        </p:txBody>
      </p:sp>
      <p:sp>
        <p:nvSpPr>
          <p:cNvPr id="7" name="CasellaDiTesto 6"/>
          <p:cNvSpPr txBox="1"/>
          <p:nvPr/>
        </p:nvSpPr>
        <p:spPr>
          <a:xfrm>
            <a:off x="6757086" y="1022167"/>
            <a:ext cx="2221345" cy="3323987"/>
          </a:xfrm>
          <a:prstGeom prst="rect">
            <a:avLst/>
          </a:prstGeom>
          <a:noFill/>
        </p:spPr>
        <p:txBody>
          <a:bodyPr wrap="square" rtlCol="0">
            <a:spAutoFit/>
          </a:bodyPr>
          <a:lstStyle/>
          <a:p>
            <a:pPr algn="just"/>
            <a:r>
              <a:rPr lang="it-IT" sz="1500" dirty="0" smtClean="0">
                <a:latin typeface="Arial"/>
                <a:cs typeface="Arial"/>
              </a:rPr>
              <a:t>Situazione meteo del gennaio </a:t>
            </a:r>
            <a:r>
              <a:rPr lang="it-IT" sz="1500" dirty="0">
                <a:latin typeface="Arial"/>
                <a:cs typeface="Arial"/>
              </a:rPr>
              <a:t>2018 (</a:t>
            </a:r>
            <a:r>
              <a:rPr lang="it-IT" sz="1500" dirty="0" smtClean="0">
                <a:latin typeface="Arial"/>
                <a:cs typeface="Arial"/>
              </a:rPr>
              <a:t>isobare </a:t>
            </a:r>
            <a:r>
              <a:rPr lang="it-IT" sz="1500" dirty="0">
                <a:latin typeface="Arial"/>
                <a:cs typeface="Arial"/>
              </a:rPr>
              <a:t>al suolo in </a:t>
            </a:r>
            <a:r>
              <a:rPr lang="it-IT" sz="1500" dirty="0" err="1">
                <a:latin typeface="Arial"/>
                <a:cs typeface="Arial"/>
              </a:rPr>
              <a:t>hPa</a:t>
            </a:r>
            <a:r>
              <a:rPr lang="it-IT" sz="1500" dirty="0">
                <a:latin typeface="Arial"/>
                <a:cs typeface="Arial"/>
              </a:rPr>
              <a:t>)</a:t>
            </a:r>
            <a:r>
              <a:rPr lang="it-IT" sz="1500" dirty="0" smtClean="0">
                <a:latin typeface="Arial"/>
                <a:cs typeface="Arial"/>
              </a:rPr>
              <a:t>.</a:t>
            </a:r>
          </a:p>
          <a:p>
            <a:pPr algn="just"/>
            <a:endParaRPr lang="it-IT" sz="1500" dirty="0" smtClean="0">
              <a:latin typeface="Arial"/>
              <a:cs typeface="Arial"/>
            </a:endParaRPr>
          </a:p>
          <a:p>
            <a:pPr algn="just"/>
            <a:r>
              <a:rPr lang="it-IT" sz="1500" dirty="0" smtClean="0">
                <a:latin typeface="Arial"/>
                <a:cs typeface="Arial"/>
              </a:rPr>
              <a:t>Le </a:t>
            </a:r>
            <a:r>
              <a:rPr lang="it-IT" sz="1500" b="1" dirty="0" smtClean="0">
                <a:solidFill>
                  <a:srgbClr val="FF0000"/>
                </a:solidFill>
                <a:latin typeface="Arial"/>
                <a:cs typeface="Arial"/>
              </a:rPr>
              <a:t>linee rosse </a:t>
            </a:r>
            <a:r>
              <a:rPr lang="it-IT" sz="1500" dirty="0" smtClean="0">
                <a:latin typeface="Arial"/>
                <a:cs typeface="Arial"/>
              </a:rPr>
              <a:t>(con pic-coli semicerchi) indica-no i </a:t>
            </a:r>
            <a:r>
              <a:rPr lang="it-IT" sz="1500" b="1" dirty="0" smtClean="0">
                <a:solidFill>
                  <a:srgbClr val="FF0000"/>
                </a:solidFill>
                <a:latin typeface="Arial"/>
                <a:cs typeface="Arial"/>
              </a:rPr>
              <a:t>fronti caldi</a:t>
            </a:r>
            <a:r>
              <a:rPr lang="it-IT" sz="1500" dirty="0" smtClean="0">
                <a:latin typeface="Arial"/>
                <a:cs typeface="Arial"/>
              </a:rPr>
              <a:t>. </a:t>
            </a:r>
          </a:p>
          <a:p>
            <a:pPr algn="just"/>
            <a:endParaRPr lang="it-IT" sz="1500" dirty="0" smtClean="0">
              <a:latin typeface="Arial"/>
              <a:cs typeface="Arial"/>
            </a:endParaRPr>
          </a:p>
          <a:p>
            <a:pPr algn="just"/>
            <a:r>
              <a:rPr lang="it-IT" sz="1500" dirty="0" smtClean="0">
                <a:latin typeface="Arial"/>
                <a:cs typeface="Arial"/>
              </a:rPr>
              <a:t>Le </a:t>
            </a:r>
            <a:r>
              <a:rPr lang="it-IT" sz="1500" b="1" dirty="0" smtClean="0">
                <a:solidFill>
                  <a:srgbClr val="0000FF"/>
                </a:solidFill>
                <a:latin typeface="Arial"/>
                <a:cs typeface="Arial"/>
              </a:rPr>
              <a:t>linee blu </a:t>
            </a:r>
            <a:r>
              <a:rPr lang="it-IT" sz="1500" dirty="0" smtClean="0">
                <a:latin typeface="Arial"/>
                <a:cs typeface="Arial"/>
              </a:rPr>
              <a:t>(con </a:t>
            </a:r>
            <a:r>
              <a:rPr lang="it-IT" sz="1500" dirty="0" err="1" smtClean="0">
                <a:latin typeface="Arial"/>
                <a:cs typeface="Arial"/>
              </a:rPr>
              <a:t>trian-golini</a:t>
            </a:r>
            <a:r>
              <a:rPr lang="it-IT" sz="1500" dirty="0" smtClean="0">
                <a:latin typeface="Arial"/>
                <a:cs typeface="Arial"/>
              </a:rPr>
              <a:t>) i </a:t>
            </a:r>
            <a:r>
              <a:rPr lang="it-IT" sz="1500" b="1" dirty="0" smtClean="0">
                <a:solidFill>
                  <a:srgbClr val="0000FF"/>
                </a:solidFill>
                <a:latin typeface="Arial"/>
                <a:cs typeface="Arial"/>
              </a:rPr>
              <a:t>fronti freddi</a:t>
            </a:r>
            <a:r>
              <a:rPr lang="it-IT" sz="1500" dirty="0" smtClean="0">
                <a:latin typeface="Arial"/>
                <a:cs typeface="Arial"/>
              </a:rPr>
              <a:t>.</a:t>
            </a:r>
          </a:p>
          <a:p>
            <a:pPr algn="just"/>
            <a:endParaRPr lang="it-IT" sz="1500" dirty="0" smtClean="0">
              <a:latin typeface="Arial"/>
              <a:cs typeface="Arial"/>
            </a:endParaRPr>
          </a:p>
          <a:p>
            <a:pPr algn="just"/>
            <a:r>
              <a:rPr lang="it-IT" sz="1500" dirty="0" smtClean="0">
                <a:latin typeface="Arial"/>
                <a:cs typeface="Arial"/>
              </a:rPr>
              <a:t>Le </a:t>
            </a:r>
            <a:r>
              <a:rPr lang="it-IT" sz="1500" b="1" dirty="0" smtClean="0">
                <a:solidFill>
                  <a:srgbClr val="C61CA1"/>
                </a:solidFill>
                <a:latin typeface="Arial"/>
                <a:cs typeface="Arial"/>
              </a:rPr>
              <a:t>linee viola </a:t>
            </a:r>
            <a:r>
              <a:rPr lang="it-IT" sz="1500" dirty="0" smtClean="0">
                <a:latin typeface="Arial"/>
                <a:cs typeface="Arial"/>
              </a:rPr>
              <a:t>(con se-</a:t>
            </a:r>
            <a:r>
              <a:rPr lang="it-IT" sz="1500" dirty="0" err="1" smtClean="0">
                <a:latin typeface="Arial"/>
                <a:cs typeface="Arial"/>
              </a:rPr>
              <a:t>micerchi</a:t>
            </a:r>
            <a:r>
              <a:rPr lang="it-IT" sz="1500" dirty="0" smtClean="0">
                <a:latin typeface="Arial"/>
                <a:cs typeface="Arial"/>
              </a:rPr>
              <a:t> e </a:t>
            </a:r>
            <a:r>
              <a:rPr lang="it-IT" sz="1500" dirty="0" err="1" smtClean="0">
                <a:latin typeface="Arial"/>
                <a:cs typeface="Arial"/>
              </a:rPr>
              <a:t>triangolini</a:t>
            </a:r>
            <a:r>
              <a:rPr lang="it-IT" sz="1500" dirty="0" smtClean="0">
                <a:latin typeface="Arial"/>
                <a:cs typeface="Arial"/>
              </a:rPr>
              <a:t>) i </a:t>
            </a:r>
            <a:r>
              <a:rPr lang="it-IT" sz="1500" b="1" dirty="0" smtClean="0">
                <a:solidFill>
                  <a:srgbClr val="C61CA1"/>
                </a:solidFill>
                <a:latin typeface="Arial"/>
                <a:cs typeface="Arial"/>
              </a:rPr>
              <a:t>fronti occlusi</a:t>
            </a:r>
            <a:r>
              <a:rPr lang="it-IT" sz="1500" dirty="0" smtClean="0">
                <a:latin typeface="Arial"/>
                <a:cs typeface="Arial"/>
              </a:rPr>
              <a:t>. </a:t>
            </a:r>
            <a:endParaRPr lang="it-IT" sz="1500" dirty="0"/>
          </a:p>
        </p:txBody>
      </p:sp>
    </p:spTree>
    <p:extLst>
      <p:ext uri="{BB962C8B-B14F-4D97-AF65-F5344CB8AC3E}">
        <p14:creationId xmlns:p14="http://schemas.microsoft.com/office/powerpoint/2010/main" val="17923537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40 cc.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423" y="518491"/>
            <a:ext cx="8367343" cy="6114481"/>
          </a:xfrm>
          <a:prstGeom prst="rect">
            <a:avLst/>
          </a:prstGeom>
          <a:ln w="38100">
            <a:solidFill>
              <a:srgbClr val="FF0000"/>
            </a:solidFill>
          </a:ln>
        </p:spPr>
      </p:pic>
      <p:sp>
        <p:nvSpPr>
          <p:cNvPr id="4" name="CasellaDiTesto 3"/>
          <p:cNvSpPr txBox="1"/>
          <p:nvPr/>
        </p:nvSpPr>
        <p:spPr>
          <a:xfrm>
            <a:off x="410667" y="149159"/>
            <a:ext cx="8433888"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5, formazione di una “goccia” fredda)</a:t>
            </a:r>
            <a:endParaRPr lang="it-IT" b="1" dirty="0"/>
          </a:p>
        </p:txBody>
      </p:sp>
      <p:sp>
        <p:nvSpPr>
          <p:cNvPr id="6" name="CasellaDiTesto 5"/>
          <p:cNvSpPr txBox="1"/>
          <p:nvPr/>
        </p:nvSpPr>
        <p:spPr>
          <a:xfrm>
            <a:off x="4745487" y="3888395"/>
            <a:ext cx="4015413" cy="2631490"/>
          </a:xfrm>
          <a:prstGeom prst="rect">
            <a:avLst/>
          </a:prstGeom>
          <a:noFill/>
        </p:spPr>
        <p:txBody>
          <a:bodyPr wrap="square" rtlCol="0">
            <a:spAutoFit/>
          </a:bodyPr>
          <a:lstStyle/>
          <a:p>
            <a:pPr algn="just"/>
            <a:r>
              <a:rPr lang="it-IT" sz="1500" b="1" dirty="0" smtClean="0">
                <a:solidFill>
                  <a:srgbClr val="FF0000"/>
                </a:solidFill>
                <a:latin typeface="Arial"/>
                <a:cs typeface="Arial"/>
              </a:rPr>
              <a:t>Mappe a 500 </a:t>
            </a:r>
            <a:r>
              <a:rPr lang="it-IT" sz="1500" b="1" dirty="0" err="1" smtClean="0">
                <a:solidFill>
                  <a:srgbClr val="FF0000"/>
                </a:solidFill>
                <a:latin typeface="Arial"/>
                <a:cs typeface="Arial"/>
              </a:rPr>
              <a:t>hPa</a:t>
            </a:r>
            <a:r>
              <a:rPr lang="it-IT" sz="1500" b="1" dirty="0" smtClean="0">
                <a:solidFill>
                  <a:srgbClr val="FF0000"/>
                </a:solidFill>
                <a:latin typeface="Arial"/>
                <a:cs typeface="Arial"/>
              </a:rPr>
              <a:t> </a:t>
            </a:r>
            <a:r>
              <a:rPr lang="it-IT" sz="1500" dirty="0" smtClean="0">
                <a:latin typeface="Arial"/>
                <a:cs typeface="Arial"/>
              </a:rPr>
              <a:t>(metà settembre 2019) previste a 24 ore (in alto a sinistra), a 48 ore (in alto a destra) e a 72 ore (in basso). Rappresentazione delle </a:t>
            </a:r>
            <a:r>
              <a:rPr lang="it-IT" sz="1500" b="1" dirty="0" smtClean="0">
                <a:latin typeface="Arial"/>
                <a:cs typeface="Arial"/>
              </a:rPr>
              <a:t>isobare con equidi</a:t>
            </a:r>
            <a:r>
              <a:rPr lang="it-IT" sz="1500" dirty="0" smtClean="0">
                <a:latin typeface="Arial"/>
                <a:cs typeface="Arial"/>
              </a:rPr>
              <a:t>-</a:t>
            </a:r>
            <a:r>
              <a:rPr lang="it-IT" sz="1500" b="1" dirty="0" smtClean="0">
                <a:latin typeface="Arial"/>
                <a:cs typeface="Arial"/>
              </a:rPr>
              <a:t>stanza di 5 </a:t>
            </a:r>
            <a:r>
              <a:rPr lang="it-IT" sz="1500" b="1" dirty="0" err="1" smtClean="0">
                <a:latin typeface="Arial"/>
                <a:cs typeface="Arial"/>
              </a:rPr>
              <a:t>hPa</a:t>
            </a:r>
            <a:r>
              <a:rPr lang="it-IT" sz="1500" dirty="0" smtClean="0">
                <a:latin typeface="Arial"/>
                <a:cs typeface="Arial"/>
              </a:rPr>
              <a:t>. Una sacca depressionaria di origine islandese si allunga verso Sud. Quindi si stacca una “goccia” fredda ad invadere la Gran Bretagna. In Italia sono interessate solo le alte vallate alpine da un “soffio” occidentale con piogge deboli che si esauriscono già nelle prime 24 ore.</a:t>
            </a:r>
            <a:endParaRPr lang="it-IT" sz="1500" dirty="0">
              <a:latin typeface="Arial"/>
              <a:cs typeface="Arial"/>
            </a:endParaRPr>
          </a:p>
        </p:txBody>
      </p:sp>
    </p:spTree>
    <p:extLst>
      <p:ext uri="{BB962C8B-B14F-4D97-AF65-F5344CB8AC3E}">
        <p14:creationId xmlns:p14="http://schemas.microsoft.com/office/powerpoint/2010/main" val="104822227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3212" y="149159"/>
            <a:ext cx="869757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6, il freddo da Est)</a:t>
            </a:r>
            <a:endParaRPr lang="it-IT" b="1" dirty="0"/>
          </a:p>
        </p:txBody>
      </p:sp>
      <p:pic>
        <p:nvPicPr>
          <p:cNvPr id="5" name="Immagine 4" descr="41.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303" y="546932"/>
            <a:ext cx="5449007" cy="5449007"/>
          </a:xfrm>
          <a:prstGeom prst="rect">
            <a:avLst/>
          </a:prstGeom>
          <a:ln w="38100">
            <a:solidFill>
              <a:srgbClr val="FF0000"/>
            </a:solidFill>
          </a:ln>
        </p:spPr>
      </p:pic>
      <p:sp>
        <p:nvSpPr>
          <p:cNvPr id="6" name="CasellaDiTesto 5"/>
          <p:cNvSpPr txBox="1"/>
          <p:nvPr/>
        </p:nvSpPr>
        <p:spPr>
          <a:xfrm>
            <a:off x="5734242" y="570024"/>
            <a:ext cx="3309697" cy="5555367"/>
          </a:xfrm>
          <a:prstGeom prst="rect">
            <a:avLst/>
          </a:prstGeom>
          <a:noFill/>
        </p:spPr>
        <p:txBody>
          <a:bodyPr wrap="square" rtlCol="0">
            <a:spAutoFit/>
          </a:bodyPr>
          <a:lstStyle/>
          <a:p>
            <a:pPr algn="just">
              <a:spcAft>
                <a:spcPts val="600"/>
              </a:spcAft>
            </a:pPr>
            <a:r>
              <a:rPr lang="it-IT" sz="1500" dirty="0" smtClean="0">
                <a:latin typeface="Arial"/>
                <a:cs typeface="Arial"/>
              </a:rPr>
              <a:t>Centro di bassa pressione “relativa” nel mar Ionio, con valore 1.010 </a:t>
            </a:r>
            <a:r>
              <a:rPr lang="it-IT" sz="1500" dirty="0" err="1" smtClean="0">
                <a:latin typeface="Arial"/>
                <a:cs typeface="Arial"/>
              </a:rPr>
              <a:t>hPa</a:t>
            </a:r>
            <a:r>
              <a:rPr lang="it-IT" sz="1500" dirty="0" smtClean="0">
                <a:latin typeface="Arial"/>
                <a:cs typeface="Arial"/>
              </a:rPr>
              <a:t>, poco più basso di quello standard di 1.013 </a:t>
            </a:r>
            <a:r>
              <a:rPr lang="it-IT" sz="1500" dirty="0" err="1" smtClean="0">
                <a:latin typeface="Arial"/>
                <a:cs typeface="Arial"/>
              </a:rPr>
              <a:t>hPa</a:t>
            </a:r>
            <a:r>
              <a:rPr lang="it-IT" sz="1500" dirty="0" smtClean="0">
                <a:latin typeface="Arial"/>
                <a:cs typeface="Arial"/>
              </a:rPr>
              <a:t>. Si potrebbe definire un’area ciclonica poco depressa, ma in realtà parecchio profonda relativa-mente a quanto accade verso Nord. </a:t>
            </a:r>
          </a:p>
          <a:p>
            <a:pPr algn="just">
              <a:spcAft>
                <a:spcPts val="600"/>
              </a:spcAft>
            </a:pPr>
            <a:r>
              <a:rPr lang="it-IT" sz="1500" dirty="0" smtClean="0">
                <a:latin typeface="Arial"/>
                <a:cs typeface="Arial"/>
              </a:rPr>
              <a:t>Verso Nord risulta un chiaro incre-mento della pressione al suolo (nella figura si riesce a distinguere, in alto, la 1.036 </a:t>
            </a:r>
            <a:r>
              <a:rPr lang="it-IT" sz="1500" dirty="0" err="1" smtClean="0">
                <a:latin typeface="Arial"/>
                <a:cs typeface="Arial"/>
              </a:rPr>
              <a:t>hPa</a:t>
            </a:r>
            <a:r>
              <a:rPr lang="it-IT" sz="1500" dirty="0" smtClean="0">
                <a:latin typeface="Arial"/>
                <a:cs typeface="Arial"/>
              </a:rPr>
              <a:t>, valore piuttosto eleva-to. L’anticiclone euro-siberiano ha esteso la sua influenza sull’Europa centrale.</a:t>
            </a:r>
          </a:p>
          <a:p>
            <a:pPr algn="just"/>
            <a:r>
              <a:rPr lang="it-IT" sz="1500" dirty="0" smtClean="0">
                <a:latin typeface="Arial"/>
                <a:cs typeface="Arial"/>
              </a:rPr>
              <a:t>Considerando le direzioni dei venti (versi antiorario intorno alla </a:t>
            </a:r>
            <a:r>
              <a:rPr lang="it-IT" sz="1500" dirty="0" err="1" smtClean="0">
                <a:latin typeface="Arial"/>
                <a:cs typeface="Arial"/>
              </a:rPr>
              <a:t>depres-sione</a:t>
            </a:r>
            <a:r>
              <a:rPr lang="it-IT" sz="1500" dirty="0" smtClean="0">
                <a:latin typeface="Arial"/>
                <a:cs typeface="Arial"/>
              </a:rPr>
              <a:t> e orario intorno all’anticiclone), risultano veloci correnti da Est  (</a:t>
            </a:r>
            <a:r>
              <a:rPr lang="it-IT" sz="1500" dirty="0" err="1" smtClean="0">
                <a:latin typeface="Arial"/>
                <a:cs typeface="Arial"/>
              </a:rPr>
              <a:t>gre</a:t>
            </a:r>
            <a:r>
              <a:rPr lang="it-IT" sz="1500" dirty="0" smtClean="0">
                <a:latin typeface="Arial"/>
                <a:cs typeface="Arial"/>
              </a:rPr>
              <a:t>-cale; bora su Trieste) con evidenti eventi di </a:t>
            </a:r>
            <a:r>
              <a:rPr lang="it-IT" sz="1500" dirty="0" err="1" smtClean="0">
                <a:latin typeface="Arial"/>
                <a:cs typeface="Arial"/>
              </a:rPr>
              <a:t>Stau</a:t>
            </a:r>
            <a:r>
              <a:rPr lang="it-IT" sz="1500" dirty="0" smtClean="0">
                <a:latin typeface="Arial"/>
                <a:cs typeface="Arial"/>
              </a:rPr>
              <a:t> sul versante adriatico (talora con abbondanti nevicate) e di </a:t>
            </a:r>
            <a:r>
              <a:rPr lang="it-IT" sz="1500" dirty="0" err="1" smtClean="0">
                <a:latin typeface="Arial"/>
                <a:cs typeface="Arial"/>
              </a:rPr>
              <a:t>fhon</a:t>
            </a:r>
            <a:r>
              <a:rPr lang="it-IT" sz="1500" dirty="0" smtClean="0">
                <a:latin typeface="Arial"/>
                <a:cs typeface="Arial"/>
              </a:rPr>
              <a:t> sul versante tirrenico dell’Ap-pennino.  Intanto l’aria fredda si </a:t>
            </a:r>
            <a:r>
              <a:rPr lang="it-IT" sz="1500" dirty="0" err="1" smtClean="0">
                <a:latin typeface="Arial"/>
                <a:cs typeface="Arial"/>
              </a:rPr>
              <a:t>incu</a:t>
            </a:r>
            <a:r>
              <a:rPr lang="it-IT" sz="1500" dirty="0" smtClean="0">
                <a:latin typeface="Arial"/>
                <a:cs typeface="Arial"/>
              </a:rPr>
              <a:t>-</a:t>
            </a:r>
            <a:endParaRPr lang="it-IT" sz="1500" dirty="0">
              <a:latin typeface="Arial"/>
              <a:cs typeface="Arial"/>
            </a:endParaRPr>
          </a:p>
        </p:txBody>
      </p:sp>
      <p:sp>
        <p:nvSpPr>
          <p:cNvPr id="7" name="CasellaDiTesto 6"/>
          <p:cNvSpPr txBox="1"/>
          <p:nvPr/>
        </p:nvSpPr>
        <p:spPr>
          <a:xfrm>
            <a:off x="130848" y="6003636"/>
            <a:ext cx="8913091" cy="784830"/>
          </a:xfrm>
          <a:prstGeom prst="rect">
            <a:avLst/>
          </a:prstGeom>
          <a:noFill/>
        </p:spPr>
        <p:txBody>
          <a:bodyPr wrap="square" rtlCol="0">
            <a:spAutoFit/>
          </a:bodyPr>
          <a:lstStyle/>
          <a:p>
            <a:pPr algn="just"/>
            <a:r>
              <a:rPr lang="it-IT" sz="1500" dirty="0" err="1">
                <a:latin typeface="Arial"/>
                <a:cs typeface="Arial"/>
              </a:rPr>
              <a:t>nea</a:t>
            </a:r>
            <a:r>
              <a:rPr lang="it-IT" sz="1500" dirty="0">
                <a:latin typeface="Arial"/>
                <a:cs typeface="Arial"/>
              </a:rPr>
              <a:t> nella pianura padana, </a:t>
            </a:r>
            <a:r>
              <a:rPr lang="it-IT" sz="1500" dirty="0" smtClean="0">
                <a:latin typeface="Arial"/>
                <a:cs typeface="Arial"/>
              </a:rPr>
              <a:t>fino ad </a:t>
            </a:r>
            <a:r>
              <a:rPr lang="it-IT" sz="1500" dirty="0">
                <a:latin typeface="Arial"/>
                <a:cs typeface="Arial"/>
              </a:rPr>
              <a:t>“ingolfarsi” ai piedi delle Alpi </a:t>
            </a:r>
            <a:r>
              <a:rPr lang="it-IT" sz="1500" dirty="0" smtClean="0">
                <a:latin typeface="Arial"/>
                <a:cs typeface="Arial"/>
              </a:rPr>
              <a:t>Occidentali. </a:t>
            </a:r>
            <a:r>
              <a:rPr lang="it-IT" sz="1500" dirty="0">
                <a:latin typeface="Arial"/>
                <a:cs typeface="Arial"/>
              </a:rPr>
              <a:t>I</a:t>
            </a:r>
            <a:r>
              <a:rPr lang="it-IT" sz="1500" dirty="0" smtClean="0">
                <a:latin typeface="Arial"/>
                <a:cs typeface="Arial"/>
              </a:rPr>
              <a:t>n Piemonte si verifica un brusco calo delle temperature e </a:t>
            </a:r>
            <a:r>
              <a:rPr lang="it-IT" sz="1500" dirty="0">
                <a:latin typeface="Arial"/>
                <a:cs typeface="Arial"/>
              </a:rPr>
              <a:t>si hanno spesso nevicate poco abbondanti, ma fredde e asciutte, pericolose per la viabilità. </a:t>
            </a:r>
            <a:endParaRPr lang="it-IT" sz="1500" dirty="0"/>
          </a:p>
        </p:txBody>
      </p:sp>
    </p:spTree>
    <p:extLst>
      <p:ext uri="{BB962C8B-B14F-4D97-AF65-F5344CB8AC3E}">
        <p14:creationId xmlns:p14="http://schemas.microsoft.com/office/powerpoint/2010/main" val="32543102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3212" y="149159"/>
            <a:ext cx="869757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7, il freddo da Est)</a:t>
            </a:r>
            <a:endParaRPr lang="it-IT" b="1" dirty="0"/>
          </a:p>
        </p:txBody>
      </p:sp>
      <p:pic>
        <p:nvPicPr>
          <p:cNvPr id="5" name="Immagine 4" descr="4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608" y="556976"/>
            <a:ext cx="6734848" cy="4561509"/>
          </a:xfrm>
          <a:prstGeom prst="rect">
            <a:avLst/>
          </a:prstGeom>
          <a:ln w="38100">
            <a:solidFill>
              <a:srgbClr val="FF0000"/>
            </a:solidFill>
          </a:ln>
        </p:spPr>
      </p:pic>
      <p:sp>
        <p:nvSpPr>
          <p:cNvPr id="6" name="CasellaDiTesto 5"/>
          <p:cNvSpPr txBox="1"/>
          <p:nvPr/>
        </p:nvSpPr>
        <p:spPr>
          <a:xfrm>
            <a:off x="7027334" y="541582"/>
            <a:ext cx="1931940" cy="4785926"/>
          </a:xfrm>
          <a:prstGeom prst="rect">
            <a:avLst/>
          </a:prstGeom>
          <a:noFill/>
        </p:spPr>
        <p:txBody>
          <a:bodyPr wrap="square" rtlCol="0">
            <a:spAutoFit/>
          </a:bodyPr>
          <a:lstStyle/>
          <a:p>
            <a:pPr algn="just">
              <a:spcAft>
                <a:spcPts val="600"/>
              </a:spcAft>
            </a:pPr>
            <a:r>
              <a:rPr lang="it-IT" sz="1500" dirty="0" smtClean="0">
                <a:latin typeface="Arial"/>
                <a:cs typeface="Arial"/>
              </a:rPr>
              <a:t>Situazione meteo eccezionale. La de-pressione d’Islanda, solitamente motore fondamentale delle correnti di origine Nord-atlantica, è stata insolitamente sostituita dall’</a:t>
            </a:r>
            <a:r>
              <a:rPr lang="it-IT" sz="1500" dirty="0" err="1" smtClean="0">
                <a:latin typeface="Arial"/>
                <a:cs typeface="Arial"/>
              </a:rPr>
              <a:t>antici</a:t>
            </a:r>
            <a:r>
              <a:rPr lang="it-IT" sz="1500" dirty="0" smtClean="0">
                <a:latin typeface="Arial"/>
                <a:cs typeface="Arial"/>
              </a:rPr>
              <a:t>-clone euro-siberiano che si è esteso </a:t>
            </a:r>
            <a:r>
              <a:rPr lang="it-IT" sz="1500" dirty="0" err="1" smtClean="0">
                <a:latin typeface="Arial"/>
                <a:cs typeface="Arial"/>
              </a:rPr>
              <a:t>mol</a:t>
            </a:r>
            <a:r>
              <a:rPr lang="it-IT" sz="1500" dirty="0" smtClean="0">
                <a:latin typeface="Arial"/>
                <a:cs typeface="Arial"/>
              </a:rPr>
              <a:t>-to a Ovest rispetto alla sua posizione più consueta.</a:t>
            </a:r>
          </a:p>
          <a:p>
            <a:pPr algn="just"/>
            <a:r>
              <a:rPr lang="it-IT" sz="1500" dirty="0" smtClean="0">
                <a:latin typeface="Arial"/>
                <a:cs typeface="Arial"/>
              </a:rPr>
              <a:t>Considerando </a:t>
            </a:r>
            <a:r>
              <a:rPr lang="it-IT" sz="1500" dirty="0">
                <a:latin typeface="Arial"/>
                <a:cs typeface="Arial"/>
              </a:rPr>
              <a:t>le </a:t>
            </a:r>
            <a:r>
              <a:rPr lang="it-IT" sz="1500" dirty="0" smtClean="0">
                <a:latin typeface="Arial"/>
                <a:cs typeface="Arial"/>
              </a:rPr>
              <a:t>di-</a:t>
            </a:r>
            <a:r>
              <a:rPr lang="it-IT" sz="1500" dirty="0" err="1" smtClean="0">
                <a:latin typeface="Arial"/>
                <a:cs typeface="Arial"/>
              </a:rPr>
              <a:t>rezioni</a:t>
            </a:r>
            <a:r>
              <a:rPr lang="it-IT" sz="1500" dirty="0" smtClean="0">
                <a:latin typeface="Arial"/>
                <a:cs typeface="Arial"/>
              </a:rPr>
              <a:t> </a:t>
            </a:r>
            <a:r>
              <a:rPr lang="it-IT" sz="1500" dirty="0">
                <a:latin typeface="Arial"/>
                <a:cs typeface="Arial"/>
              </a:rPr>
              <a:t>dei venti </a:t>
            </a:r>
            <a:r>
              <a:rPr lang="it-IT" sz="1500" dirty="0" smtClean="0">
                <a:latin typeface="Arial"/>
                <a:cs typeface="Arial"/>
              </a:rPr>
              <a:t>(antiorari </a:t>
            </a:r>
            <a:r>
              <a:rPr lang="it-IT" sz="1500" dirty="0">
                <a:latin typeface="Arial"/>
                <a:cs typeface="Arial"/>
              </a:rPr>
              <a:t>intorno alla </a:t>
            </a:r>
            <a:r>
              <a:rPr lang="it-IT" sz="1500" dirty="0" smtClean="0">
                <a:latin typeface="Arial"/>
                <a:cs typeface="Arial"/>
              </a:rPr>
              <a:t>depressione </a:t>
            </a:r>
            <a:r>
              <a:rPr lang="it-IT" sz="1500" dirty="0">
                <a:latin typeface="Arial"/>
                <a:cs typeface="Arial"/>
              </a:rPr>
              <a:t>e </a:t>
            </a:r>
            <a:r>
              <a:rPr lang="it-IT" sz="1500" dirty="0" smtClean="0">
                <a:latin typeface="Arial"/>
                <a:cs typeface="Arial"/>
              </a:rPr>
              <a:t>orari </a:t>
            </a:r>
            <a:r>
              <a:rPr lang="it-IT" sz="1500" dirty="0">
                <a:latin typeface="Arial"/>
                <a:cs typeface="Arial"/>
              </a:rPr>
              <a:t>intorno </a:t>
            </a:r>
            <a:r>
              <a:rPr lang="it-IT" sz="1500" dirty="0" smtClean="0">
                <a:latin typeface="Arial"/>
                <a:cs typeface="Arial"/>
              </a:rPr>
              <a:t>all’anticiclo-ne</a:t>
            </a:r>
            <a:r>
              <a:rPr lang="it-IT" sz="1500" dirty="0">
                <a:latin typeface="Arial"/>
                <a:cs typeface="Arial"/>
              </a:rPr>
              <a:t>)</a:t>
            </a:r>
            <a:r>
              <a:rPr lang="it-IT" sz="1500" dirty="0" smtClean="0">
                <a:latin typeface="Arial"/>
                <a:cs typeface="Arial"/>
              </a:rPr>
              <a:t>  risulta  il rapido”</a:t>
            </a:r>
            <a:endParaRPr lang="it-IT" sz="1500" dirty="0">
              <a:latin typeface="Arial"/>
              <a:cs typeface="Arial"/>
            </a:endParaRPr>
          </a:p>
        </p:txBody>
      </p:sp>
      <p:sp>
        <p:nvSpPr>
          <p:cNvPr id="7" name="CasellaDiTesto 6"/>
          <p:cNvSpPr txBox="1"/>
          <p:nvPr/>
        </p:nvSpPr>
        <p:spPr>
          <a:xfrm>
            <a:off x="146242" y="5181290"/>
            <a:ext cx="8774546" cy="1246495"/>
          </a:xfrm>
          <a:prstGeom prst="rect">
            <a:avLst/>
          </a:prstGeom>
          <a:noFill/>
        </p:spPr>
        <p:txBody>
          <a:bodyPr wrap="square" rtlCol="0">
            <a:spAutoFit/>
          </a:bodyPr>
          <a:lstStyle/>
          <a:p>
            <a:pPr algn="just"/>
            <a:r>
              <a:rPr lang="it-IT" sz="1500" dirty="0">
                <a:latin typeface="Arial"/>
                <a:cs typeface="Arial"/>
              </a:rPr>
              <a:t>movimento di una “</a:t>
            </a:r>
            <a:r>
              <a:rPr lang="it-IT" sz="1500" dirty="0" smtClean="0">
                <a:latin typeface="Arial"/>
                <a:cs typeface="Arial"/>
              </a:rPr>
              <a:t>goccia” fredda che man mano estende la sua influenza verso la penisola italiana apportando abbondanti nevicate sul versante adriatico dell’Appennino e sulle regioni Nord-orientali, meno copiose sulle regioni Nord-occidentali dove comunque sono attese brusche diminuzioni delle temperature, in particolare nel cuneese (dove la neve potrebbe risultare più abbondante) ed in generale un po’ su tutto il versante padano dell’Appenino ligure-piemontese.</a:t>
            </a:r>
            <a:endParaRPr lang="it-IT" sz="1500" dirty="0"/>
          </a:p>
        </p:txBody>
      </p:sp>
    </p:spTree>
    <p:extLst>
      <p:ext uri="{BB962C8B-B14F-4D97-AF65-F5344CB8AC3E}">
        <p14:creationId xmlns:p14="http://schemas.microsoft.com/office/powerpoint/2010/main" val="278920732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4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606" y="533885"/>
            <a:ext cx="6319212" cy="4739409"/>
          </a:xfrm>
          <a:prstGeom prst="rect">
            <a:avLst/>
          </a:prstGeom>
          <a:ln w="38100">
            <a:solidFill>
              <a:srgbClr val="FF0000"/>
            </a:solidFill>
          </a:ln>
        </p:spPr>
      </p:pic>
      <p:sp>
        <p:nvSpPr>
          <p:cNvPr id="4" name="CasellaDiTesto 3"/>
          <p:cNvSpPr txBox="1"/>
          <p:nvPr/>
        </p:nvSpPr>
        <p:spPr>
          <a:xfrm>
            <a:off x="223212" y="149159"/>
            <a:ext cx="869757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8, il freddo da Nord)</a:t>
            </a:r>
            <a:endParaRPr lang="it-IT" b="1" dirty="0"/>
          </a:p>
        </p:txBody>
      </p:sp>
      <p:sp>
        <p:nvSpPr>
          <p:cNvPr id="6" name="CasellaDiTesto 5"/>
          <p:cNvSpPr txBox="1"/>
          <p:nvPr/>
        </p:nvSpPr>
        <p:spPr>
          <a:xfrm>
            <a:off x="6565515" y="487703"/>
            <a:ext cx="2439940" cy="4985980"/>
          </a:xfrm>
          <a:prstGeom prst="rect">
            <a:avLst/>
          </a:prstGeom>
          <a:noFill/>
        </p:spPr>
        <p:txBody>
          <a:bodyPr wrap="square" rtlCol="0">
            <a:spAutoFit/>
          </a:bodyPr>
          <a:lstStyle/>
          <a:p>
            <a:pPr algn="just">
              <a:spcAft>
                <a:spcPts val="600"/>
              </a:spcAft>
            </a:pPr>
            <a:r>
              <a:rPr lang="it-IT" sz="1400" dirty="0" smtClean="0"/>
              <a:t>Un nucleo anticiclonico (1.037 </a:t>
            </a:r>
            <a:r>
              <a:rPr lang="it-IT" sz="1400" dirty="0" err="1" smtClean="0"/>
              <a:t>hPa</a:t>
            </a:r>
            <a:r>
              <a:rPr lang="it-IT" sz="1400" dirty="0" smtClean="0"/>
              <a:t> in centro), per effetto del-lo spostamento a occidente della depressione d’Islanda, si spinge verso Nord, </a:t>
            </a:r>
            <a:r>
              <a:rPr lang="it-IT" sz="1400" dirty="0" err="1" smtClean="0"/>
              <a:t>coinvolgen</a:t>
            </a:r>
            <a:r>
              <a:rPr lang="it-IT" sz="1400" dirty="0" smtClean="0"/>
              <a:t>-do la penisola scandinava.</a:t>
            </a:r>
          </a:p>
          <a:p>
            <a:pPr algn="just">
              <a:spcAft>
                <a:spcPts val="600"/>
              </a:spcAft>
            </a:pPr>
            <a:r>
              <a:rPr lang="it-IT" sz="1400" dirty="0" smtClean="0"/>
              <a:t>I venti ruotano in senso orario intorno all’anticiclone; </a:t>
            </a:r>
            <a:r>
              <a:rPr lang="it-IT" sz="1400" dirty="0" err="1" smtClean="0"/>
              <a:t>seguen</a:t>
            </a:r>
            <a:r>
              <a:rPr lang="it-IT" sz="1400" dirty="0" smtClean="0"/>
              <a:t>-do le isobare </a:t>
            </a:r>
            <a:r>
              <a:rPr lang="it-IT" sz="1400" dirty="0"/>
              <a:t>aria fredda </a:t>
            </a:r>
            <a:r>
              <a:rPr lang="it-IT" sz="1400" dirty="0" err="1" smtClean="0"/>
              <a:t>scen</a:t>
            </a:r>
            <a:r>
              <a:rPr lang="it-IT" sz="1400" dirty="0" smtClean="0"/>
              <a:t>-de di direttamente sui Carpazi, da dove piega sulla penisola italiana che quindi viene </a:t>
            </a:r>
            <a:r>
              <a:rPr lang="it-IT" sz="1400" dirty="0" err="1" smtClean="0"/>
              <a:t>inve-stita</a:t>
            </a:r>
            <a:r>
              <a:rPr lang="it-IT" sz="1400" dirty="0" smtClean="0"/>
              <a:t> da Nord-Est.</a:t>
            </a:r>
          </a:p>
          <a:p>
            <a:pPr algn="just"/>
            <a:r>
              <a:rPr lang="it-IT" sz="1400" dirty="0" smtClean="0"/>
              <a:t>L’aria fredda coinvolge più di-rettamente i versanti adriatici dell’Appennino, le regioni Nord-orientali e l’Appennino emiliano, con secca  diminuzio-ne delle  temperature, </a:t>
            </a:r>
            <a:r>
              <a:rPr lang="it-IT" sz="1400" dirty="0" err="1" smtClean="0"/>
              <a:t>precipi-tazioni</a:t>
            </a:r>
            <a:r>
              <a:rPr lang="it-IT" sz="1400" dirty="0" smtClean="0"/>
              <a:t> e, data la stagione di fi-</a:t>
            </a:r>
          </a:p>
          <a:p>
            <a:pPr algn="just"/>
            <a:r>
              <a:rPr lang="it-IT" sz="1400" dirty="0"/>
              <a:t>n</a:t>
            </a:r>
            <a:r>
              <a:rPr lang="it-IT" sz="1400" dirty="0" smtClean="0"/>
              <a:t>e settembre, prima neve in montagna.</a:t>
            </a:r>
            <a:endParaRPr lang="it-IT" sz="1400" dirty="0"/>
          </a:p>
        </p:txBody>
      </p:sp>
      <p:sp>
        <p:nvSpPr>
          <p:cNvPr id="9" name="CasellaDiTesto 8"/>
          <p:cNvSpPr txBox="1"/>
          <p:nvPr/>
        </p:nvSpPr>
        <p:spPr>
          <a:xfrm>
            <a:off x="138545" y="5338116"/>
            <a:ext cx="8813031" cy="1461939"/>
          </a:xfrm>
          <a:prstGeom prst="rect">
            <a:avLst/>
          </a:prstGeom>
          <a:noFill/>
        </p:spPr>
        <p:txBody>
          <a:bodyPr wrap="square" rtlCol="0">
            <a:spAutoFit/>
          </a:bodyPr>
          <a:lstStyle/>
          <a:p>
            <a:pPr algn="just">
              <a:spcAft>
                <a:spcPts val="600"/>
              </a:spcAft>
            </a:pPr>
            <a:r>
              <a:rPr lang="it-IT" sz="1400" dirty="0" smtClean="0"/>
              <a:t>In tali situazioni accade frequentemente che le regioni Nord-occidentali (segnatamente il Piemonte) siano meno interessate dai fenomeni meteo associati a tale impulso freddo. In altri termini le precipitazioni possono risultare irrilevanti o assenti, ma le temperature in ogni caso subiscono sensibili diminuzioni.</a:t>
            </a:r>
          </a:p>
          <a:p>
            <a:pPr algn="just"/>
            <a:r>
              <a:rPr lang="it-IT" sz="1400" dirty="0" smtClean="0"/>
              <a:t>In estate tale situazione è meno frequente, ma quando si manifesta la discesa di l’aria fredda, anche dal Nord-Ovest (o meno calda o più fresca) essa si comporta come un fronte freddo che scalza l’aria calda preesistente, per sollevarla violentemente ed innescando rovesci temporaleschi, talora di forte intensità (tanto più calda era l’aria preesistente).</a:t>
            </a:r>
            <a:endParaRPr lang="it-IT" sz="1400" dirty="0"/>
          </a:p>
        </p:txBody>
      </p:sp>
    </p:spTree>
    <p:extLst>
      <p:ext uri="{BB962C8B-B14F-4D97-AF65-F5344CB8AC3E}">
        <p14:creationId xmlns:p14="http://schemas.microsoft.com/office/powerpoint/2010/main" val="13413121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606" y="510793"/>
            <a:ext cx="6265333" cy="4699000"/>
          </a:xfrm>
          <a:prstGeom prst="rect">
            <a:avLst/>
          </a:prstGeom>
          <a:ln w="38100">
            <a:solidFill>
              <a:srgbClr val="FF0000"/>
            </a:solidFill>
          </a:ln>
        </p:spPr>
      </p:pic>
      <p:sp>
        <p:nvSpPr>
          <p:cNvPr id="7" name="CasellaDiTesto 6"/>
          <p:cNvSpPr txBox="1"/>
          <p:nvPr/>
        </p:nvSpPr>
        <p:spPr>
          <a:xfrm>
            <a:off x="6503939" y="541688"/>
            <a:ext cx="2478424" cy="4847480"/>
          </a:xfrm>
          <a:prstGeom prst="rect">
            <a:avLst/>
          </a:prstGeom>
          <a:noFill/>
        </p:spPr>
        <p:txBody>
          <a:bodyPr wrap="square" rtlCol="0">
            <a:spAutoFit/>
          </a:bodyPr>
          <a:lstStyle/>
          <a:p>
            <a:pPr algn="just">
              <a:spcAft>
                <a:spcPts val="600"/>
              </a:spcAft>
            </a:pPr>
            <a:r>
              <a:rPr lang="it-IT" sz="1400" b="1" dirty="0" smtClean="0">
                <a:latin typeface="Arial"/>
                <a:cs typeface="Arial"/>
              </a:rPr>
              <a:t>Le più abbondanti </a:t>
            </a:r>
            <a:r>
              <a:rPr lang="it-IT" sz="1400" b="1" dirty="0" err="1" smtClean="0">
                <a:latin typeface="Arial"/>
                <a:cs typeface="Arial"/>
              </a:rPr>
              <a:t>precipi-tazioni</a:t>
            </a:r>
            <a:r>
              <a:rPr lang="it-IT" sz="1400" b="1" dirty="0" smtClean="0">
                <a:latin typeface="Arial"/>
                <a:cs typeface="Arial"/>
              </a:rPr>
              <a:t> sulle regioni Nord-occidentali si verificano con un minimo </a:t>
            </a:r>
            <a:r>
              <a:rPr lang="it-IT" sz="1400" b="1" dirty="0" err="1" smtClean="0">
                <a:latin typeface="Arial"/>
                <a:cs typeface="Arial"/>
              </a:rPr>
              <a:t>depressio</a:t>
            </a:r>
            <a:r>
              <a:rPr lang="it-IT" sz="1400" b="1" dirty="0" smtClean="0">
                <a:latin typeface="Arial"/>
                <a:cs typeface="Arial"/>
              </a:rPr>
              <a:t>-nario sul golfo del Leone</a:t>
            </a:r>
            <a:r>
              <a:rPr lang="it-IT" sz="1400" dirty="0" smtClean="0">
                <a:latin typeface="Arial"/>
                <a:cs typeface="Arial"/>
              </a:rPr>
              <a:t>. </a:t>
            </a:r>
          </a:p>
          <a:p>
            <a:pPr algn="just">
              <a:spcAft>
                <a:spcPts val="600"/>
              </a:spcAft>
            </a:pPr>
            <a:r>
              <a:rPr lang="it-IT" sz="1400" dirty="0" smtClean="0">
                <a:latin typeface="Arial"/>
                <a:cs typeface="Arial"/>
              </a:rPr>
              <a:t>Esso generalmente si forma per discesa di aria fredda sul Mediterraneo occidentale. Il minimo si sposta verso Est e le correnti meridionali (venti antiorario intorno alla de-pressione) investono diretta-mente la penisola italiana, soprattutto i versanti sotto-vento (ligure e tirrenico </a:t>
            </a:r>
            <a:r>
              <a:rPr lang="it-IT" sz="1400" dirty="0" err="1" smtClean="0">
                <a:latin typeface="Arial"/>
                <a:cs typeface="Arial"/>
              </a:rPr>
              <a:t>diret-tamente</a:t>
            </a:r>
            <a:r>
              <a:rPr lang="it-IT" sz="1400" dirty="0" smtClean="0">
                <a:latin typeface="Arial"/>
                <a:cs typeface="Arial"/>
              </a:rPr>
              <a:t> esposti).</a:t>
            </a:r>
          </a:p>
          <a:p>
            <a:pPr algn="just">
              <a:spcAft>
                <a:spcPts val="600"/>
              </a:spcAft>
            </a:pPr>
            <a:r>
              <a:rPr lang="it-IT" sz="1400" dirty="0" smtClean="0">
                <a:latin typeface="Arial"/>
                <a:cs typeface="Arial"/>
              </a:rPr>
              <a:t>Il culmine di tale effetto sul Piemonte si fa sentire </a:t>
            </a:r>
            <a:r>
              <a:rPr lang="it-IT" sz="1400" dirty="0" err="1" smtClean="0">
                <a:latin typeface="Arial"/>
                <a:cs typeface="Arial"/>
              </a:rPr>
              <a:t>quan</a:t>
            </a:r>
            <a:r>
              <a:rPr lang="it-IT" sz="1400" dirty="0" smtClean="0">
                <a:latin typeface="Arial"/>
                <a:cs typeface="Arial"/>
              </a:rPr>
              <a:t>-do la depressione giunge presso il golfo del Leone. </a:t>
            </a:r>
          </a:p>
          <a:p>
            <a:pPr algn="just">
              <a:spcAft>
                <a:spcPts val="600"/>
              </a:spcAft>
            </a:pPr>
            <a:r>
              <a:rPr lang="it-IT" sz="1400" dirty="0" smtClean="0">
                <a:latin typeface="Arial"/>
                <a:cs typeface="Arial"/>
              </a:rPr>
              <a:t>Le correnti  meridionali  sono</a:t>
            </a:r>
            <a:endParaRPr lang="it-IT" sz="1400" dirty="0">
              <a:latin typeface="Arial"/>
              <a:cs typeface="Arial"/>
            </a:endParaRPr>
          </a:p>
        </p:txBody>
      </p:sp>
      <p:sp>
        <p:nvSpPr>
          <p:cNvPr id="8" name="CasellaDiTesto 7"/>
          <p:cNvSpPr txBox="1"/>
          <p:nvPr/>
        </p:nvSpPr>
        <p:spPr>
          <a:xfrm>
            <a:off x="125210" y="5219834"/>
            <a:ext cx="8795578" cy="1384995"/>
          </a:xfrm>
          <a:prstGeom prst="rect">
            <a:avLst/>
          </a:prstGeom>
          <a:noFill/>
        </p:spPr>
        <p:txBody>
          <a:bodyPr wrap="square" rtlCol="0">
            <a:spAutoFit/>
          </a:bodyPr>
          <a:lstStyle/>
          <a:p>
            <a:pPr algn="just">
              <a:spcAft>
                <a:spcPts val="600"/>
              </a:spcAft>
            </a:pPr>
            <a:r>
              <a:rPr lang="it-IT" sz="1400" dirty="0">
                <a:latin typeface="Arial"/>
                <a:cs typeface="Arial"/>
              </a:rPr>
              <a:t>più calde e soprattutto molto umide per aver sorvolato il </a:t>
            </a:r>
            <a:r>
              <a:rPr lang="it-IT" sz="1400" dirty="0" smtClean="0">
                <a:latin typeface="Arial"/>
                <a:cs typeface="Arial"/>
              </a:rPr>
              <a:t>mare; quindi sovrastano l’aria “imprigionata” nel bacino padano, generalmente più fredda (o meno calda). Il contatto tra le due masse d’aria determina le condizioni favorevoli per la formazione di importanti corpi nuvolosi e precipitazioni, talora abbondanti e durature. È una situazione che si verifica principalmente in autunno, talora responsabile di gravi fenomeni di dissesto in Piemonte, Lombardia, Liguria e Toscana. Nell’inverno se il cuscinetto di aria stagnante nel bacino padano è sufficientemente freddo, possono avere luogo delle nevicate, più o meno abbondanti.</a:t>
            </a:r>
            <a:endParaRPr lang="it-IT" sz="1400" dirty="0">
              <a:latin typeface="Arial"/>
              <a:cs typeface="Arial"/>
            </a:endParaRPr>
          </a:p>
        </p:txBody>
      </p:sp>
      <p:sp>
        <p:nvSpPr>
          <p:cNvPr id="4" name="CasellaDiTesto 3"/>
          <p:cNvSpPr txBox="1"/>
          <p:nvPr/>
        </p:nvSpPr>
        <p:spPr>
          <a:xfrm>
            <a:off x="223212" y="149159"/>
            <a:ext cx="869757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9, piogge abbondanti)</a:t>
            </a:r>
            <a:endParaRPr lang="it-IT" b="1" dirty="0"/>
          </a:p>
        </p:txBody>
      </p:sp>
    </p:spTree>
    <p:extLst>
      <p:ext uri="{BB962C8B-B14F-4D97-AF65-F5344CB8AC3E}">
        <p14:creationId xmlns:p14="http://schemas.microsoft.com/office/powerpoint/2010/main" val="106549419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3212" y="149159"/>
            <a:ext cx="869757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10, Europa divisa)</a:t>
            </a:r>
            <a:endParaRPr lang="it-IT" b="1" dirty="0"/>
          </a:p>
        </p:txBody>
      </p:sp>
      <p:pic>
        <p:nvPicPr>
          <p:cNvPr id="5" name="Immagine 4" descr="4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303" y="541583"/>
            <a:ext cx="5332103" cy="3868781"/>
          </a:xfrm>
          <a:prstGeom prst="rect">
            <a:avLst/>
          </a:prstGeom>
          <a:ln w="38100">
            <a:solidFill>
              <a:srgbClr val="FF0000"/>
            </a:solidFill>
          </a:ln>
        </p:spPr>
      </p:pic>
      <p:pic>
        <p:nvPicPr>
          <p:cNvPr id="6" name="Immagine 5" descr="4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8606" y="3040865"/>
            <a:ext cx="4926060" cy="3692057"/>
          </a:xfrm>
          <a:prstGeom prst="rect">
            <a:avLst/>
          </a:prstGeom>
          <a:ln w="38100">
            <a:solidFill>
              <a:srgbClr val="FF0000"/>
            </a:solidFill>
          </a:ln>
        </p:spPr>
      </p:pic>
      <p:sp>
        <p:nvSpPr>
          <p:cNvPr id="8" name="CasellaDiTesto 7"/>
          <p:cNvSpPr txBox="1"/>
          <p:nvPr/>
        </p:nvSpPr>
        <p:spPr>
          <a:xfrm>
            <a:off x="5695757" y="746662"/>
            <a:ext cx="3317394" cy="1815882"/>
          </a:xfrm>
          <a:prstGeom prst="rect">
            <a:avLst/>
          </a:prstGeom>
          <a:noFill/>
        </p:spPr>
        <p:txBody>
          <a:bodyPr wrap="square" rtlCol="0">
            <a:spAutoFit/>
          </a:bodyPr>
          <a:lstStyle/>
          <a:p>
            <a:pPr algn="just"/>
            <a:r>
              <a:rPr lang="it-IT" sz="1600" dirty="0" smtClean="0"/>
              <a:t>La depressione d’Islanda coinvolge aria molto umida verso l’Europa, </a:t>
            </a:r>
            <a:r>
              <a:rPr lang="it-IT" sz="1600" dirty="0" err="1" smtClean="0"/>
              <a:t>cer-cando</a:t>
            </a:r>
            <a:r>
              <a:rPr lang="it-IT" sz="1600" dirty="0" smtClean="0"/>
              <a:t> il solito corridoio che </a:t>
            </a:r>
            <a:r>
              <a:rPr lang="it-IT" sz="1600" dirty="0" err="1" smtClean="0"/>
              <a:t>attraver</a:t>
            </a:r>
            <a:r>
              <a:rPr lang="it-IT" sz="1600" dirty="0" smtClean="0"/>
              <a:t>-sa il continente verso Est e lungo il quale corrono la maggior parte delle perturbazioni che bagnano il conti-</a:t>
            </a:r>
            <a:r>
              <a:rPr lang="it-IT" sz="1600" dirty="0" err="1" smtClean="0"/>
              <a:t>nente</a:t>
            </a:r>
            <a:r>
              <a:rPr lang="it-IT" sz="1600" dirty="0" smtClean="0"/>
              <a:t>.</a:t>
            </a:r>
            <a:endParaRPr lang="it-IT" sz="1600" dirty="0"/>
          </a:p>
        </p:txBody>
      </p:sp>
      <p:sp>
        <p:nvSpPr>
          <p:cNvPr id="9" name="CasellaDiTesto 8"/>
          <p:cNvSpPr txBox="1"/>
          <p:nvPr/>
        </p:nvSpPr>
        <p:spPr>
          <a:xfrm>
            <a:off x="110842" y="4541212"/>
            <a:ext cx="3853097" cy="2139047"/>
          </a:xfrm>
          <a:prstGeom prst="rect">
            <a:avLst/>
          </a:prstGeom>
          <a:noFill/>
        </p:spPr>
        <p:txBody>
          <a:bodyPr wrap="square" rtlCol="0">
            <a:spAutoFit/>
          </a:bodyPr>
          <a:lstStyle/>
          <a:p>
            <a:pPr algn="just">
              <a:spcAft>
                <a:spcPts val="600"/>
              </a:spcAft>
            </a:pPr>
            <a:r>
              <a:rPr lang="it-IT" sz="1600" dirty="0" smtClean="0">
                <a:latin typeface="Arial"/>
                <a:cs typeface="Arial"/>
              </a:rPr>
              <a:t>Ma questa volta incontra un solido </a:t>
            </a:r>
            <a:r>
              <a:rPr lang="it-IT" sz="1600" dirty="0" smtClean="0">
                <a:latin typeface="Arial"/>
                <a:cs typeface="Arial"/>
              </a:rPr>
              <a:t>pro-</a:t>
            </a:r>
            <a:r>
              <a:rPr lang="it-IT" sz="1600" dirty="0" err="1" smtClean="0">
                <a:latin typeface="Arial"/>
                <a:cs typeface="Arial"/>
              </a:rPr>
              <a:t>montorio</a:t>
            </a:r>
            <a:r>
              <a:rPr lang="it-IT" sz="1600" dirty="0" smtClean="0">
                <a:latin typeface="Arial"/>
                <a:cs typeface="Arial"/>
              </a:rPr>
              <a:t> </a:t>
            </a:r>
            <a:r>
              <a:rPr lang="it-IT" sz="1600" dirty="0" smtClean="0">
                <a:latin typeface="Arial"/>
                <a:cs typeface="Arial"/>
              </a:rPr>
              <a:t>di alte pressioni (con massimo di 1.018 </a:t>
            </a:r>
            <a:r>
              <a:rPr lang="it-IT" sz="1600" dirty="0" err="1">
                <a:latin typeface="Arial"/>
                <a:cs typeface="Arial"/>
              </a:rPr>
              <a:t>h</a:t>
            </a:r>
            <a:r>
              <a:rPr lang="it-IT" sz="1600" dirty="0" err="1" smtClean="0">
                <a:latin typeface="Arial"/>
                <a:cs typeface="Arial"/>
              </a:rPr>
              <a:t>Pa</a:t>
            </a:r>
            <a:r>
              <a:rPr lang="it-IT" sz="1600" dirty="0" smtClean="0">
                <a:latin typeface="Arial"/>
                <a:cs typeface="Arial"/>
              </a:rPr>
              <a:t> al suolo riferito al livello del mare) che domina su tutta l’Europa.</a:t>
            </a:r>
          </a:p>
          <a:p>
            <a:pPr algn="just"/>
            <a:r>
              <a:rPr lang="it-IT" sz="1600" dirty="0" smtClean="0">
                <a:latin typeface="Arial"/>
                <a:cs typeface="Arial"/>
              </a:rPr>
              <a:t>Risulta quindi una netta demarcazione (linea tratteggiata gialla nella foto ad infrarossi) con tempo molto perturbato a Nord, ben soleggiato ed asciutto </a:t>
            </a:r>
            <a:r>
              <a:rPr lang="it-IT" sz="1600" dirty="0" smtClean="0">
                <a:latin typeface="Arial"/>
                <a:cs typeface="Arial"/>
              </a:rPr>
              <a:t>a Sud.</a:t>
            </a:r>
            <a:endParaRPr lang="it-IT" sz="1600" dirty="0">
              <a:latin typeface="Arial"/>
              <a:cs typeface="Arial"/>
            </a:endParaRPr>
          </a:p>
        </p:txBody>
      </p:sp>
    </p:spTree>
    <p:extLst>
      <p:ext uri="{BB962C8B-B14F-4D97-AF65-F5344CB8AC3E}">
        <p14:creationId xmlns:p14="http://schemas.microsoft.com/office/powerpoint/2010/main" val="3945375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55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605" y="433823"/>
            <a:ext cx="5292623" cy="3036957"/>
          </a:xfrm>
          <a:prstGeom prst="rect">
            <a:avLst/>
          </a:prstGeom>
          <a:ln w="38100">
            <a:solidFill>
              <a:srgbClr val="FF0000"/>
            </a:solidFill>
          </a:ln>
        </p:spPr>
      </p:pic>
      <p:pic>
        <p:nvPicPr>
          <p:cNvPr id="6" name="Immagine 5" descr="55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441" y="456915"/>
            <a:ext cx="3404953" cy="3562927"/>
          </a:xfrm>
          <a:prstGeom prst="rect">
            <a:avLst/>
          </a:prstGeom>
          <a:ln w="38100">
            <a:solidFill>
              <a:srgbClr val="FF0000"/>
            </a:solidFill>
          </a:ln>
        </p:spPr>
      </p:pic>
      <p:pic>
        <p:nvPicPr>
          <p:cNvPr id="7" name="Immagine 6" descr="55c.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606" y="3511217"/>
            <a:ext cx="2578485" cy="3133576"/>
          </a:xfrm>
          <a:prstGeom prst="rect">
            <a:avLst/>
          </a:prstGeom>
          <a:ln w="38100">
            <a:solidFill>
              <a:srgbClr val="FF0000"/>
            </a:solidFill>
          </a:ln>
        </p:spPr>
      </p:pic>
      <p:sp>
        <p:nvSpPr>
          <p:cNvPr id="4" name="CasellaDiTesto 3"/>
          <p:cNvSpPr txBox="1"/>
          <p:nvPr/>
        </p:nvSpPr>
        <p:spPr>
          <a:xfrm>
            <a:off x="223212" y="149159"/>
            <a:ext cx="869757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11, blocco a Est)</a:t>
            </a:r>
            <a:endParaRPr lang="it-IT" b="1" dirty="0"/>
          </a:p>
        </p:txBody>
      </p:sp>
      <p:sp>
        <p:nvSpPr>
          <p:cNvPr id="8" name="CasellaDiTesto 7"/>
          <p:cNvSpPr txBox="1"/>
          <p:nvPr/>
        </p:nvSpPr>
        <p:spPr>
          <a:xfrm>
            <a:off x="3268886" y="857050"/>
            <a:ext cx="1981206" cy="276999"/>
          </a:xfrm>
          <a:prstGeom prst="rect">
            <a:avLst/>
          </a:prstGeom>
          <a:noFill/>
        </p:spPr>
        <p:txBody>
          <a:bodyPr wrap="none" rtlCol="0">
            <a:spAutoFit/>
          </a:bodyPr>
          <a:lstStyle/>
          <a:p>
            <a:r>
              <a:rPr lang="it-IT" sz="1200" b="1" dirty="0" smtClean="0">
                <a:solidFill>
                  <a:schemeClr val="bg1"/>
                </a:solidFill>
                <a:latin typeface="Arial"/>
                <a:cs typeface="Arial"/>
              </a:rPr>
              <a:t>Ore 12 del 28 aprile 2012</a:t>
            </a:r>
          </a:p>
        </p:txBody>
      </p:sp>
      <p:sp>
        <p:nvSpPr>
          <p:cNvPr id="9" name="CasellaDiTesto 8"/>
          <p:cNvSpPr txBox="1"/>
          <p:nvPr/>
        </p:nvSpPr>
        <p:spPr>
          <a:xfrm>
            <a:off x="6569348" y="375011"/>
            <a:ext cx="2336046" cy="461665"/>
          </a:xfrm>
          <a:prstGeom prst="rect">
            <a:avLst/>
          </a:prstGeom>
          <a:solidFill>
            <a:schemeClr val="bg1"/>
          </a:solidFill>
          <a:ln w="25400">
            <a:solidFill>
              <a:schemeClr val="tx1"/>
            </a:solidFill>
          </a:ln>
        </p:spPr>
        <p:txBody>
          <a:bodyPr wrap="square" rtlCol="0">
            <a:spAutoFit/>
          </a:bodyPr>
          <a:lstStyle/>
          <a:p>
            <a:pPr algn="just"/>
            <a:r>
              <a:rPr lang="it-IT" sz="1200" b="1" dirty="0" smtClean="0">
                <a:latin typeface="Arial"/>
                <a:cs typeface="Arial"/>
              </a:rPr>
              <a:t>Carta isobarica al suolo [</a:t>
            </a:r>
            <a:r>
              <a:rPr lang="it-IT" sz="1200" b="1" dirty="0" err="1" smtClean="0">
                <a:latin typeface="Arial"/>
                <a:cs typeface="Arial"/>
              </a:rPr>
              <a:t>hPa</a:t>
            </a:r>
            <a:r>
              <a:rPr lang="it-IT" sz="1200" b="1" dirty="0" smtClean="0">
                <a:latin typeface="Arial"/>
                <a:cs typeface="Arial"/>
              </a:rPr>
              <a:t>] prevista al 29 aprile</a:t>
            </a:r>
            <a:endParaRPr lang="it-IT" sz="1200" b="1" dirty="0">
              <a:latin typeface="Arial"/>
              <a:cs typeface="Arial"/>
            </a:endParaRPr>
          </a:p>
        </p:txBody>
      </p:sp>
      <p:sp>
        <p:nvSpPr>
          <p:cNvPr id="10" name="CasellaDiTesto 9"/>
          <p:cNvSpPr txBox="1"/>
          <p:nvPr/>
        </p:nvSpPr>
        <p:spPr>
          <a:xfrm>
            <a:off x="873589" y="5604793"/>
            <a:ext cx="1194257" cy="461665"/>
          </a:xfrm>
          <a:prstGeom prst="rect">
            <a:avLst/>
          </a:prstGeom>
          <a:noFill/>
        </p:spPr>
        <p:txBody>
          <a:bodyPr wrap="none" rtlCol="0">
            <a:spAutoFit/>
          </a:bodyPr>
          <a:lstStyle/>
          <a:p>
            <a:r>
              <a:rPr lang="it-IT" sz="1200" b="1" dirty="0" smtClean="0">
                <a:latin typeface="Arial"/>
                <a:cs typeface="Arial"/>
              </a:rPr>
              <a:t>Previsioni al </a:t>
            </a:r>
          </a:p>
          <a:p>
            <a:r>
              <a:rPr lang="it-IT" sz="1200" b="1" dirty="0" smtClean="0">
                <a:latin typeface="Arial"/>
                <a:cs typeface="Arial"/>
              </a:rPr>
              <a:t>29 aprile 2012</a:t>
            </a:r>
          </a:p>
        </p:txBody>
      </p:sp>
      <p:sp>
        <p:nvSpPr>
          <p:cNvPr id="3" name="Rettangolo 2"/>
          <p:cNvSpPr/>
          <p:nvPr/>
        </p:nvSpPr>
        <p:spPr>
          <a:xfrm>
            <a:off x="2840182" y="4146011"/>
            <a:ext cx="6157576" cy="2569935"/>
          </a:xfrm>
          <a:prstGeom prst="rect">
            <a:avLst/>
          </a:prstGeom>
        </p:spPr>
        <p:txBody>
          <a:bodyPr wrap="square">
            <a:spAutoFit/>
          </a:bodyPr>
          <a:lstStyle/>
          <a:p>
            <a:pPr algn="just" hangingPunct="0">
              <a:spcAft>
                <a:spcPts val="600"/>
              </a:spcAft>
            </a:pPr>
            <a:r>
              <a:rPr lang="it-IT" sz="1300" b="1" dirty="0" smtClean="0">
                <a:latin typeface="Arial"/>
                <a:cs typeface="Arial"/>
              </a:rPr>
              <a:t>Carta isobarica prevista</a:t>
            </a:r>
            <a:r>
              <a:rPr lang="it-IT" sz="1300" dirty="0" smtClean="0">
                <a:latin typeface="Arial"/>
                <a:cs typeface="Arial"/>
              </a:rPr>
              <a:t>. Due </a:t>
            </a:r>
            <a:r>
              <a:rPr lang="it-IT" sz="1300" dirty="0">
                <a:latin typeface="Arial"/>
                <a:cs typeface="Arial"/>
              </a:rPr>
              <a:t>perturbazioni </a:t>
            </a:r>
            <a:r>
              <a:rPr lang="it-IT" sz="1300" dirty="0" smtClean="0">
                <a:latin typeface="Arial"/>
                <a:cs typeface="Arial"/>
              </a:rPr>
              <a:t>ravvicinate</a:t>
            </a:r>
            <a:r>
              <a:rPr lang="it-IT" sz="1300" b="1" dirty="0" smtClean="0">
                <a:latin typeface="Arial"/>
                <a:cs typeface="Arial"/>
              </a:rPr>
              <a:t>:</a:t>
            </a:r>
            <a:r>
              <a:rPr lang="it-IT" sz="1300" dirty="0" smtClean="0">
                <a:latin typeface="Arial"/>
                <a:cs typeface="Arial"/>
              </a:rPr>
              <a:t> un fronte </a:t>
            </a:r>
            <a:r>
              <a:rPr lang="it-IT" sz="1300" dirty="0">
                <a:latin typeface="Arial"/>
                <a:cs typeface="Arial"/>
              </a:rPr>
              <a:t>caldo (</a:t>
            </a:r>
            <a:r>
              <a:rPr lang="it-IT" sz="1300" dirty="0" smtClean="0">
                <a:latin typeface="Arial"/>
                <a:cs typeface="Arial"/>
              </a:rPr>
              <a:t>linea rossa</a:t>
            </a:r>
            <a:r>
              <a:rPr lang="it-IT" sz="1300" dirty="0">
                <a:latin typeface="Arial"/>
                <a:cs typeface="Arial"/>
              </a:rPr>
              <a:t>) sulla </a:t>
            </a:r>
            <a:r>
              <a:rPr lang="it-IT" sz="1300" dirty="0" smtClean="0">
                <a:latin typeface="Arial"/>
                <a:cs typeface="Arial"/>
              </a:rPr>
              <a:t>Francia che </a:t>
            </a:r>
            <a:r>
              <a:rPr lang="it-IT" sz="1300" dirty="0">
                <a:latin typeface="Arial"/>
                <a:cs typeface="Arial"/>
              </a:rPr>
              <a:t>si </a:t>
            </a:r>
            <a:r>
              <a:rPr lang="it-IT" sz="1300" dirty="0" smtClean="0">
                <a:latin typeface="Arial"/>
                <a:cs typeface="Arial"/>
              </a:rPr>
              <a:t>avvicina </a:t>
            </a:r>
            <a:r>
              <a:rPr lang="it-IT" sz="1300" dirty="0">
                <a:latin typeface="Arial"/>
                <a:cs typeface="Arial"/>
              </a:rPr>
              <a:t>alle Alpi, </a:t>
            </a:r>
            <a:r>
              <a:rPr lang="it-IT" sz="1300" dirty="0" smtClean="0">
                <a:latin typeface="Arial"/>
                <a:cs typeface="Arial"/>
              </a:rPr>
              <a:t>seguito </a:t>
            </a:r>
            <a:r>
              <a:rPr lang="it-IT" sz="1300" dirty="0">
                <a:latin typeface="Arial"/>
                <a:cs typeface="Arial"/>
              </a:rPr>
              <a:t>da un </a:t>
            </a:r>
            <a:r>
              <a:rPr lang="it-IT" sz="1300" dirty="0" smtClean="0">
                <a:latin typeface="Arial"/>
                <a:cs typeface="Arial"/>
              </a:rPr>
              <a:t>fronte occluso </a:t>
            </a:r>
            <a:r>
              <a:rPr lang="it-IT" sz="1300" dirty="0">
                <a:latin typeface="Arial"/>
                <a:cs typeface="Arial"/>
              </a:rPr>
              <a:t>(</a:t>
            </a:r>
            <a:r>
              <a:rPr lang="it-IT" sz="1300" dirty="0" smtClean="0">
                <a:latin typeface="Arial"/>
                <a:cs typeface="Arial"/>
              </a:rPr>
              <a:t>linea tratteggiata </a:t>
            </a:r>
            <a:r>
              <a:rPr lang="it-IT" sz="1300" dirty="0">
                <a:latin typeface="Arial"/>
                <a:cs typeface="Arial"/>
              </a:rPr>
              <a:t>rossa e azzurra). Le frecce rosse </a:t>
            </a:r>
            <a:r>
              <a:rPr lang="it-IT" sz="1300" dirty="0" smtClean="0">
                <a:latin typeface="Arial"/>
                <a:cs typeface="Arial"/>
              </a:rPr>
              <a:t>indicano venti </a:t>
            </a:r>
            <a:r>
              <a:rPr lang="it-IT" sz="1300" dirty="0">
                <a:latin typeface="Arial"/>
                <a:cs typeface="Arial"/>
              </a:rPr>
              <a:t>caldi che </a:t>
            </a:r>
            <a:r>
              <a:rPr lang="it-IT" sz="1300" dirty="0" smtClean="0">
                <a:latin typeface="Arial"/>
                <a:cs typeface="Arial"/>
              </a:rPr>
              <a:t>precedono </a:t>
            </a:r>
            <a:r>
              <a:rPr lang="it-IT" sz="1300" dirty="0">
                <a:latin typeface="Arial"/>
                <a:cs typeface="Arial"/>
              </a:rPr>
              <a:t>la prima perturbazione e che </a:t>
            </a:r>
            <a:r>
              <a:rPr lang="it-IT" sz="1300" dirty="0" smtClean="0">
                <a:latin typeface="Arial"/>
                <a:cs typeface="Arial"/>
              </a:rPr>
              <a:t>interessano </a:t>
            </a:r>
            <a:r>
              <a:rPr lang="it-IT" sz="1300" dirty="0">
                <a:latin typeface="Arial"/>
                <a:cs typeface="Arial"/>
              </a:rPr>
              <a:t>le coste </a:t>
            </a:r>
            <a:r>
              <a:rPr lang="it-IT" sz="1300" dirty="0" smtClean="0">
                <a:latin typeface="Arial"/>
                <a:cs typeface="Arial"/>
              </a:rPr>
              <a:t>tirreniche dell’Italia centrale, </a:t>
            </a:r>
            <a:r>
              <a:rPr lang="it-IT" sz="1300" dirty="0">
                <a:latin typeface="Arial"/>
                <a:cs typeface="Arial"/>
              </a:rPr>
              <a:t>la Liguria e le regioni Nord-</a:t>
            </a:r>
            <a:r>
              <a:rPr lang="it-IT" sz="1300" dirty="0" smtClean="0">
                <a:latin typeface="Arial"/>
                <a:cs typeface="Arial"/>
              </a:rPr>
              <a:t>occidentali</a:t>
            </a:r>
            <a:r>
              <a:rPr lang="it-IT" sz="1300" dirty="0">
                <a:latin typeface="Arial"/>
                <a:cs typeface="Arial"/>
              </a:rPr>
              <a:t>.</a:t>
            </a:r>
          </a:p>
          <a:p>
            <a:pPr algn="just"/>
            <a:r>
              <a:rPr lang="it-IT" sz="1300" b="1" dirty="0" smtClean="0">
                <a:latin typeface="Arial"/>
                <a:cs typeface="Arial"/>
              </a:rPr>
              <a:t>Previsione</a:t>
            </a:r>
            <a:r>
              <a:rPr lang="it-IT" sz="1300" dirty="0" smtClean="0">
                <a:latin typeface="Arial"/>
                <a:cs typeface="Arial"/>
              </a:rPr>
              <a:t>. Elevata probabilità di precipitazioni sull’arco alpino occidentale, sul Piemonte e sulla Liguria. Cielo coperto su Lombardia, Toscana e Sardegna orientale, con qualche iniziale debole pioggia, in estensione nel pomeriggio. An-cora sole su costa adriatica, ma con incremento delle nubi nel pomeriggio, già in atto in Sicilia. Un “blocco” anticiclonico a Est limita lo spostamento del sistema perturbato verso oriente: il “maltempo” non abbandonerà velocemente la nostra penisola.</a:t>
            </a:r>
            <a:endParaRPr lang="it-IT" sz="1300" dirty="0">
              <a:latin typeface="Arial"/>
              <a:cs typeface="Arial"/>
            </a:endParaRPr>
          </a:p>
        </p:txBody>
      </p:sp>
      <p:sp>
        <p:nvSpPr>
          <p:cNvPr id="11" name="CasellaDiTesto 10"/>
          <p:cNvSpPr txBox="1"/>
          <p:nvPr/>
        </p:nvSpPr>
        <p:spPr>
          <a:xfrm>
            <a:off x="2817091" y="3480429"/>
            <a:ext cx="2683350" cy="692497"/>
          </a:xfrm>
          <a:prstGeom prst="rect">
            <a:avLst/>
          </a:prstGeom>
          <a:noFill/>
        </p:spPr>
        <p:txBody>
          <a:bodyPr wrap="square" rtlCol="0">
            <a:spAutoFit/>
          </a:bodyPr>
          <a:lstStyle/>
          <a:p>
            <a:pPr algn="just">
              <a:spcAft>
                <a:spcPts val="600"/>
              </a:spcAft>
            </a:pPr>
            <a:r>
              <a:rPr lang="it-IT" sz="1300" b="1" dirty="0" smtClean="0">
                <a:latin typeface="Arial"/>
                <a:cs typeface="Arial"/>
              </a:rPr>
              <a:t>Immagine </a:t>
            </a:r>
            <a:r>
              <a:rPr lang="it-IT" sz="1300" b="1" dirty="0">
                <a:latin typeface="Arial"/>
                <a:cs typeface="Arial"/>
              </a:rPr>
              <a:t>da </a:t>
            </a:r>
            <a:r>
              <a:rPr lang="it-IT" sz="1300" b="1" dirty="0" smtClean="0">
                <a:latin typeface="Arial"/>
                <a:cs typeface="Arial"/>
              </a:rPr>
              <a:t>satellite</a:t>
            </a:r>
            <a:r>
              <a:rPr lang="it-IT" sz="1300" dirty="0" smtClean="0">
                <a:latin typeface="Arial"/>
                <a:cs typeface="Arial"/>
              </a:rPr>
              <a:t>.</a:t>
            </a:r>
            <a:r>
              <a:rPr lang="it-IT" sz="1300" b="1" dirty="0" smtClean="0">
                <a:latin typeface="Arial"/>
                <a:cs typeface="Arial"/>
              </a:rPr>
              <a:t> </a:t>
            </a:r>
            <a:r>
              <a:rPr lang="it-IT" sz="1300" dirty="0" smtClean="0">
                <a:latin typeface="Arial"/>
                <a:cs typeface="Arial"/>
              </a:rPr>
              <a:t>Vasta porzione </a:t>
            </a:r>
            <a:r>
              <a:rPr lang="it-IT" sz="1300" dirty="0">
                <a:latin typeface="Arial"/>
                <a:cs typeface="Arial"/>
              </a:rPr>
              <a:t>del continente europeo </a:t>
            </a:r>
            <a:r>
              <a:rPr lang="it-IT" sz="1300" dirty="0" smtClean="0">
                <a:latin typeface="Arial"/>
                <a:cs typeface="Arial"/>
              </a:rPr>
              <a:t>sotto  fitta copertura nuvolosa.</a:t>
            </a:r>
            <a:endParaRPr lang="it-IT" sz="1300" dirty="0"/>
          </a:p>
        </p:txBody>
      </p:sp>
    </p:spTree>
    <p:extLst>
      <p:ext uri="{BB962C8B-B14F-4D97-AF65-F5344CB8AC3E}">
        <p14:creationId xmlns:p14="http://schemas.microsoft.com/office/powerpoint/2010/main" val="4237021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novembre meteosat"/>
          <p:cNvPicPr/>
          <p:nvPr/>
        </p:nvPicPr>
        <p:blipFill>
          <a:blip r:embed="rId2">
            <a:extLst>
              <a:ext uri="{28A0092B-C50C-407E-A947-70E740481C1C}">
                <a14:useLocalDpi xmlns:a14="http://schemas.microsoft.com/office/drawing/2010/main" val="0"/>
              </a:ext>
            </a:extLst>
          </a:blip>
          <a:srcRect/>
          <a:stretch>
            <a:fillRect/>
          </a:stretch>
        </p:blipFill>
        <p:spPr bwMode="auto">
          <a:xfrm>
            <a:off x="238606" y="518491"/>
            <a:ext cx="4587394" cy="6093206"/>
          </a:xfrm>
          <a:prstGeom prst="rect">
            <a:avLst/>
          </a:prstGeom>
          <a:noFill/>
          <a:ln w="38100">
            <a:solidFill>
              <a:srgbClr val="FF0000"/>
            </a:solidFill>
          </a:ln>
        </p:spPr>
      </p:pic>
      <p:sp>
        <p:nvSpPr>
          <p:cNvPr id="4" name="CasellaDiTesto 3"/>
          <p:cNvSpPr txBox="1"/>
          <p:nvPr/>
        </p:nvSpPr>
        <p:spPr>
          <a:xfrm>
            <a:off x="223212" y="149159"/>
            <a:ext cx="869757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12, senza blocco a Est)</a:t>
            </a:r>
            <a:endParaRPr lang="it-IT" b="1" dirty="0"/>
          </a:p>
        </p:txBody>
      </p:sp>
      <p:sp>
        <p:nvSpPr>
          <p:cNvPr id="9" name="Rettangolo 8"/>
          <p:cNvSpPr/>
          <p:nvPr/>
        </p:nvSpPr>
        <p:spPr>
          <a:xfrm>
            <a:off x="4910667" y="532675"/>
            <a:ext cx="4010121" cy="6478698"/>
          </a:xfrm>
          <a:prstGeom prst="rect">
            <a:avLst/>
          </a:prstGeom>
        </p:spPr>
        <p:txBody>
          <a:bodyPr wrap="square">
            <a:spAutoFit/>
          </a:bodyPr>
          <a:lstStyle/>
          <a:p>
            <a:pPr algn="just">
              <a:spcAft>
                <a:spcPts val="600"/>
              </a:spcAft>
            </a:pPr>
            <a:r>
              <a:rPr lang="it-IT" sz="1600" b="1" dirty="0">
                <a:latin typeface="Arial"/>
                <a:cs typeface="Arial"/>
              </a:rPr>
              <a:t>Carta meteorologica </a:t>
            </a:r>
            <a:r>
              <a:rPr lang="it-IT" sz="1600" b="1" dirty="0" smtClean="0">
                <a:latin typeface="Arial"/>
                <a:cs typeface="Arial"/>
              </a:rPr>
              <a:t>d’Europa </a:t>
            </a:r>
            <a:r>
              <a:rPr lang="it-IT" sz="1600" dirty="0" smtClean="0">
                <a:latin typeface="Arial"/>
                <a:cs typeface="Arial"/>
              </a:rPr>
              <a:t>- Isobare al suolo [</a:t>
            </a:r>
            <a:r>
              <a:rPr lang="it-IT" sz="1600" dirty="0" err="1" smtClean="0">
                <a:latin typeface="Arial"/>
                <a:cs typeface="Arial"/>
              </a:rPr>
              <a:t>hPa</a:t>
            </a:r>
            <a:r>
              <a:rPr lang="it-IT" sz="1600" dirty="0" smtClean="0">
                <a:latin typeface="Arial"/>
                <a:cs typeface="Arial"/>
              </a:rPr>
              <a:t>].</a:t>
            </a:r>
          </a:p>
          <a:p>
            <a:pPr algn="just">
              <a:spcAft>
                <a:spcPts val="600"/>
              </a:spcAft>
            </a:pPr>
            <a:r>
              <a:rPr lang="it-IT" sz="1600" dirty="0" smtClean="0">
                <a:latin typeface="Arial"/>
                <a:cs typeface="Arial"/>
              </a:rPr>
              <a:t>Nella </a:t>
            </a:r>
            <a:r>
              <a:rPr lang="it-IT" sz="1600" dirty="0">
                <a:latin typeface="Arial"/>
                <a:cs typeface="Arial"/>
              </a:rPr>
              <a:t>seconda parte del mese l’Italia è </a:t>
            </a:r>
            <a:r>
              <a:rPr lang="it-IT" sz="1600" dirty="0" smtClean="0">
                <a:latin typeface="Arial"/>
                <a:cs typeface="Arial"/>
              </a:rPr>
              <a:t>sta-ta </a:t>
            </a:r>
            <a:r>
              <a:rPr lang="it-IT" sz="1600" dirty="0">
                <a:latin typeface="Arial"/>
                <a:cs typeface="Arial"/>
              </a:rPr>
              <a:t>interessata da venti meridionali caldi e </a:t>
            </a:r>
            <a:r>
              <a:rPr lang="it-IT" sz="1600" dirty="0" smtClean="0">
                <a:latin typeface="Arial"/>
                <a:cs typeface="Arial"/>
              </a:rPr>
              <a:t>umidi </a:t>
            </a:r>
            <a:r>
              <a:rPr lang="it-IT" sz="1600" dirty="0">
                <a:latin typeface="Arial"/>
                <a:cs typeface="Arial"/>
              </a:rPr>
              <a:t>(</a:t>
            </a:r>
            <a:r>
              <a:rPr lang="it-IT" sz="1600" dirty="0" smtClean="0">
                <a:latin typeface="Arial"/>
                <a:cs typeface="Arial"/>
              </a:rPr>
              <a:t>scirocco</a:t>
            </a:r>
            <a:r>
              <a:rPr lang="it-IT" sz="1600" dirty="0">
                <a:latin typeface="Arial"/>
                <a:cs typeface="Arial"/>
              </a:rPr>
              <a:t>) che solitamente </a:t>
            </a:r>
            <a:r>
              <a:rPr lang="it-IT" sz="1600" dirty="0" smtClean="0">
                <a:latin typeface="Arial"/>
                <a:cs typeface="Arial"/>
              </a:rPr>
              <a:t>precedo-no </a:t>
            </a:r>
            <a:r>
              <a:rPr lang="it-IT" sz="1600" dirty="0">
                <a:latin typeface="Arial"/>
                <a:cs typeface="Arial"/>
              </a:rPr>
              <a:t>le perturbazioni di origine </a:t>
            </a:r>
            <a:r>
              <a:rPr lang="it-IT" sz="1600" dirty="0" smtClean="0">
                <a:latin typeface="Arial"/>
                <a:cs typeface="Arial"/>
              </a:rPr>
              <a:t>atlantica</a:t>
            </a:r>
            <a:r>
              <a:rPr lang="it-IT" sz="1600" dirty="0">
                <a:latin typeface="Arial"/>
                <a:cs typeface="Arial"/>
              </a:rPr>
              <a:t>, le </a:t>
            </a:r>
            <a:r>
              <a:rPr lang="it-IT" sz="1600" dirty="0" smtClean="0">
                <a:latin typeface="Arial"/>
                <a:cs typeface="Arial"/>
              </a:rPr>
              <a:t>principali </a:t>
            </a:r>
            <a:r>
              <a:rPr lang="it-IT" sz="1600" dirty="0">
                <a:latin typeface="Arial"/>
                <a:cs typeface="Arial"/>
              </a:rPr>
              <a:t>responsabili delle precipitazioni nelle nostre </a:t>
            </a:r>
            <a:r>
              <a:rPr lang="it-IT" sz="1600" dirty="0" smtClean="0">
                <a:latin typeface="Arial"/>
                <a:cs typeface="Arial"/>
              </a:rPr>
              <a:t>regioni.</a:t>
            </a:r>
          </a:p>
          <a:p>
            <a:pPr algn="just">
              <a:spcAft>
                <a:spcPts val="600"/>
              </a:spcAft>
            </a:pPr>
            <a:r>
              <a:rPr lang="it-IT" sz="1600" dirty="0" smtClean="0">
                <a:latin typeface="Arial"/>
                <a:cs typeface="Arial"/>
              </a:rPr>
              <a:t>Nel </a:t>
            </a:r>
            <a:r>
              <a:rPr lang="it-IT" sz="1600" dirty="0">
                <a:latin typeface="Arial"/>
                <a:cs typeface="Arial"/>
              </a:rPr>
              <a:t>giorno 16 novembre l’Italia era </a:t>
            </a:r>
            <a:r>
              <a:rPr lang="it-IT" sz="1600" dirty="0" err="1" smtClean="0">
                <a:latin typeface="Arial"/>
                <a:cs typeface="Arial"/>
              </a:rPr>
              <a:t>interes-sata</a:t>
            </a:r>
            <a:r>
              <a:rPr lang="it-IT" sz="1600" dirty="0" smtClean="0">
                <a:latin typeface="Arial"/>
                <a:cs typeface="Arial"/>
              </a:rPr>
              <a:t> </a:t>
            </a:r>
            <a:r>
              <a:rPr lang="it-IT" sz="1600" dirty="0">
                <a:latin typeface="Arial"/>
                <a:cs typeface="Arial"/>
              </a:rPr>
              <a:t>dalla prima </a:t>
            </a:r>
            <a:r>
              <a:rPr lang="it-IT" sz="1600" dirty="0" smtClean="0">
                <a:latin typeface="Arial"/>
                <a:cs typeface="Arial"/>
              </a:rPr>
              <a:t>importante </a:t>
            </a:r>
            <a:r>
              <a:rPr lang="it-IT" sz="1600" dirty="0">
                <a:latin typeface="Arial"/>
                <a:cs typeface="Arial"/>
              </a:rPr>
              <a:t>perturbazione del mese. Contemporaneamente </a:t>
            </a:r>
            <a:r>
              <a:rPr lang="it-IT" sz="1600" dirty="0" smtClean="0">
                <a:latin typeface="Arial"/>
                <a:cs typeface="Arial"/>
              </a:rPr>
              <a:t>l’</a:t>
            </a:r>
            <a:r>
              <a:rPr lang="it-IT" sz="1600" dirty="0" err="1" smtClean="0">
                <a:latin typeface="Arial"/>
                <a:cs typeface="Arial"/>
              </a:rPr>
              <a:t>Inghil</a:t>
            </a:r>
            <a:r>
              <a:rPr lang="it-IT" sz="1600" dirty="0" smtClean="0">
                <a:latin typeface="Arial"/>
                <a:cs typeface="Arial"/>
              </a:rPr>
              <a:t>-terra </a:t>
            </a:r>
            <a:r>
              <a:rPr lang="it-IT" sz="1600" dirty="0">
                <a:latin typeface="Arial"/>
                <a:cs typeface="Arial"/>
              </a:rPr>
              <a:t>era dominata da un </a:t>
            </a:r>
            <a:r>
              <a:rPr lang="it-IT" sz="1600" dirty="0" smtClean="0">
                <a:latin typeface="Arial"/>
                <a:cs typeface="Arial"/>
              </a:rPr>
              <a:t>promontorio </a:t>
            </a:r>
            <a:r>
              <a:rPr lang="it-IT" sz="1600" dirty="0">
                <a:latin typeface="Arial"/>
                <a:cs typeface="Arial"/>
              </a:rPr>
              <a:t>di </a:t>
            </a:r>
            <a:r>
              <a:rPr lang="it-IT" sz="1600" dirty="0" smtClean="0">
                <a:latin typeface="Arial"/>
                <a:cs typeface="Arial"/>
              </a:rPr>
              <a:t>alta </a:t>
            </a:r>
            <a:r>
              <a:rPr lang="it-IT" sz="1600" dirty="0">
                <a:latin typeface="Arial"/>
                <a:cs typeface="Arial"/>
              </a:rPr>
              <a:t>pressione e quindi da tempo </a:t>
            </a:r>
            <a:r>
              <a:rPr lang="it-IT" sz="1600" dirty="0" smtClean="0">
                <a:latin typeface="Arial"/>
                <a:cs typeface="Arial"/>
              </a:rPr>
              <a:t>meteo </a:t>
            </a:r>
            <a:r>
              <a:rPr lang="it-IT" sz="1600" dirty="0">
                <a:latin typeface="Arial"/>
                <a:cs typeface="Arial"/>
              </a:rPr>
              <a:t>buono. </a:t>
            </a:r>
            <a:r>
              <a:rPr lang="it-IT" sz="1600" dirty="0" smtClean="0">
                <a:latin typeface="Arial"/>
                <a:cs typeface="Arial"/>
              </a:rPr>
              <a:t>Invece </a:t>
            </a:r>
            <a:r>
              <a:rPr lang="it-IT" sz="1600" dirty="0">
                <a:latin typeface="Arial"/>
                <a:cs typeface="Arial"/>
              </a:rPr>
              <a:t>una bassa pressione </a:t>
            </a:r>
            <a:r>
              <a:rPr lang="it-IT" sz="1600" dirty="0" err="1" smtClean="0">
                <a:latin typeface="Arial"/>
                <a:cs typeface="Arial"/>
              </a:rPr>
              <a:t>rela-tiva</a:t>
            </a:r>
            <a:r>
              <a:rPr lang="it-IT" sz="1600" dirty="0" smtClean="0">
                <a:latin typeface="Arial"/>
                <a:cs typeface="Arial"/>
              </a:rPr>
              <a:t> </a:t>
            </a:r>
            <a:r>
              <a:rPr lang="it-IT" sz="1600" dirty="0">
                <a:latin typeface="Arial"/>
                <a:cs typeface="Arial"/>
              </a:rPr>
              <a:t>estendeva la sua influenza sulla </a:t>
            </a:r>
            <a:r>
              <a:rPr lang="it-IT" sz="1600" dirty="0" smtClean="0">
                <a:latin typeface="Arial"/>
                <a:cs typeface="Arial"/>
              </a:rPr>
              <a:t>peni-sola </a:t>
            </a:r>
            <a:r>
              <a:rPr lang="it-IT" sz="1600" dirty="0">
                <a:latin typeface="Arial"/>
                <a:cs typeface="Arial"/>
              </a:rPr>
              <a:t>scandinava, fino a </a:t>
            </a:r>
            <a:r>
              <a:rPr lang="it-IT" sz="1600" dirty="0" smtClean="0">
                <a:latin typeface="Arial"/>
                <a:cs typeface="Arial"/>
              </a:rPr>
              <a:t>lambire </a:t>
            </a:r>
            <a:r>
              <a:rPr lang="it-IT" sz="1600" dirty="0">
                <a:latin typeface="Arial"/>
                <a:cs typeface="Arial"/>
              </a:rPr>
              <a:t>la </a:t>
            </a:r>
            <a:r>
              <a:rPr lang="it-IT" sz="1600" dirty="0" smtClean="0">
                <a:latin typeface="Arial"/>
                <a:cs typeface="Arial"/>
              </a:rPr>
              <a:t>Dani-marca</a:t>
            </a:r>
            <a:r>
              <a:rPr lang="it-IT" sz="1600" dirty="0">
                <a:latin typeface="Arial"/>
                <a:cs typeface="Arial"/>
              </a:rPr>
              <a:t>, apportando un tempo </a:t>
            </a:r>
            <a:r>
              <a:rPr lang="it-IT" sz="1600" dirty="0" err="1" smtClean="0">
                <a:latin typeface="Arial"/>
                <a:cs typeface="Arial"/>
              </a:rPr>
              <a:t>relativamen</a:t>
            </a:r>
            <a:r>
              <a:rPr lang="it-IT" sz="1600" dirty="0" smtClean="0">
                <a:latin typeface="Arial"/>
                <a:cs typeface="Arial"/>
              </a:rPr>
              <a:t>-te </a:t>
            </a:r>
            <a:r>
              <a:rPr lang="it-IT" sz="1600" dirty="0">
                <a:latin typeface="Arial"/>
                <a:cs typeface="Arial"/>
              </a:rPr>
              <a:t>disturbato e freddo. </a:t>
            </a:r>
            <a:endParaRPr lang="it-IT" sz="1600" dirty="0" smtClean="0">
              <a:latin typeface="Arial"/>
              <a:cs typeface="Arial"/>
            </a:endParaRPr>
          </a:p>
          <a:p>
            <a:pPr algn="just">
              <a:spcAft>
                <a:spcPts val="600"/>
              </a:spcAft>
            </a:pPr>
            <a:r>
              <a:rPr lang="it-IT" sz="1600" dirty="0" smtClean="0">
                <a:latin typeface="Arial"/>
                <a:cs typeface="Arial"/>
              </a:rPr>
              <a:t>Ad Est risultano pressioni più elevate, ma </a:t>
            </a:r>
            <a:r>
              <a:rPr lang="it-IT" sz="1600" dirty="0" smtClean="0">
                <a:latin typeface="Arial"/>
                <a:cs typeface="Arial"/>
              </a:rPr>
              <a:t>spazialmente </a:t>
            </a:r>
            <a:r>
              <a:rPr lang="it-IT" sz="1600" dirty="0" smtClean="0">
                <a:latin typeface="Arial"/>
                <a:cs typeface="Arial"/>
              </a:rPr>
              <a:t>livellate (assenza di un vero e proprio promontorio). Pertanto la </a:t>
            </a:r>
            <a:r>
              <a:rPr lang="it-IT" sz="1600" dirty="0" err="1" smtClean="0">
                <a:latin typeface="Arial"/>
                <a:cs typeface="Arial"/>
              </a:rPr>
              <a:t>pretur-bazione</a:t>
            </a:r>
            <a:r>
              <a:rPr lang="it-IT" sz="1600" dirty="0" smtClean="0">
                <a:latin typeface="Arial"/>
                <a:cs typeface="Arial"/>
              </a:rPr>
              <a:t> </a:t>
            </a:r>
            <a:r>
              <a:rPr lang="it-IT" sz="1600" dirty="0" smtClean="0">
                <a:latin typeface="Arial"/>
                <a:cs typeface="Arial"/>
              </a:rPr>
              <a:t>associata alla depressione che sta </a:t>
            </a:r>
            <a:r>
              <a:rPr lang="it-IT" sz="1600" dirty="0" smtClean="0">
                <a:latin typeface="Arial"/>
                <a:cs typeface="Arial"/>
              </a:rPr>
              <a:t>raggiungendo </a:t>
            </a:r>
            <a:r>
              <a:rPr lang="it-IT" sz="1600" dirty="0" smtClean="0">
                <a:latin typeface="Arial"/>
                <a:cs typeface="Arial"/>
              </a:rPr>
              <a:t>il golfo del leone non insisterà a lungo sulla penisola italiana.</a:t>
            </a:r>
            <a:endParaRPr lang="it-IT" sz="1600" dirty="0">
              <a:latin typeface="Arial"/>
              <a:cs typeface="Arial"/>
            </a:endParaRPr>
          </a:p>
        </p:txBody>
      </p:sp>
    </p:spTree>
    <p:extLst>
      <p:ext uri="{BB962C8B-B14F-4D97-AF65-F5344CB8AC3E}">
        <p14:creationId xmlns:p14="http://schemas.microsoft.com/office/powerpoint/2010/main" val="450068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56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2486" y="530633"/>
            <a:ext cx="3602182" cy="2432700"/>
          </a:xfrm>
          <a:prstGeom prst="rect">
            <a:avLst/>
          </a:prstGeom>
          <a:ln w="38100">
            <a:solidFill>
              <a:srgbClr val="FF0000"/>
            </a:solidFill>
          </a:ln>
        </p:spPr>
      </p:pic>
      <p:pic>
        <p:nvPicPr>
          <p:cNvPr id="6" name="Immagine 5" descr="56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485" y="2886365"/>
            <a:ext cx="3602181" cy="2701635"/>
          </a:xfrm>
          <a:prstGeom prst="rect">
            <a:avLst/>
          </a:prstGeom>
          <a:ln w="38100">
            <a:solidFill>
              <a:srgbClr val="FF0000"/>
            </a:solidFill>
          </a:ln>
        </p:spPr>
      </p:pic>
      <p:pic>
        <p:nvPicPr>
          <p:cNvPr id="7" name="Immagine 6" descr="56c.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607" y="461361"/>
            <a:ext cx="5095393" cy="3451440"/>
          </a:xfrm>
          <a:prstGeom prst="rect">
            <a:avLst/>
          </a:prstGeom>
          <a:ln w="38100">
            <a:solidFill>
              <a:srgbClr val="FF0000"/>
            </a:solidFill>
          </a:ln>
        </p:spPr>
      </p:pic>
      <p:sp>
        <p:nvSpPr>
          <p:cNvPr id="4" name="CasellaDiTesto 3"/>
          <p:cNvSpPr txBox="1"/>
          <p:nvPr/>
        </p:nvSpPr>
        <p:spPr>
          <a:xfrm>
            <a:off x="223212" y="149159"/>
            <a:ext cx="875145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13, alluvioni in Liguria)</a:t>
            </a:r>
            <a:endParaRPr lang="it-IT" b="1" dirty="0"/>
          </a:p>
        </p:txBody>
      </p:sp>
      <p:sp>
        <p:nvSpPr>
          <p:cNvPr id="3" name="Rettangolo 2"/>
          <p:cNvSpPr/>
          <p:nvPr/>
        </p:nvSpPr>
        <p:spPr>
          <a:xfrm>
            <a:off x="146242" y="3943589"/>
            <a:ext cx="5187758" cy="1769715"/>
          </a:xfrm>
          <a:prstGeom prst="rect">
            <a:avLst/>
          </a:prstGeom>
        </p:spPr>
        <p:txBody>
          <a:bodyPr wrap="square">
            <a:spAutoFit/>
          </a:bodyPr>
          <a:lstStyle/>
          <a:p>
            <a:pPr algn="just" hangingPunct="0">
              <a:spcAft>
                <a:spcPts val="600"/>
              </a:spcAft>
            </a:pPr>
            <a:r>
              <a:rPr lang="it-IT" sz="1300" dirty="0">
                <a:latin typeface="Arial"/>
                <a:cs typeface="Arial"/>
              </a:rPr>
              <a:t>L’evento alluvionale </a:t>
            </a:r>
            <a:r>
              <a:rPr lang="it-IT" sz="1300" dirty="0" smtClean="0">
                <a:latin typeface="Arial"/>
                <a:cs typeface="Arial"/>
              </a:rPr>
              <a:t>del 4 </a:t>
            </a:r>
            <a:r>
              <a:rPr lang="it-IT" sz="1300" dirty="0">
                <a:latin typeface="Arial"/>
                <a:cs typeface="Arial"/>
              </a:rPr>
              <a:t>novembre </a:t>
            </a:r>
            <a:r>
              <a:rPr lang="it-IT" sz="1300" dirty="0" smtClean="0">
                <a:latin typeface="Arial"/>
                <a:cs typeface="Arial"/>
              </a:rPr>
              <a:t>2001 colpì duramente Genova e fu previsto</a:t>
            </a:r>
            <a:r>
              <a:rPr lang="it-IT" sz="1300" b="1" dirty="0" smtClean="0">
                <a:latin typeface="Arial"/>
                <a:cs typeface="Arial"/>
              </a:rPr>
              <a:t>:</a:t>
            </a:r>
            <a:r>
              <a:rPr lang="it-IT" sz="1300" dirty="0" smtClean="0">
                <a:latin typeface="Arial"/>
                <a:cs typeface="Arial"/>
              </a:rPr>
              <a:t> venne </a:t>
            </a:r>
            <a:r>
              <a:rPr lang="it-IT" sz="1300" dirty="0">
                <a:latin typeface="Arial"/>
                <a:cs typeface="Arial"/>
              </a:rPr>
              <a:t>lanciato l’allarme sull’alta probabilità di forti </a:t>
            </a:r>
            <a:r>
              <a:rPr lang="it-IT" sz="1300" dirty="0" smtClean="0">
                <a:latin typeface="Arial"/>
                <a:cs typeface="Arial"/>
              </a:rPr>
              <a:t>pre-</a:t>
            </a:r>
            <a:r>
              <a:rPr lang="it-IT" sz="1300" dirty="0" err="1" smtClean="0">
                <a:latin typeface="Arial"/>
                <a:cs typeface="Arial"/>
              </a:rPr>
              <a:t>cipitazioni</a:t>
            </a:r>
            <a:r>
              <a:rPr lang="it-IT" sz="1300" dirty="0">
                <a:latin typeface="Arial"/>
                <a:cs typeface="Arial"/>
              </a:rPr>
              <a:t>. Esse </a:t>
            </a:r>
            <a:r>
              <a:rPr lang="it-IT" sz="1300" dirty="0" smtClean="0">
                <a:latin typeface="Arial"/>
                <a:cs typeface="Arial"/>
              </a:rPr>
              <a:t>causarono vistosi </a:t>
            </a:r>
            <a:r>
              <a:rPr lang="it-IT" sz="1300" dirty="0">
                <a:latin typeface="Arial"/>
                <a:cs typeface="Arial"/>
              </a:rPr>
              <a:t>fenomeni di </a:t>
            </a:r>
            <a:r>
              <a:rPr lang="it-IT" sz="1300" dirty="0" smtClean="0">
                <a:latin typeface="Arial"/>
                <a:cs typeface="Arial"/>
              </a:rPr>
              <a:t>ruscellamento con accumulo </a:t>
            </a:r>
            <a:r>
              <a:rPr lang="it-IT" sz="1300" dirty="0">
                <a:latin typeface="Arial"/>
                <a:cs typeface="Arial"/>
              </a:rPr>
              <a:t>di </a:t>
            </a:r>
            <a:r>
              <a:rPr lang="it-IT" sz="1300" dirty="0" smtClean="0">
                <a:latin typeface="Arial"/>
                <a:cs typeface="Arial"/>
              </a:rPr>
              <a:t>grandi </a:t>
            </a:r>
            <a:r>
              <a:rPr lang="it-IT" sz="1300" dirty="0">
                <a:latin typeface="Arial"/>
                <a:cs typeface="Arial"/>
              </a:rPr>
              <a:t>volumi d’acqua limacciosi e violenti che, dai </a:t>
            </a:r>
            <a:r>
              <a:rPr lang="it-IT" sz="1300" dirty="0" smtClean="0">
                <a:latin typeface="Arial"/>
                <a:cs typeface="Arial"/>
              </a:rPr>
              <a:t>ver-santi </a:t>
            </a:r>
            <a:r>
              <a:rPr lang="it-IT" sz="1300" dirty="0">
                <a:latin typeface="Arial"/>
                <a:cs typeface="Arial"/>
              </a:rPr>
              <a:t>delle vicine montagne, si </a:t>
            </a:r>
            <a:r>
              <a:rPr lang="it-IT" sz="1300" dirty="0" smtClean="0">
                <a:latin typeface="Arial"/>
                <a:cs typeface="Arial"/>
              </a:rPr>
              <a:t>riversarono per </a:t>
            </a:r>
            <a:r>
              <a:rPr lang="it-IT" sz="1300" dirty="0">
                <a:latin typeface="Arial"/>
                <a:cs typeface="Arial"/>
              </a:rPr>
              <a:t>le strade della città </a:t>
            </a:r>
            <a:r>
              <a:rPr lang="it-IT" sz="1300" dirty="0" smtClean="0">
                <a:latin typeface="Arial"/>
                <a:cs typeface="Arial"/>
              </a:rPr>
              <a:t>trasformandole </a:t>
            </a:r>
            <a:r>
              <a:rPr lang="it-IT" sz="1300" dirty="0">
                <a:latin typeface="Arial"/>
                <a:cs typeface="Arial"/>
              </a:rPr>
              <a:t>in torrenti impetuosi </a:t>
            </a:r>
            <a:r>
              <a:rPr lang="it-IT" sz="1300" dirty="0" smtClean="0">
                <a:latin typeface="Arial"/>
                <a:cs typeface="Arial"/>
              </a:rPr>
              <a:t>con gravi </a:t>
            </a:r>
            <a:r>
              <a:rPr lang="it-IT" sz="1300" dirty="0">
                <a:latin typeface="Arial"/>
                <a:cs typeface="Arial"/>
              </a:rPr>
              <a:t>danni </a:t>
            </a:r>
            <a:r>
              <a:rPr lang="it-IT" sz="1300" dirty="0" smtClean="0">
                <a:latin typeface="Arial"/>
                <a:cs typeface="Arial"/>
              </a:rPr>
              <a:t>a </a:t>
            </a:r>
            <a:r>
              <a:rPr lang="it-IT" sz="1300" dirty="0">
                <a:latin typeface="Arial"/>
                <a:cs typeface="Arial"/>
              </a:rPr>
              <a:t>persone ed </a:t>
            </a:r>
            <a:r>
              <a:rPr lang="it-IT" sz="1300" dirty="0" smtClean="0">
                <a:latin typeface="Arial"/>
                <a:cs typeface="Arial"/>
              </a:rPr>
              <a:t>a </a:t>
            </a:r>
            <a:r>
              <a:rPr lang="it-IT" sz="1300" dirty="0">
                <a:latin typeface="Arial"/>
                <a:cs typeface="Arial"/>
              </a:rPr>
              <a:t>manufatti. </a:t>
            </a:r>
          </a:p>
          <a:p>
            <a:pPr algn="just"/>
            <a:r>
              <a:rPr lang="it-IT" sz="1300" dirty="0" smtClean="0">
                <a:latin typeface="Arial"/>
                <a:cs typeface="Arial"/>
              </a:rPr>
              <a:t>L’intensa perturbazione  (linea </a:t>
            </a:r>
            <a:r>
              <a:rPr lang="it-IT" sz="1300" dirty="0">
                <a:latin typeface="Arial"/>
                <a:cs typeface="Arial"/>
              </a:rPr>
              <a:t>gialla</a:t>
            </a:r>
            <a:r>
              <a:rPr lang="it-IT" sz="1300" dirty="0" smtClean="0">
                <a:latin typeface="Arial"/>
                <a:cs typeface="Arial"/>
              </a:rPr>
              <a:t>)  </a:t>
            </a:r>
            <a:r>
              <a:rPr lang="it-IT" sz="1300" dirty="0">
                <a:latin typeface="Arial"/>
                <a:cs typeface="Arial"/>
              </a:rPr>
              <a:t>era </a:t>
            </a:r>
            <a:r>
              <a:rPr lang="it-IT" sz="1300" dirty="0" smtClean="0">
                <a:latin typeface="Arial"/>
                <a:cs typeface="Arial"/>
              </a:rPr>
              <a:t>preceduta  </a:t>
            </a:r>
            <a:r>
              <a:rPr lang="it-IT" sz="1300" dirty="0">
                <a:latin typeface="Arial"/>
                <a:cs typeface="Arial"/>
              </a:rPr>
              <a:t>da forti </a:t>
            </a:r>
            <a:r>
              <a:rPr lang="it-IT" sz="1300" dirty="0" smtClean="0">
                <a:latin typeface="Arial"/>
                <a:cs typeface="Arial"/>
              </a:rPr>
              <a:t>correnti</a:t>
            </a:r>
            <a:endParaRPr lang="it-IT" sz="1300" dirty="0">
              <a:latin typeface="Arial"/>
              <a:cs typeface="Arial"/>
            </a:endParaRPr>
          </a:p>
        </p:txBody>
      </p:sp>
      <p:sp>
        <p:nvSpPr>
          <p:cNvPr id="8" name="CasellaDiTesto 7"/>
          <p:cNvSpPr txBox="1"/>
          <p:nvPr/>
        </p:nvSpPr>
        <p:spPr>
          <a:xfrm>
            <a:off x="146242" y="5597783"/>
            <a:ext cx="8890000" cy="892552"/>
          </a:xfrm>
          <a:prstGeom prst="rect">
            <a:avLst/>
          </a:prstGeom>
          <a:noFill/>
        </p:spPr>
        <p:txBody>
          <a:bodyPr wrap="square" rtlCol="0">
            <a:spAutoFit/>
          </a:bodyPr>
          <a:lstStyle/>
          <a:p>
            <a:pPr algn="just"/>
            <a:r>
              <a:rPr lang="it-IT" sz="1300" dirty="0">
                <a:latin typeface="Arial"/>
                <a:cs typeface="Arial"/>
              </a:rPr>
              <a:t>meridionali (scirocco) che, dopo essersi arricchiti di umidità </a:t>
            </a:r>
            <a:r>
              <a:rPr lang="it-IT" sz="1300" dirty="0" smtClean="0">
                <a:latin typeface="Arial"/>
                <a:cs typeface="Arial"/>
              </a:rPr>
              <a:t>nell’attraversare</a:t>
            </a:r>
            <a:r>
              <a:rPr lang="it-IT" sz="1300" dirty="0">
                <a:latin typeface="Arial"/>
                <a:cs typeface="Arial"/>
              </a:rPr>
              <a:t>, da Sud, il Mediterraneo, colpirono le regioni </a:t>
            </a:r>
            <a:r>
              <a:rPr lang="it-IT" sz="1300" dirty="0" smtClean="0">
                <a:latin typeface="Arial"/>
                <a:cs typeface="Arial"/>
              </a:rPr>
              <a:t>italiane Nord-occidentali, soprattutto la Liguria, direttamente esposta a tali venti. Verso Est, la presenza di un robusto anticiclone rallentò il movimento del fronte perturbato che pertanto insistette per più tempo sulle stesse regioni con piogge che, oltre ad essere abbondanti, furono anche prolungate.</a:t>
            </a:r>
            <a:endParaRPr lang="it-IT" sz="1300" dirty="0">
              <a:latin typeface="Arial"/>
              <a:cs typeface="Arial"/>
            </a:endParaRPr>
          </a:p>
        </p:txBody>
      </p:sp>
    </p:spTree>
    <p:extLst>
      <p:ext uri="{BB962C8B-B14F-4D97-AF65-F5344CB8AC3E}">
        <p14:creationId xmlns:p14="http://schemas.microsoft.com/office/powerpoint/2010/main" val="3107501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83960" y="149159"/>
            <a:ext cx="8424997"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(esempio 14, depressione d’Islanda)</a:t>
            </a:r>
            <a:endParaRPr lang="it-IT" b="1" dirty="0"/>
          </a:p>
        </p:txBody>
      </p:sp>
      <p:pic>
        <p:nvPicPr>
          <p:cNvPr id="5" name="Immagine 4" descr="3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76" y="518492"/>
            <a:ext cx="8429881" cy="4775922"/>
          </a:xfrm>
          <a:prstGeom prst="rect">
            <a:avLst/>
          </a:prstGeom>
          <a:ln w="38100">
            <a:solidFill>
              <a:srgbClr val="FF0000"/>
            </a:solidFill>
          </a:ln>
        </p:spPr>
      </p:pic>
      <p:sp>
        <p:nvSpPr>
          <p:cNvPr id="6" name="CasellaDiTesto 5"/>
          <p:cNvSpPr txBox="1"/>
          <p:nvPr/>
        </p:nvSpPr>
        <p:spPr>
          <a:xfrm>
            <a:off x="228900" y="5306746"/>
            <a:ext cx="8668663" cy="1384995"/>
          </a:xfrm>
          <a:prstGeom prst="rect">
            <a:avLst/>
          </a:prstGeom>
          <a:noFill/>
        </p:spPr>
        <p:txBody>
          <a:bodyPr wrap="square" rtlCol="0">
            <a:spAutoFit/>
          </a:bodyPr>
          <a:lstStyle/>
          <a:p>
            <a:pPr algn="just"/>
            <a:r>
              <a:rPr lang="it-IT" sz="1400" dirty="0" smtClean="0">
                <a:latin typeface="Arial"/>
                <a:cs typeface="Arial"/>
              </a:rPr>
              <a:t>La depressione d’Islanda è uno dei principali “motori” condizionanti il tempo meteorologico d’Europa. Talora si approfondisce a tal punto da innescare forti correnti fredde (isobare molto ravvicinate) da Nord, ma contemporaneamente cospicui richiami di aria calda che risalgono fin sulla penisola scandinava. In tale situazione sono interessate la Francia e la Spagna. La depressione potrebbe spostarsi a Est (ma lentamente per il blocco anticiclonico sulla Russia, oppure più velocemente verso Sud-Ovest e se mantiene la sua forza, fino a raggiungere il Mediterraneo occidentale, determinando “maltempo” anche in Italia.</a:t>
            </a:r>
            <a:endParaRPr lang="it-IT" sz="1400" dirty="0">
              <a:latin typeface="Arial"/>
              <a:cs typeface="Arial"/>
            </a:endParaRPr>
          </a:p>
        </p:txBody>
      </p:sp>
    </p:spTree>
    <p:extLst>
      <p:ext uri="{BB962C8B-B14F-4D97-AF65-F5344CB8AC3E}">
        <p14:creationId xmlns:p14="http://schemas.microsoft.com/office/powerpoint/2010/main" val="3843546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83960" y="149159"/>
            <a:ext cx="8424997"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solidFill>
                  <a:srgbClr val="FF0000"/>
                </a:solidFill>
              </a:rPr>
              <a:t>Perturbazioni </a:t>
            </a:r>
            <a:r>
              <a:rPr lang="it-IT" b="1" dirty="0" smtClean="0"/>
              <a:t>(dove e quanto piove)</a:t>
            </a:r>
            <a:endParaRPr lang="it-IT" b="1" dirty="0"/>
          </a:p>
        </p:txBody>
      </p:sp>
      <p:pic>
        <p:nvPicPr>
          <p:cNvPr id="5" name="Immagine 4" descr="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960" y="518490"/>
            <a:ext cx="8417904" cy="4510709"/>
          </a:xfrm>
          <a:prstGeom prst="rect">
            <a:avLst/>
          </a:prstGeom>
          <a:ln w="38100">
            <a:solidFill>
              <a:srgbClr val="FF0000"/>
            </a:solidFill>
          </a:ln>
        </p:spPr>
      </p:pic>
      <p:sp>
        <p:nvSpPr>
          <p:cNvPr id="6" name="CasellaDiTesto 5"/>
          <p:cNvSpPr txBox="1"/>
          <p:nvPr/>
        </p:nvSpPr>
        <p:spPr>
          <a:xfrm>
            <a:off x="302739" y="5163784"/>
            <a:ext cx="8587440" cy="1400383"/>
          </a:xfrm>
          <a:prstGeom prst="rect">
            <a:avLst/>
          </a:prstGeom>
          <a:noFill/>
        </p:spPr>
        <p:txBody>
          <a:bodyPr wrap="square" rtlCol="0">
            <a:spAutoFit/>
          </a:bodyPr>
          <a:lstStyle/>
          <a:p>
            <a:pPr algn="just">
              <a:spcAft>
                <a:spcPts val="600"/>
              </a:spcAft>
            </a:pPr>
            <a:r>
              <a:rPr lang="it-IT" sz="1600" dirty="0" smtClean="0">
                <a:latin typeface="Arial"/>
                <a:cs typeface="Arial"/>
              </a:rPr>
              <a:t>Isoiete medie annue [mm] del globo. Il commento di questa immagine è strettamente collegato con il confronto delle carte delle isoterme e delle isobare globali. </a:t>
            </a:r>
          </a:p>
          <a:p>
            <a:r>
              <a:rPr lang="it-IT" sz="1600" b="1" dirty="0" smtClean="0">
                <a:solidFill>
                  <a:srgbClr val="0000FF"/>
                </a:solidFill>
                <a:latin typeface="Arial"/>
                <a:cs typeface="Arial"/>
              </a:rPr>
              <a:t>Isoiete</a:t>
            </a:r>
            <a:r>
              <a:rPr lang="it-IT" sz="1600" b="1" dirty="0" smtClean="0">
                <a:latin typeface="Arial"/>
                <a:cs typeface="Arial"/>
              </a:rPr>
              <a:t>:     </a:t>
            </a:r>
            <a:r>
              <a:rPr lang="it-IT" sz="1600" dirty="0" smtClean="0">
                <a:latin typeface="Arial"/>
                <a:cs typeface="Arial"/>
              </a:rPr>
              <a:t>linee che congiungono punti con uguale precipitazione.</a:t>
            </a:r>
          </a:p>
          <a:p>
            <a:r>
              <a:rPr lang="it-IT" sz="1600" b="1" dirty="0" smtClean="0">
                <a:solidFill>
                  <a:srgbClr val="0000FF"/>
                </a:solidFill>
                <a:latin typeface="Arial"/>
                <a:cs typeface="Arial"/>
              </a:rPr>
              <a:t>Isoterme</a:t>
            </a:r>
            <a:r>
              <a:rPr lang="it-IT" sz="1600" b="1" dirty="0" smtClean="0">
                <a:latin typeface="Arial"/>
                <a:cs typeface="Arial"/>
              </a:rPr>
              <a:t>: </a:t>
            </a:r>
            <a:r>
              <a:rPr lang="it-IT" sz="1600" dirty="0" smtClean="0">
                <a:latin typeface="Arial"/>
                <a:cs typeface="Arial"/>
              </a:rPr>
              <a:t>linee che congiungono punti con uguale temperatura </a:t>
            </a:r>
            <a:r>
              <a:rPr lang="it-IT" sz="1600" dirty="0" err="1" smtClean="0">
                <a:latin typeface="Arial"/>
                <a:cs typeface="Arial"/>
              </a:rPr>
              <a:t>dll’aria</a:t>
            </a:r>
            <a:r>
              <a:rPr lang="it-IT" sz="1600" dirty="0" smtClean="0">
                <a:latin typeface="Arial"/>
                <a:cs typeface="Arial"/>
              </a:rPr>
              <a:t>.</a:t>
            </a:r>
          </a:p>
          <a:p>
            <a:r>
              <a:rPr lang="it-IT" sz="1600" b="1" dirty="0" smtClean="0">
                <a:solidFill>
                  <a:srgbClr val="0000FF"/>
                </a:solidFill>
                <a:latin typeface="Arial"/>
                <a:cs typeface="Arial"/>
              </a:rPr>
              <a:t>Isobare</a:t>
            </a:r>
            <a:r>
              <a:rPr lang="it-IT" sz="1600" b="1" dirty="0" smtClean="0">
                <a:latin typeface="Arial"/>
                <a:cs typeface="Arial"/>
              </a:rPr>
              <a:t>:   </a:t>
            </a:r>
            <a:r>
              <a:rPr lang="it-IT" sz="1600" dirty="0" smtClean="0">
                <a:latin typeface="Arial"/>
                <a:cs typeface="Arial"/>
              </a:rPr>
              <a:t>linee che uniscono punti con uguale pressione atmosferica.</a:t>
            </a:r>
            <a:endParaRPr lang="it-IT" sz="1600" dirty="0">
              <a:latin typeface="Arial"/>
              <a:cs typeface="Arial"/>
            </a:endParaRPr>
          </a:p>
        </p:txBody>
      </p:sp>
    </p:spTree>
    <p:extLst>
      <p:ext uri="{BB962C8B-B14F-4D97-AF65-F5344CB8AC3E}">
        <p14:creationId xmlns:p14="http://schemas.microsoft.com/office/powerpoint/2010/main" val="315791736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TotalTime>
  <Words>2319</Words>
  <Application>Microsoft Macintosh PowerPoint</Application>
  <PresentationFormat>Presentazione su schermo (4:3)</PresentationFormat>
  <Paragraphs>69</Paragraphs>
  <Slides>15</Slides>
  <Notes>0</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Tema di Office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Crest</dc:creator>
  <cp:lastModifiedBy>Crest</cp:lastModifiedBy>
  <cp:revision>6</cp:revision>
  <dcterms:created xsi:type="dcterms:W3CDTF">2019-09-29T16:33:24Z</dcterms:created>
  <dcterms:modified xsi:type="dcterms:W3CDTF">2019-10-10T05:52:34Z</dcterms:modified>
</cp:coreProperties>
</file>