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BC3"/>
    <a:srgbClr val="DFFACB"/>
    <a:srgbClr val="E0F9E4"/>
    <a:srgbClr val="22FF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24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967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2159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255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48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03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439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898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06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944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28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374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B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89D5C-00F9-3147-BC60-7FE3FD0C7FF0}" type="datetimeFigureOut">
              <a:rPr lang="it-IT" smtClean="0"/>
              <a:t>10/10/19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54A20-9455-0F45-9DC1-903AA6ABDF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36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98003" y="177863"/>
            <a:ext cx="8753114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Composizione e stratificazione dell’atmosfera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6588733" y="4164955"/>
            <a:ext cx="2464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300" dirty="0" smtClean="0">
                <a:latin typeface="Arial"/>
                <a:cs typeface="Arial"/>
              </a:rPr>
              <a:t>degli </a:t>
            </a:r>
            <a:r>
              <a:rPr lang="it-IT" sz="1300" dirty="0">
                <a:latin typeface="Arial"/>
                <a:cs typeface="Arial"/>
              </a:rPr>
              <a:t>strati sovrastanti non </a:t>
            </a:r>
            <a:r>
              <a:rPr lang="it-IT" sz="1300" dirty="0" smtClean="0">
                <a:latin typeface="Arial"/>
                <a:cs typeface="Arial"/>
              </a:rPr>
              <a:t>con-</a:t>
            </a:r>
            <a:r>
              <a:rPr lang="it-IT" sz="1300" dirty="0" err="1" smtClean="0">
                <a:latin typeface="Arial"/>
                <a:cs typeface="Arial"/>
              </a:rPr>
              <a:t>dizionassero</a:t>
            </a:r>
            <a:r>
              <a:rPr lang="it-IT" sz="1300" dirty="0" smtClean="0">
                <a:latin typeface="Arial"/>
                <a:cs typeface="Arial"/>
              </a:rPr>
              <a:t> gli eventi meteo al </a:t>
            </a:r>
            <a:r>
              <a:rPr lang="it-IT" sz="1300" dirty="0">
                <a:latin typeface="Arial"/>
                <a:cs typeface="Arial"/>
              </a:rPr>
              <a:t>suolo. In realtà anche nella </a:t>
            </a:r>
            <a:r>
              <a:rPr lang="it-IT" sz="1300" dirty="0" smtClean="0">
                <a:latin typeface="Arial"/>
                <a:cs typeface="Arial"/>
              </a:rPr>
              <a:t>tropopausa </a:t>
            </a:r>
            <a:r>
              <a:rPr lang="it-IT" sz="1300" dirty="0">
                <a:latin typeface="Arial"/>
                <a:cs typeface="Arial"/>
              </a:rPr>
              <a:t>si verificano </a:t>
            </a:r>
            <a:r>
              <a:rPr lang="it-IT" sz="1300" dirty="0" err="1" smtClean="0">
                <a:latin typeface="Arial"/>
                <a:cs typeface="Arial"/>
              </a:rPr>
              <a:t>feno</a:t>
            </a:r>
            <a:r>
              <a:rPr lang="it-IT" sz="1300" dirty="0" smtClean="0">
                <a:latin typeface="Arial"/>
                <a:cs typeface="Arial"/>
              </a:rPr>
              <a:t>-meni </a:t>
            </a:r>
            <a:r>
              <a:rPr lang="it-IT" sz="1300" dirty="0">
                <a:latin typeface="Arial"/>
                <a:cs typeface="Arial"/>
              </a:rPr>
              <a:t>che influiscono </a:t>
            </a:r>
            <a:r>
              <a:rPr lang="it-IT" sz="1300" dirty="0" smtClean="0">
                <a:latin typeface="Arial"/>
                <a:cs typeface="Arial"/>
              </a:rPr>
              <a:t>su </a:t>
            </a:r>
            <a:r>
              <a:rPr lang="it-IT" sz="1300" dirty="0">
                <a:latin typeface="Arial"/>
                <a:cs typeface="Arial"/>
              </a:rPr>
              <a:t>quelli </a:t>
            </a:r>
            <a:r>
              <a:rPr lang="it-IT" sz="1300" dirty="0" smtClean="0">
                <a:latin typeface="Arial"/>
                <a:cs typeface="Arial"/>
              </a:rPr>
              <a:t>della </a:t>
            </a:r>
            <a:r>
              <a:rPr lang="it-IT" sz="1300" dirty="0">
                <a:latin typeface="Arial"/>
                <a:cs typeface="Arial"/>
              </a:rPr>
              <a:t>troposfera. La tropopausa è più alta in estate </a:t>
            </a:r>
            <a:r>
              <a:rPr lang="it-IT" sz="1300" dirty="0" smtClean="0">
                <a:latin typeface="Arial"/>
                <a:cs typeface="Arial"/>
              </a:rPr>
              <a:t>che in </a:t>
            </a:r>
            <a:r>
              <a:rPr lang="it-IT" sz="1300" dirty="0" err="1" smtClean="0">
                <a:latin typeface="Arial"/>
                <a:cs typeface="Arial"/>
              </a:rPr>
              <a:t>inver</a:t>
            </a:r>
            <a:r>
              <a:rPr lang="it-IT" sz="1300" dirty="0" smtClean="0">
                <a:latin typeface="Arial"/>
                <a:cs typeface="Arial"/>
              </a:rPr>
              <a:t>-no</a:t>
            </a:r>
            <a:r>
              <a:rPr lang="it-IT" sz="1300" dirty="0">
                <a:latin typeface="Arial"/>
                <a:cs typeface="Arial"/>
              </a:rPr>
              <a:t>; ai poli si trova mediamente a 8 km di altitudine (con </a:t>
            </a:r>
            <a:r>
              <a:rPr lang="it-IT" sz="1300" dirty="0" smtClean="0">
                <a:latin typeface="Arial"/>
                <a:cs typeface="Arial"/>
              </a:rPr>
              <a:t>T prossima a - 45 </a:t>
            </a:r>
            <a:r>
              <a:rPr lang="it-IT" sz="1300" dirty="0">
                <a:latin typeface="Arial"/>
                <a:cs typeface="Arial"/>
              </a:rPr>
              <a:t>°C), </a:t>
            </a:r>
            <a:r>
              <a:rPr lang="it-IT" sz="1300" dirty="0" smtClean="0">
                <a:latin typeface="Arial"/>
                <a:cs typeface="Arial"/>
              </a:rPr>
              <a:t>all’equa-</a:t>
            </a:r>
            <a:r>
              <a:rPr lang="it-IT" sz="1300" dirty="0" err="1" smtClean="0">
                <a:latin typeface="Arial"/>
                <a:cs typeface="Arial"/>
              </a:rPr>
              <a:t>tore</a:t>
            </a:r>
            <a:r>
              <a:rPr lang="it-IT" sz="1300" dirty="0" smtClean="0">
                <a:latin typeface="Arial"/>
                <a:cs typeface="Arial"/>
              </a:rPr>
              <a:t> </a:t>
            </a:r>
            <a:r>
              <a:rPr lang="it-IT" sz="1300" dirty="0">
                <a:latin typeface="Arial"/>
                <a:cs typeface="Arial"/>
              </a:rPr>
              <a:t>è </a:t>
            </a:r>
            <a:r>
              <a:rPr lang="it-IT" sz="1300" dirty="0" smtClean="0">
                <a:latin typeface="Arial"/>
                <a:cs typeface="Arial"/>
              </a:rPr>
              <a:t>più </a:t>
            </a:r>
            <a:r>
              <a:rPr lang="it-IT" sz="1300" dirty="0">
                <a:latin typeface="Arial"/>
                <a:cs typeface="Arial"/>
              </a:rPr>
              <a:t>alta, fino a 18 km (con </a:t>
            </a:r>
            <a:r>
              <a:rPr lang="it-IT" sz="1300" dirty="0" smtClean="0">
                <a:latin typeface="Arial"/>
                <a:cs typeface="Arial"/>
              </a:rPr>
              <a:t>T prossima a - </a:t>
            </a:r>
            <a:r>
              <a:rPr lang="it-IT" sz="1300" dirty="0">
                <a:latin typeface="Arial"/>
                <a:cs typeface="Arial"/>
              </a:rPr>
              <a:t>80 °</a:t>
            </a:r>
            <a:r>
              <a:rPr lang="it-IT" sz="1300" dirty="0" smtClean="0">
                <a:latin typeface="Arial"/>
                <a:cs typeface="Arial"/>
              </a:rPr>
              <a:t>C)</a:t>
            </a:r>
            <a:r>
              <a:rPr lang="it-IT" sz="1300" dirty="0">
                <a:latin typeface="Arial"/>
                <a:cs typeface="Arial"/>
              </a:rPr>
              <a:t>.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252529" y="588163"/>
            <a:ext cx="1715583" cy="309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300" dirty="0">
                <a:latin typeface="Arial"/>
                <a:cs typeface="Arial"/>
              </a:rPr>
              <a:t>La </a:t>
            </a:r>
            <a:r>
              <a:rPr lang="it-IT" sz="1300" b="1" dirty="0">
                <a:solidFill>
                  <a:srgbClr val="FF0000"/>
                </a:solidFill>
                <a:latin typeface="Arial"/>
                <a:cs typeface="Arial"/>
              </a:rPr>
              <a:t>troposfera</a:t>
            </a:r>
            <a:r>
              <a:rPr lang="it-IT" sz="1300" dirty="0">
                <a:latin typeface="Arial"/>
                <a:cs typeface="Arial"/>
              </a:rPr>
              <a:t> è la più vicina </a:t>
            </a:r>
            <a:r>
              <a:rPr lang="it-IT" sz="1300" dirty="0" smtClean="0">
                <a:latin typeface="Arial"/>
                <a:cs typeface="Arial"/>
              </a:rPr>
              <a:t>alla super-</a:t>
            </a:r>
            <a:r>
              <a:rPr lang="it-IT" sz="1300" dirty="0" err="1" smtClean="0">
                <a:latin typeface="Arial"/>
                <a:cs typeface="Arial"/>
              </a:rPr>
              <a:t>ficie</a:t>
            </a:r>
            <a:r>
              <a:rPr lang="it-IT" sz="1300" dirty="0" smtClean="0">
                <a:latin typeface="Arial"/>
                <a:cs typeface="Arial"/>
              </a:rPr>
              <a:t> terrestre. </a:t>
            </a:r>
            <a:r>
              <a:rPr lang="it-IT" sz="1300" dirty="0" err="1" smtClean="0">
                <a:latin typeface="Arial"/>
                <a:cs typeface="Arial"/>
              </a:rPr>
              <a:t>Pres</a:t>
            </a:r>
            <a:r>
              <a:rPr lang="it-IT" sz="1300" dirty="0" smtClean="0">
                <a:latin typeface="Arial"/>
                <a:cs typeface="Arial"/>
              </a:rPr>
              <a:t>-so </a:t>
            </a:r>
            <a:r>
              <a:rPr lang="it-IT" sz="1300" dirty="0">
                <a:latin typeface="Arial"/>
                <a:cs typeface="Arial"/>
              </a:rPr>
              <a:t>il suolo la </a:t>
            </a:r>
            <a:r>
              <a:rPr lang="it-IT" sz="1300" dirty="0" smtClean="0">
                <a:latin typeface="Arial"/>
                <a:cs typeface="Arial"/>
              </a:rPr>
              <a:t>tempe-</a:t>
            </a:r>
            <a:r>
              <a:rPr lang="it-IT" sz="1300" dirty="0" err="1" smtClean="0">
                <a:latin typeface="Arial"/>
                <a:cs typeface="Arial"/>
              </a:rPr>
              <a:t>ratura</a:t>
            </a:r>
            <a:r>
              <a:rPr lang="it-IT" sz="1300" dirty="0" smtClean="0">
                <a:latin typeface="Arial"/>
                <a:cs typeface="Arial"/>
              </a:rPr>
              <a:t> </a:t>
            </a:r>
            <a:r>
              <a:rPr lang="it-IT" sz="1300" dirty="0">
                <a:latin typeface="Arial"/>
                <a:cs typeface="Arial"/>
              </a:rPr>
              <a:t>media è </a:t>
            </a:r>
            <a:r>
              <a:rPr lang="it-IT" sz="1300" b="1" dirty="0">
                <a:latin typeface="Arial"/>
                <a:cs typeface="Arial"/>
              </a:rPr>
              <a:t>~</a:t>
            </a:r>
            <a:r>
              <a:rPr lang="it-IT" sz="1300" dirty="0">
                <a:latin typeface="Arial"/>
                <a:cs typeface="Arial"/>
              </a:rPr>
              <a:t> 15 °C, variabile durante il giorno, a seconda </a:t>
            </a:r>
            <a:r>
              <a:rPr lang="it-IT" sz="1300" dirty="0" smtClean="0">
                <a:latin typeface="Arial"/>
                <a:cs typeface="Arial"/>
              </a:rPr>
              <a:t>della </a:t>
            </a:r>
            <a:r>
              <a:rPr lang="it-IT" sz="1300" dirty="0">
                <a:latin typeface="Arial"/>
                <a:cs typeface="Arial"/>
              </a:rPr>
              <a:t>copertura </a:t>
            </a:r>
            <a:r>
              <a:rPr lang="it-IT" sz="1300" dirty="0" smtClean="0">
                <a:latin typeface="Arial"/>
                <a:cs typeface="Arial"/>
              </a:rPr>
              <a:t>nu-</a:t>
            </a:r>
            <a:r>
              <a:rPr lang="it-IT" sz="1300" dirty="0" err="1" smtClean="0">
                <a:latin typeface="Arial"/>
                <a:cs typeface="Arial"/>
              </a:rPr>
              <a:t>volosa</a:t>
            </a:r>
            <a:r>
              <a:rPr lang="it-IT" sz="1300" dirty="0">
                <a:latin typeface="Arial"/>
                <a:cs typeface="Arial"/>
              </a:rPr>
              <a:t>, delle aree </a:t>
            </a:r>
            <a:r>
              <a:rPr lang="it-IT" sz="1300" dirty="0" smtClean="0">
                <a:latin typeface="Arial"/>
                <a:cs typeface="Arial"/>
              </a:rPr>
              <a:t>geografiche</a:t>
            </a:r>
            <a:r>
              <a:rPr lang="it-IT" sz="1300" dirty="0">
                <a:latin typeface="Arial"/>
                <a:cs typeface="Arial"/>
              </a:rPr>
              <a:t>, della </a:t>
            </a:r>
            <a:r>
              <a:rPr lang="it-IT" sz="1300" dirty="0" smtClean="0">
                <a:latin typeface="Arial"/>
                <a:cs typeface="Arial"/>
              </a:rPr>
              <a:t>stagione</a:t>
            </a:r>
            <a:r>
              <a:rPr lang="it-IT" sz="1300" dirty="0">
                <a:latin typeface="Arial"/>
                <a:cs typeface="Arial"/>
              </a:rPr>
              <a:t>. Il gradiente termico vale </a:t>
            </a:r>
            <a:r>
              <a:rPr lang="it-IT" sz="1300" dirty="0" smtClean="0">
                <a:latin typeface="Arial"/>
                <a:cs typeface="Arial"/>
              </a:rPr>
              <a:t>media-mente </a:t>
            </a:r>
            <a:r>
              <a:rPr lang="it-IT" sz="1300" dirty="0">
                <a:latin typeface="Arial"/>
                <a:cs typeface="Arial"/>
              </a:rPr>
              <a:t>- 0,6 °C/100 m s.l.m.</a:t>
            </a:r>
            <a:r>
              <a:rPr lang="it-IT" sz="1300" b="1" dirty="0">
                <a:latin typeface="Arial"/>
                <a:cs typeface="Arial"/>
              </a:rPr>
              <a:t>:</a:t>
            </a:r>
            <a:r>
              <a:rPr lang="it-IT" sz="1300" dirty="0">
                <a:latin typeface="Arial"/>
                <a:cs typeface="Arial"/>
              </a:rPr>
              <a:t> a 11.000 m di </a:t>
            </a:r>
            <a:r>
              <a:rPr lang="it-IT" sz="1300" dirty="0" smtClean="0">
                <a:latin typeface="Arial"/>
                <a:cs typeface="Arial"/>
              </a:rPr>
              <a:t> altezza</a:t>
            </a:r>
            <a:r>
              <a:rPr lang="it-IT" sz="1300" dirty="0">
                <a:latin typeface="Arial"/>
                <a:cs typeface="Arial"/>
              </a:rPr>
              <a:t>, </a:t>
            </a:r>
            <a:r>
              <a:rPr lang="it-IT" sz="1300" dirty="0" smtClean="0">
                <a:latin typeface="Arial"/>
                <a:cs typeface="Arial"/>
              </a:rPr>
              <a:t> alle  me-</a:t>
            </a:r>
            <a:endParaRPr lang="it-IT" sz="13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95583" y="3565242"/>
            <a:ext cx="895795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300" dirty="0">
                <a:latin typeface="Arial"/>
                <a:cs typeface="Arial"/>
              </a:rPr>
              <a:t>die latitudini, la temperatura è intorno a - 55 °C. Questo limite è la </a:t>
            </a:r>
            <a:r>
              <a:rPr lang="it-IT" sz="1300" b="1" dirty="0">
                <a:latin typeface="Arial"/>
                <a:cs typeface="Arial"/>
              </a:rPr>
              <a:t>tropopausa</a:t>
            </a:r>
            <a:r>
              <a:rPr lang="it-IT" sz="1300" dirty="0">
                <a:latin typeface="Arial"/>
                <a:cs typeface="Arial"/>
              </a:rPr>
              <a:t>, che separa la troposfera dalla zona sovrastante. </a:t>
            </a:r>
            <a:r>
              <a:rPr lang="it-IT" sz="1300" b="1" dirty="0">
                <a:solidFill>
                  <a:srgbClr val="0000FF"/>
                </a:solidFill>
                <a:latin typeface="Arial"/>
                <a:cs typeface="Arial"/>
              </a:rPr>
              <a:t>Nella troposfera si svolgono quasi tutti fenomeni </a:t>
            </a:r>
            <a:r>
              <a:rPr lang="it-IT" sz="1300" b="1" dirty="0" smtClean="0">
                <a:solidFill>
                  <a:srgbClr val="0000FF"/>
                </a:solidFill>
                <a:latin typeface="Arial"/>
                <a:cs typeface="Arial"/>
              </a:rPr>
              <a:t>meteo </a:t>
            </a:r>
            <a:r>
              <a:rPr lang="it-IT" sz="1300" b="1" dirty="0">
                <a:solidFill>
                  <a:srgbClr val="0000FF"/>
                </a:solidFill>
                <a:latin typeface="Arial"/>
                <a:cs typeface="Arial"/>
              </a:rPr>
              <a:t>e comprende i 3/4 della massa di tutta l’atmosfera e quasi tutta l’acqua terrestre allo stato </a:t>
            </a:r>
            <a:r>
              <a:rPr lang="it-IT" sz="1300" b="1" dirty="0" smtClean="0">
                <a:solidFill>
                  <a:srgbClr val="0000FF"/>
                </a:solidFill>
                <a:latin typeface="Arial"/>
                <a:cs typeface="Arial"/>
              </a:rPr>
              <a:t>gassoso</a:t>
            </a:r>
            <a:r>
              <a:rPr lang="it-IT" sz="1300" dirty="0" smtClean="0">
                <a:latin typeface="Arial"/>
                <a:cs typeface="Arial"/>
              </a:rPr>
              <a:t>. I meteorologi in passato  </a:t>
            </a:r>
            <a:r>
              <a:rPr lang="it-IT" sz="1300" dirty="0">
                <a:latin typeface="Arial"/>
                <a:cs typeface="Arial"/>
              </a:rPr>
              <a:t>ritenevano </a:t>
            </a:r>
            <a:r>
              <a:rPr lang="it-IT" sz="1300" dirty="0" smtClean="0">
                <a:latin typeface="Arial"/>
                <a:cs typeface="Arial"/>
              </a:rPr>
              <a:t>che le condizioni</a:t>
            </a:r>
            <a:endParaRPr lang="it-IT" sz="1300" dirty="0"/>
          </a:p>
        </p:txBody>
      </p:sp>
      <p:pic>
        <p:nvPicPr>
          <p:cNvPr id="2" name="Immagine 1" descr="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49" y="565618"/>
            <a:ext cx="3990598" cy="298459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Immagine 2" descr="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064" y="569741"/>
            <a:ext cx="2914321" cy="294708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Immagine 4" descr="Altezz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03" y="4260779"/>
            <a:ext cx="6325105" cy="239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24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98003" y="177863"/>
            <a:ext cx="8753114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Impostiamo un primo modello, molto, molto semplificato.</a:t>
            </a:r>
          </a:p>
        </p:txBody>
      </p:sp>
      <p:pic>
        <p:nvPicPr>
          <p:cNvPr id="5" name="Immagine 4" descr="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7" y="567679"/>
            <a:ext cx="5421195" cy="516246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Rettangolo 6"/>
          <p:cNvSpPr/>
          <p:nvPr/>
        </p:nvSpPr>
        <p:spPr>
          <a:xfrm>
            <a:off x="5735270" y="546249"/>
            <a:ext cx="330460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b="1" dirty="0" smtClean="0">
                <a:solidFill>
                  <a:srgbClr val="FF0000"/>
                </a:solidFill>
                <a:latin typeface="Arial"/>
                <a:cs typeface="Arial"/>
              </a:rPr>
              <a:t>Modello semplificato </a:t>
            </a:r>
            <a:r>
              <a:rPr lang="it-IT" sz="1500" b="1" dirty="0">
                <a:solidFill>
                  <a:srgbClr val="FF0000"/>
                </a:solidFill>
                <a:latin typeface="Arial"/>
                <a:cs typeface="Arial"/>
              </a:rPr>
              <a:t>di celle </a:t>
            </a:r>
            <a:r>
              <a:rPr lang="it-IT" sz="1500" b="1" dirty="0" smtClean="0">
                <a:solidFill>
                  <a:srgbClr val="FF0000"/>
                </a:solidFill>
                <a:latin typeface="Arial"/>
                <a:cs typeface="Arial"/>
              </a:rPr>
              <a:t>con</a:t>
            </a:r>
            <a:r>
              <a:rPr lang="it-IT" sz="1500" dirty="0" smtClean="0">
                <a:latin typeface="Arial"/>
                <a:cs typeface="Arial"/>
              </a:rPr>
              <a:t>-</a:t>
            </a:r>
            <a:r>
              <a:rPr lang="it-IT" sz="1500" b="1" dirty="0" err="1" smtClean="0">
                <a:solidFill>
                  <a:srgbClr val="FF0000"/>
                </a:solidFill>
                <a:latin typeface="Arial"/>
                <a:cs typeface="Arial"/>
              </a:rPr>
              <a:t>vettive</a:t>
            </a:r>
            <a:r>
              <a:rPr lang="it-IT" sz="1500" b="1" dirty="0" smtClean="0">
                <a:solidFill>
                  <a:srgbClr val="FF0000"/>
                </a:solidFill>
                <a:latin typeface="Arial"/>
                <a:cs typeface="Arial"/>
              </a:rPr>
              <a:t> nell’atmosfera</a:t>
            </a:r>
            <a:r>
              <a:rPr lang="it-IT" sz="1500" dirty="0">
                <a:latin typeface="Arial"/>
                <a:cs typeface="Arial"/>
              </a:rPr>
              <a:t>. La Terra è </a:t>
            </a:r>
            <a:r>
              <a:rPr lang="it-IT" sz="1500" dirty="0" smtClean="0">
                <a:latin typeface="Arial"/>
                <a:cs typeface="Arial"/>
              </a:rPr>
              <a:t>immaginata </a:t>
            </a:r>
            <a:r>
              <a:rPr lang="it-IT" sz="1500" dirty="0">
                <a:latin typeface="Arial"/>
                <a:cs typeface="Arial"/>
              </a:rPr>
              <a:t>con una superficie liscia (</a:t>
            </a:r>
            <a:r>
              <a:rPr lang="it-IT" sz="1500" dirty="0" smtClean="0">
                <a:latin typeface="Arial"/>
                <a:cs typeface="Arial"/>
              </a:rPr>
              <a:t>senza </a:t>
            </a:r>
            <a:r>
              <a:rPr lang="it-IT" sz="1500" dirty="0">
                <a:latin typeface="Arial"/>
                <a:cs typeface="Arial"/>
              </a:rPr>
              <a:t>catene montuose) e </a:t>
            </a:r>
            <a:r>
              <a:rPr lang="it-IT" sz="1500" dirty="0" smtClean="0">
                <a:latin typeface="Arial"/>
                <a:cs typeface="Arial"/>
              </a:rPr>
              <a:t>omo-genea </a:t>
            </a:r>
            <a:r>
              <a:rPr lang="it-IT" sz="1500" dirty="0">
                <a:latin typeface="Arial"/>
                <a:cs typeface="Arial"/>
              </a:rPr>
              <a:t>(</a:t>
            </a:r>
            <a:r>
              <a:rPr lang="it-IT" sz="1500" dirty="0" smtClean="0">
                <a:latin typeface="Arial"/>
                <a:cs typeface="Arial"/>
              </a:rPr>
              <a:t>come </a:t>
            </a:r>
            <a:r>
              <a:rPr lang="it-IT" sz="1500" dirty="0">
                <a:latin typeface="Arial"/>
                <a:cs typeface="Arial"/>
              </a:rPr>
              <a:t>un unico </a:t>
            </a:r>
            <a:r>
              <a:rPr lang="it-IT" sz="1500" dirty="0" smtClean="0">
                <a:latin typeface="Arial"/>
                <a:cs typeface="Arial"/>
              </a:rPr>
              <a:t>oceano con profondità costante) </a:t>
            </a:r>
            <a:r>
              <a:rPr lang="it-IT" sz="1500" dirty="0">
                <a:latin typeface="Arial"/>
                <a:cs typeface="Arial"/>
              </a:rPr>
              <a:t>ed immobile </a:t>
            </a:r>
            <a:r>
              <a:rPr lang="it-IT" sz="1500" dirty="0" smtClean="0">
                <a:latin typeface="Arial"/>
                <a:cs typeface="Arial"/>
              </a:rPr>
              <a:t>nello </a:t>
            </a:r>
            <a:r>
              <a:rPr lang="it-IT" sz="1500" dirty="0">
                <a:latin typeface="Arial"/>
                <a:cs typeface="Arial"/>
              </a:rPr>
              <a:t>spazio, </a:t>
            </a:r>
            <a:r>
              <a:rPr lang="it-IT" sz="1500" dirty="0" smtClean="0">
                <a:latin typeface="Arial"/>
                <a:cs typeface="Arial"/>
              </a:rPr>
              <a:t>intorno alla </a:t>
            </a:r>
            <a:r>
              <a:rPr lang="it-IT" sz="1500" dirty="0">
                <a:latin typeface="Arial"/>
                <a:cs typeface="Arial"/>
              </a:rPr>
              <a:t>quale orbita il </a:t>
            </a:r>
            <a:r>
              <a:rPr lang="it-IT" sz="1500" dirty="0" smtClean="0">
                <a:latin typeface="Arial"/>
                <a:cs typeface="Arial"/>
              </a:rPr>
              <a:t>Sole.</a:t>
            </a:r>
          </a:p>
          <a:p>
            <a:pPr algn="just"/>
            <a:r>
              <a:rPr lang="it-IT" sz="1500" dirty="0" smtClean="0">
                <a:latin typeface="Arial"/>
                <a:cs typeface="Arial"/>
              </a:rPr>
              <a:t>In corrispondenza delle basse </a:t>
            </a:r>
            <a:r>
              <a:rPr lang="it-IT" sz="1500" dirty="0" err="1" smtClean="0">
                <a:latin typeface="Arial"/>
                <a:cs typeface="Arial"/>
              </a:rPr>
              <a:t>latitu</a:t>
            </a:r>
            <a:r>
              <a:rPr lang="it-IT" sz="1500" dirty="0" smtClean="0">
                <a:latin typeface="Arial"/>
                <a:cs typeface="Arial"/>
              </a:rPr>
              <a:t>-dini si trova la sorgente calda, men-tre ai poli si trovano le sorgenti </a:t>
            </a:r>
            <a:r>
              <a:rPr lang="it-IT" sz="1500" dirty="0" err="1" smtClean="0">
                <a:latin typeface="Arial"/>
                <a:cs typeface="Arial"/>
              </a:rPr>
              <a:t>fred</a:t>
            </a:r>
            <a:r>
              <a:rPr lang="it-IT" sz="1500" dirty="0" smtClean="0">
                <a:latin typeface="Arial"/>
                <a:cs typeface="Arial"/>
              </a:rPr>
              <a:t>-de. Presso l’equatore l’aria si scalda, si espande e diventa più leggera (bassa pressione); sale in quota, do-ve trova la tropopausa, costretta quindi ad orientarsi verso le latitudini maggiori in quota, raffreddandosi, fino ad arrivare ai poli dove, più pe-sante si comprime verso il basso (al-ta pressione). Dai poli migra poi ver-so l’equatore mantenendosi a bassa quota ed intanto riscaldandosi.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98002" y="5814423"/>
            <a:ext cx="88418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500" dirty="0">
                <a:latin typeface="Arial"/>
                <a:cs typeface="Arial"/>
              </a:rPr>
              <a:t>Le </a:t>
            </a:r>
            <a:r>
              <a:rPr lang="it-IT" sz="1500" dirty="0">
                <a:solidFill>
                  <a:srgbClr val="3366FF"/>
                </a:solidFill>
                <a:latin typeface="Arial"/>
                <a:cs typeface="Arial"/>
              </a:rPr>
              <a:t>frecce azzurre indicano l’aria </a:t>
            </a:r>
            <a:r>
              <a:rPr lang="it-IT" sz="1500" dirty="0" smtClean="0">
                <a:solidFill>
                  <a:srgbClr val="3366FF"/>
                </a:solidFill>
                <a:latin typeface="Arial"/>
                <a:cs typeface="Arial"/>
              </a:rPr>
              <a:t>fredda</a:t>
            </a:r>
            <a:r>
              <a:rPr lang="it-IT" sz="1500" dirty="0" smtClean="0">
                <a:latin typeface="Arial"/>
                <a:cs typeface="Arial"/>
              </a:rPr>
              <a:t>. Le </a:t>
            </a:r>
            <a:r>
              <a:rPr lang="it-IT" sz="1500" dirty="0" smtClean="0">
                <a:solidFill>
                  <a:srgbClr val="FF0000"/>
                </a:solidFill>
                <a:latin typeface="Arial"/>
                <a:cs typeface="Arial"/>
              </a:rPr>
              <a:t>frecce </a:t>
            </a:r>
            <a:r>
              <a:rPr lang="it-IT" sz="1500" dirty="0">
                <a:solidFill>
                  <a:srgbClr val="FF0000"/>
                </a:solidFill>
                <a:latin typeface="Arial"/>
                <a:cs typeface="Arial"/>
              </a:rPr>
              <a:t>rosse l’aria calda</a:t>
            </a:r>
            <a:r>
              <a:rPr lang="it-IT" sz="1500" dirty="0">
                <a:latin typeface="Arial"/>
                <a:cs typeface="Arial"/>
              </a:rPr>
              <a:t>. Nella figura lo spessore della troposfera è fortemente esagerato. Nella realtà essa può essere paragonata ad una pellicola di vernice su una sfera di due metri di diametro. </a:t>
            </a:r>
          </a:p>
        </p:txBody>
      </p:sp>
    </p:spTree>
    <p:extLst>
      <p:ext uri="{BB962C8B-B14F-4D97-AF65-F5344CB8AC3E}">
        <p14:creationId xmlns:p14="http://schemas.microsoft.com/office/powerpoint/2010/main" val="3485001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25315" y="177863"/>
            <a:ext cx="8753114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Ma la Terra ruota su stessa: accelerazione di </a:t>
            </a:r>
            <a:r>
              <a:rPr lang="it-IT" b="1" dirty="0" err="1" smtClean="0"/>
              <a:t>Coriolis</a:t>
            </a:r>
            <a:r>
              <a:rPr lang="it-IT" b="1" dirty="0" smtClean="0"/>
              <a:t> (forte immaginazione)</a:t>
            </a:r>
          </a:p>
        </p:txBody>
      </p:sp>
      <p:pic>
        <p:nvPicPr>
          <p:cNvPr id="5" name="Immagine 4" descr="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38" y="567679"/>
            <a:ext cx="4099181" cy="377830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Rettangolo 6"/>
          <p:cNvSpPr/>
          <p:nvPr/>
        </p:nvSpPr>
        <p:spPr>
          <a:xfrm>
            <a:off x="4342420" y="559987"/>
            <a:ext cx="46906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300" b="1" dirty="0" smtClean="0">
                <a:latin typeface="Arial"/>
                <a:cs typeface="Arial"/>
              </a:rPr>
              <a:t>Circolazione </a:t>
            </a:r>
            <a:r>
              <a:rPr lang="it-IT" sz="1300" b="1" dirty="0">
                <a:latin typeface="Arial"/>
                <a:cs typeface="Arial"/>
              </a:rPr>
              <a:t>generale </a:t>
            </a:r>
            <a:r>
              <a:rPr lang="it-IT" sz="1300" b="1" dirty="0" smtClean="0">
                <a:latin typeface="Arial"/>
                <a:cs typeface="Arial"/>
              </a:rPr>
              <a:t>dell’atmosfera</a:t>
            </a:r>
            <a:r>
              <a:rPr lang="it-IT" sz="1300" dirty="0">
                <a:latin typeface="Arial"/>
                <a:cs typeface="Arial"/>
              </a:rPr>
              <a:t>. </a:t>
            </a:r>
            <a:r>
              <a:rPr lang="it-IT" sz="1300" dirty="0" smtClean="0">
                <a:latin typeface="Arial"/>
                <a:cs typeface="Arial"/>
              </a:rPr>
              <a:t>Modello ancora sem-</a:t>
            </a:r>
            <a:r>
              <a:rPr lang="it-IT" sz="1300" dirty="0" err="1" smtClean="0">
                <a:latin typeface="Arial"/>
                <a:cs typeface="Arial"/>
              </a:rPr>
              <a:t>plificato</a:t>
            </a:r>
            <a:r>
              <a:rPr lang="it-IT" sz="1300" b="1" dirty="0" smtClean="0">
                <a:latin typeface="Arial"/>
                <a:cs typeface="Arial"/>
              </a:rPr>
              <a:t>:</a:t>
            </a:r>
            <a:r>
              <a:rPr lang="it-IT" sz="1300" dirty="0" smtClean="0">
                <a:latin typeface="Arial"/>
                <a:cs typeface="Arial"/>
              </a:rPr>
              <a:t> tiene conto </a:t>
            </a:r>
            <a:r>
              <a:rPr lang="it-IT" sz="1300" dirty="0">
                <a:latin typeface="Arial"/>
                <a:cs typeface="Arial"/>
              </a:rPr>
              <a:t>della </a:t>
            </a:r>
            <a:r>
              <a:rPr lang="it-IT" sz="1300" dirty="0" smtClean="0">
                <a:latin typeface="Arial"/>
                <a:cs typeface="Arial"/>
              </a:rPr>
              <a:t>rotazione terrestre</a:t>
            </a:r>
            <a:r>
              <a:rPr lang="it-IT" sz="1300" dirty="0">
                <a:latin typeface="Arial"/>
                <a:cs typeface="Arial"/>
              </a:rPr>
              <a:t>, ma </a:t>
            </a:r>
            <a:r>
              <a:rPr lang="it-IT" sz="1300" dirty="0" smtClean="0">
                <a:latin typeface="Arial"/>
                <a:cs typeface="Arial"/>
              </a:rPr>
              <a:t>non consi-</a:t>
            </a:r>
            <a:r>
              <a:rPr lang="it-IT" sz="1300" dirty="0" err="1" smtClean="0">
                <a:latin typeface="Arial"/>
                <a:cs typeface="Arial"/>
              </a:rPr>
              <a:t>dera</a:t>
            </a:r>
            <a:r>
              <a:rPr lang="it-IT" sz="1300" dirty="0" smtClean="0">
                <a:latin typeface="Arial"/>
                <a:cs typeface="Arial"/>
              </a:rPr>
              <a:t> </a:t>
            </a:r>
            <a:r>
              <a:rPr lang="it-IT" sz="1300" dirty="0">
                <a:latin typeface="Arial"/>
                <a:cs typeface="Arial"/>
              </a:rPr>
              <a:t>la </a:t>
            </a:r>
            <a:r>
              <a:rPr lang="it-IT" sz="1300" dirty="0" smtClean="0">
                <a:latin typeface="Arial"/>
                <a:cs typeface="Arial"/>
              </a:rPr>
              <a:t>diversa </a:t>
            </a:r>
            <a:r>
              <a:rPr lang="it-IT" sz="1300" dirty="0">
                <a:latin typeface="Arial"/>
                <a:cs typeface="Arial"/>
              </a:rPr>
              <a:t>distribuzione delle terre </a:t>
            </a:r>
            <a:r>
              <a:rPr lang="it-IT" sz="1300" dirty="0" smtClean="0">
                <a:latin typeface="Arial"/>
                <a:cs typeface="Arial"/>
              </a:rPr>
              <a:t>emerse </a:t>
            </a:r>
            <a:r>
              <a:rPr lang="it-IT" sz="1300" dirty="0">
                <a:latin typeface="Arial"/>
                <a:cs typeface="Arial"/>
              </a:rPr>
              <a:t>e dei </a:t>
            </a:r>
            <a:r>
              <a:rPr lang="it-IT" sz="1300" dirty="0" smtClean="0">
                <a:latin typeface="Arial"/>
                <a:cs typeface="Arial"/>
              </a:rPr>
              <a:t>mari</a:t>
            </a:r>
            <a:r>
              <a:rPr lang="it-IT" sz="1300" dirty="0">
                <a:latin typeface="Arial"/>
                <a:cs typeface="Arial"/>
              </a:rPr>
              <a:t>. È </a:t>
            </a:r>
            <a:r>
              <a:rPr lang="it-IT" sz="1300" dirty="0" smtClean="0">
                <a:latin typeface="Arial"/>
                <a:cs typeface="Arial"/>
              </a:rPr>
              <a:t>più </a:t>
            </a:r>
            <a:r>
              <a:rPr lang="it-IT" sz="1300" dirty="0">
                <a:latin typeface="Arial"/>
                <a:cs typeface="Arial"/>
              </a:rPr>
              <a:t>vicino alla </a:t>
            </a:r>
            <a:r>
              <a:rPr lang="it-IT" sz="1300" dirty="0" smtClean="0">
                <a:latin typeface="Arial"/>
                <a:cs typeface="Arial"/>
              </a:rPr>
              <a:t>realtà rispetto </a:t>
            </a:r>
            <a:r>
              <a:rPr lang="it-IT" sz="1300" dirty="0">
                <a:latin typeface="Arial"/>
                <a:cs typeface="Arial"/>
              </a:rPr>
              <a:t>a quanto </a:t>
            </a:r>
            <a:r>
              <a:rPr lang="it-IT" sz="1300" dirty="0" smtClean="0">
                <a:latin typeface="Arial"/>
                <a:cs typeface="Arial"/>
              </a:rPr>
              <a:t>rappresentato </a:t>
            </a:r>
            <a:r>
              <a:rPr lang="it-IT" sz="1300" dirty="0" err="1" smtClean="0">
                <a:latin typeface="Arial"/>
                <a:cs typeface="Arial"/>
              </a:rPr>
              <a:t>imma-ginando</a:t>
            </a:r>
            <a:r>
              <a:rPr lang="it-IT" sz="1300" dirty="0" smtClean="0">
                <a:latin typeface="Arial"/>
                <a:cs typeface="Arial"/>
              </a:rPr>
              <a:t> la Terra immobile. </a:t>
            </a:r>
            <a:r>
              <a:rPr lang="it-IT" sz="1300" dirty="0">
                <a:latin typeface="Arial"/>
                <a:cs typeface="Arial"/>
              </a:rPr>
              <a:t>Per ogni </a:t>
            </a:r>
            <a:r>
              <a:rPr lang="it-IT" sz="1300" dirty="0" smtClean="0">
                <a:latin typeface="Arial"/>
                <a:cs typeface="Arial"/>
              </a:rPr>
              <a:t>emisfero sono </a:t>
            </a:r>
            <a:r>
              <a:rPr lang="it-IT" sz="1300" dirty="0">
                <a:latin typeface="Arial"/>
                <a:cs typeface="Arial"/>
              </a:rPr>
              <a:t>presenti </a:t>
            </a:r>
            <a:r>
              <a:rPr lang="it-IT" sz="1300" dirty="0" smtClean="0">
                <a:latin typeface="Arial"/>
                <a:cs typeface="Arial"/>
              </a:rPr>
              <a:t>tre </a:t>
            </a:r>
            <a:r>
              <a:rPr lang="it-IT" sz="1300" dirty="0">
                <a:latin typeface="Arial"/>
                <a:cs typeface="Arial"/>
              </a:rPr>
              <a:t>celle convettive </a:t>
            </a:r>
            <a:r>
              <a:rPr lang="it-IT" sz="1300" dirty="0" smtClean="0">
                <a:latin typeface="Arial"/>
                <a:cs typeface="Arial"/>
              </a:rPr>
              <a:t>principali </a:t>
            </a:r>
            <a:r>
              <a:rPr lang="it-IT" sz="1300" dirty="0">
                <a:latin typeface="Arial"/>
                <a:cs typeface="Arial"/>
              </a:rPr>
              <a:t>anziché una sola. </a:t>
            </a:r>
            <a:r>
              <a:rPr lang="it-IT" sz="1300" b="1" dirty="0" smtClean="0">
                <a:latin typeface="Arial"/>
                <a:cs typeface="Arial"/>
              </a:rPr>
              <a:t>PERCHÈ</a:t>
            </a:r>
            <a:r>
              <a:rPr lang="it-IT" sz="1300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it-IT" sz="13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379114" y="1865841"/>
            <a:ext cx="4653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it-IT" sz="1200" dirty="0" smtClean="0">
                <a:latin typeface="Arial"/>
                <a:cs typeface="Arial"/>
              </a:rPr>
              <a:t>L’aria, più </a:t>
            </a:r>
            <a:r>
              <a:rPr lang="it-IT" sz="1200" dirty="0">
                <a:latin typeface="Arial"/>
                <a:cs typeface="Arial"/>
              </a:rPr>
              <a:t>fredda e più </a:t>
            </a:r>
            <a:r>
              <a:rPr lang="it-IT" sz="1200" dirty="0" smtClean="0">
                <a:latin typeface="Arial"/>
                <a:cs typeface="Arial"/>
              </a:rPr>
              <a:t>pesante, si </a:t>
            </a:r>
            <a:r>
              <a:rPr lang="it-IT" sz="1200" dirty="0">
                <a:latin typeface="Arial"/>
                <a:cs typeface="Arial"/>
              </a:rPr>
              <a:t>sposta da Nord a Sud spinta </a:t>
            </a:r>
            <a:r>
              <a:rPr lang="it-IT" sz="1200" dirty="0" smtClean="0">
                <a:latin typeface="Arial"/>
                <a:cs typeface="Arial"/>
              </a:rPr>
              <a:t>da </a:t>
            </a:r>
            <a:r>
              <a:rPr lang="it-IT" sz="1200" dirty="0">
                <a:latin typeface="Arial"/>
                <a:cs typeface="Arial"/>
              </a:rPr>
              <a:t>un gradiente di </a:t>
            </a:r>
            <a:r>
              <a:rPr lang="it-IT" sz="1200" dirty="0" smtClean="0">
                <a:latin typeface="Arial"/>
                <a:cs typeface="Arial"/>
              </a:rPr>
              <a:t>pressione da </a:t>
            </a:r>
            <a:r>
              <a:rPr lang="it-IT" sz="1200" dirty="0">
                <a:latin typeface="Arial"/>
                <a:cs typeface="Arial"/>
              </a:rPr>
              <a:t>un’area anticiclonica verso una </a:t>
            </a:r>
            <a:r>
              <a:rPr lang="it-IT" sz="1200" dirty="0" smtClean="0">
                <a:latin typeface="Arial"/>
                <a:cs typeface="Arial"/>
              </a:rPr>
              <a:t>de-pressione </a:t>
            </a:r>
            <a:r>
              <a:rPr lang="it-IT" sz="1200" dirty="0">
                <a:latin typeface="Arial"/>
                <a:cs typeface="Arial"/>
              </a:rPr>
              <a:t>a sostituire l’aria più calda e più leggera che sale in </a:t>
            </a:r>
            <a:r>
              <a:rPr lang="it-IT" sz="1200" dirty="0" smtClean="0">
                <a:latin typeface="Arial"/>
                <a:cs typeface="Arial"/>
              </a:rPr>
              <a:t>quota. Quell’aria si </a:t>
            </a:r>
            <a:r>
              <a:rPr lang="it-IT" sz="1200" dirty="0">
                <a:latin typeface="Arial"/>
                <a:cs typeface="Arial"/>
              </a:rPr>
              <a:t>trova originariamente </a:t>
            </a:r>
            <a:r>
              <a:rPr lang="it-IT" sz="1200" dirty="0" smtClean="0">
                <a:latin typeface="Arial"/>
                <a:cs typeface="Arial"/>
              </a:rPr>
              <a:t>ad una elevata </a:t>
            </a:r>
            <a:r>
              <a:rPr lang="it-IT" sz="1200" dirty="0" err="1" smtClean="0">
                <a:latin typeface="Arial"/>
                <a:cs typeface="Arial"/>
              </a:rPr>
              <a:t>latitudi</a:t>
            </a:r>
            <a:r>
              <a:rPr lang="it-IT" sz="1200" dirty="0" smtClean="0">
                <a:latin typeface="Arial"/>
                <a:cs typeface="Arial"/>
              </a:rPr>
              <a:t>-ne</a:t>
            </a:r>
            <a:r>
              <a:rPr lang="it-IT" sz="1200" b="1" dirty="0" smtClean="0">
                <a:latin typeface="Arial"/>
                <a:cs typeface="Arial"/>
              </a:rPr>
              <a:t>:</a:t>
            </a:r>
            <a:r>
              <a:rPr lang="it-IT" sz="1200" dirty="0" smtClean="0">
                <a:latin typeface="Arial"/>
                <a:cs typeface="Arial"/>
              </a:rPr>
              <a:t> </a:t>
            </a:r>
            <a:r>
              <a:rPr lang="it-IT" sz="1200" dirty="0">
                <a:latin typeface="Arial"/>
                <a:cs typeface="Arial"/>
              </a:rPr>
              <a:t>possiede una bassa velocità periferica; muovendosi verso Sud, </a:t>
            </a:r>
            <a:r>
              <a:rPr lang="it-IT" sz="1200" dirty="0" smtClean="0">
                <a:latin typeface="Arial"/>
                <a:cs typeface="Arial"/>
              </a:rPr>
              <a:t>sorvola </a:t>
            </a:r>
            <a:r>
              <a:rPr lang="it-IT" sz="1200" dirty="0">
                <a:latin typeface="Arial"/>
                <a:cs typeface="Arial"/>
              </a:rPr>
              <a:t>porzioni del globo con velocità periferiche maggiori. </a:t>
            </a:r>
            <a:r>
              <a:rPr lang="it-IT" sz="1200" dirty="0" smtClean="0">
                <a:latin typeface="Arial"/>
                <a:cs typeface="Arial"/>
              </a:rPr>
              <a:t>L’aria </a:t>
            </a:r>
            <a:r>
              <a:rPr lang="it-IT" sz="1200" dirty="0">
                <a:latin typeface="Arial"/>
                <a:cs typeface="Arial"/>
              </a:rPr>
              <a:t>mantiene la sua velocità periferica iniziale; ad un </a:t>
            </a:r>
            <a:r>
              <a:rPr lang="it-IT" sz="1200" dirty="0" smtClean="0">
                <a:latin typeface="Arial"/>
                <a:cs typeface="Arial"/>
              </a:rPr>
              <a:t>osservato-re </a:t>
            </a:r>
            <a:r>
              <a:rPr lang="it-IT" sz="1200" dirty="0">
                <a:latin typeface="Arial"/>
                <a:cs typeface="Arial"/>
              </a:rPr>
              <a:t>esterno </a:t>
            </a:r>
            <a:r>
              <a:rPr lang="it-IT" sz="1200" dirty="0" smtClean="0">
                <a:latin typeface="Arial"/>
                <a:cs typeface="Arial"/>
              </a:rPr>
              <a:t>(es. </a:t>
            </a:r>
            <a:r>
              <a:rPr lang="it-IT" sz="1200" dirty="0">
                <a:latin typeface="Arial"/>
                <a:cs typeface="Arial"/>
              </a:rPr>
              <a:t>da una navicella spaziale) apparirà muoversi di </a:t>
            </a:r>
            <a:r>
              <a:rPr lang="it-IT" sz="1200" dirty="0" smtClean="0">
                <a:latin typeface="Arial"/>
                <a:cs typeface="Arial"/>
              </a:rPr>
              <a:t>moto </a:t>
            </a:r>
            <a:r>
              <a:rPr lang="it-IT" sz="1200" dirty="0">
                <a:latin typeface="Arial"/>
                <a:cs typeface="Arial"/>
              </a:rPr>
              <a:t>quasi rettilineo con la Terra che ruota al di sotto; </a:t>
            </a:r>
            <a:r>
              <a:rPr lang="it-IT" sz="1200" dirty="0" smtClean="0">
                <a:latin typeface="Arial"/>
                <a:cs typeface="Arial"/>
              </a:rPr>
              <a:t>ad un os-servatore</a:t>
            </a:r>
            <a:r>
              <a:rPr lang="it-IT" sz="1200" dirty="0">
                <a:latin typeface="Arial"/>
                <a:cs typeface="Arial"/>
              </a:rPr>
              <a:t>, vincolato sulla superficie, apparirà muoversi deviando </a:t>
            </a:r>
            <a:r>
              <a:rPr lang="it-IT" sz="1200" dirty="0" smtClean="0">
                <a:latin typeface="Arial"/>
                <a:cs typeface="Arial"/>
              </a:rPr>
              <a:t>verso Ovest (il </a:t>
            </a:r>
            <a:r>
              <a:rPr lang="it-IT" sz="1200" dirty="0">
                <a:latin typeface="Arial"/>
                <a:cs typeface="Arial"/>
              </a:rPr>
              <a:t>Sole sorge a oriente e tramonta ad occidente; </a:t>
            </a:r>
            <a:r>
              <a:rPr lang="it-IT" sz="1200" dirty="0" smtClean="0">
                <a:latin typeface="Arial"/>
                <a:cs typeface="Arial"/>
              </a:rPr>
              <a:t>la Terra </a:t>
            </a:r>
            <a:r>
              <a:rPr lang="it-IT" sz="1200" dirty="0">
                <a:latin typeface="Arial"/>
                <a:cs typeface="Arial"/>
              </a:rPr>
              <a:t>ruota da Ovest vero </a:t>
            </a:r>
            <a:r>
              <a:rPr lang="it-IT" sz="1200" dirty="0" smtClean="0">
                <a:latin typeface="Arial"/>
                <a:cs typeface="Arial"/>
              </a:rPr>
              <a:t>Est). È </a:t>
            </a:r>
            <a:r>
              <a:rPr lang="it-IT" sz="1200" dirty="0">
                <a:latin typeface="Arial"/>
                <a:cs typeface="Arial"/>
              </a:rPr>
              <a:t>come se </a:t>
            </a:r>
            <a:r>
              <a:rPr lang="it-IT" sz="1200" dirty="0" smtClean="0">
                <a:latin typeface="Arial"/>
                <a:cs typeface="Arial"/>
              </a:rPr>
              <a:t>l’aria “</a:t>
            </a:r>
            <a:r>
              <a:rPr lang="it-IT" sz="1200" dirty="0">
                <a:latin typeface="Arial"/>
                <a:cs typeface="Arial"/>
              </a:rPr>
              <a:t>rimanesse </a:t>
            </a:r>
            <a:r>
              <a:rPr lang="it-IT" sz="1200" dirty="0" smtClean="0">
                <a:latin typeface="Arial"/>
                <a:cs typeface="Arial"/>
              </a:rPr>
              <a:t>indie-</a:t>
            </a:r>
            <a:r>
              <a:rPr lang="it-IT" sz="1200" dirty="0" err="1" smtClean="0">
                <a:latin typeface="Arial"/>
                <a:cs typeface="Arial"/>
              </a:rPr>
              <a:t>tro</a:t>
            </a:r>
            <a:r>
              <a:rPr lang="it-IT" sz="1200" dirty="0">
                <a:latin typeface="Arial"/>
                <a:cs typeface="Arial"/>
              </a:rPr>
              <a:t>”, </a:t>
            </a:r>
            <a:r>
              <a:rPr lang="it-IT" sz="1200" dirty="0" smtClean="0">
                <a:latin typeface="Arial"/>
                <a:cs typeface="Arial"/>
              </a:rPr>
              <a:t>ad </a:t>
            </a:r>
            <a:r>
              <a:rPr lang="it-IT" sz="1200" dirty="0">
                <a:latin typeface="Arial"/>
                <a:cs typeface="Arial"/>
              </a:rPr>
              <a:t>Ovest, man mano che, scendendo verso l’equatore, “</a:t>
            </a:r>
            <a:r>
              <a:rPr lang="it-IT" sz="1200" dirty="0" smtClean="0">
                <a:latin typeface="Arial"/>
                <a:cs typeface="Arial"/>
              </a:rPr>
              <a:t>sor-vola</a:t>
            </a:r>
            <a:r>
              <a:rPr lang="it-IT" sz="1200" dirty="0">
                <a:latin typeface="Arial"/>
                <a:cs typeface="Arial"/>
              </a:rPr>
              <a:t>” territori che viaggiano più velocemente verso Est. </a:t>
            </a:r>
            <a:r>
              <a:rPr lang="it-IT" sz="1200" dirty="0" smtClean="0">
                <a:latin typeface="Arial"/>
                <a:cs typeface="Arial"/>
              </a:rPr>
              <a:t> </a:t>
            </a:r>
            <a:r>
              <a:rPr lang="it-IT" sz="1200" b="1" dirty="0" smtClean="0">
                <a:solidFill>
                  <a:srgbClr val="0000FF"/>
                </a:solidFill>
                <a:latin typeface="Arial"/>
                <a:cs typeface="Arial"/>
              </a:rPr>
              <a:t>L’aria de</a:t>
            </a:r>
            <a:r>
              <a:rPr lang="it-IT" sz="1200" dirty="0">
                <a:latin typeface="Arial"/>
                <a:cs typeface="Arial"/>
              </a:rPr>
              <a:t>-</a:t>
            </a:r>
            <a:endParaRPr lang="it-IT" sz="1200" b="1" dirty="0" smtClean="0"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70692" y="4429113"/>
            <a:ext cx="88623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it-IT" sz="1200" b="1" dirty="0">
                <a:solidFill>
                  <a:srgbClr val="0000FF"/>
                </a:solidFill>
                <a:latin typeface="Arial"/>
                <a:cs typeface="Arial"/>
              </a:rPr>
              <a:t>via verso </a:t>
            </a:r>
            <a:r>
              <a:rPr lang="it-IT" sz="1200" b="1" dirty="0" smtClean="0">
                <a:solidFill>
                  <a:srgbClr val="0000FF"/>
                </a:solidFill>
                <a:latin typeface="Arial"/>
                <a:cs typeface="Arial"/>
              </a:rPr>
              <a:t>destra nell’emisfero Nord e verso sinistra nell’emisfero Sud </a:t>
            </a:r>
            <a:r>
              <a:rPr lang="it-IT" sz="1200" b="1" dirty="0">
                <a:solidFill>
                  <a:srgbClr val="0000FF"/>
                </a:solidFill>
                <a:latin typeface="Arial"/>
                <a:cs typeface="Arial"/>
              </a:rPr>
              <a:t>rispetto al verso di percorrenza dall’anticiclone alla depressione</a:t>
            </a:r>
            <a:r>
              <a:rPr lang="it-IT" sz="1200" dirty="0">
                <a:latin typeface="Arial"/>
                <a:cs typeface="Arial"/>
              </a:rPr>
              <a:t>.</a:t>
            </a:r>
          </a:p>
          <a:p>
            <a:pPr algn="just"/>
            <a:r>
              <a:rPr lang="it-IT" sz="1200" dirty="0">
                <a:latin typeface="Arial"/>
                <a:cs typeface="Arial"/>
              </a:rPr>
              <a:t>Consideriamo </a:t>
            </a:r>
            <a:r>
              <a:rPr lang="it-IT" sz="1200" dirty="0" smtClean="0">
                <a:latin typeface="Arial"/>
                <a:cs typeface="Arial"/>
              </a:rPr>
              <a:t>l’aria </a:t>
            </a:r>
            <a:r>
              <a:rPr lang="it-IT" sz="1200" dirty="0">
                <a:latin typeface="Arial"/>
                <a:cs typeface="Arial"/>
              </a:rPr>
              <a:t>che si </a:t>
            </a:r>
            <a:r>
              <a:rPr lang="it-IT" sz="1200" dirty="0" smtClean="0">
                <a:latin typeface="Arial"/>
                <a:cs typeface="Arial"/>
              </a:rPr>
              <a:t>trova </a:t>
            </a:r>
            <a:r>
              <a:rPr lang="it-IT" sz="1200" dirty="0">
                <a:latin typeface="Arial"/>
                <a:cs typeface="Arial"/>
              </a:rPr>
              <a:t>in quota all’altezza dell’equatore e che si </a:t>
            </a:r>
            <a:r>
              <a:rPr lang="it-IT" sz="1200" dirty="0" smtClean="0">
                <a:latin typeface="Arial"/>
                <a:cs typeface="Arial"/>
              </a:rPr>
              <a:t>muove </a:t>
            </a:r>
            <a:r>
              <a:rPr lang="it-IT" sz="1200" dirty="0">
                <a:latin typeface="Arial"/>
                <a:cs typeface="Arial"/>
              </a:rPr>
              <a:t>verso Nord nella parte superiore della cella </a:t>
            </a:r>
            <a:r>
              <a:rPr lang="it-IT" sz="1200" dirty="0" smtClean="0">
                <a:latin typeface="Arial"/>
                <a:cs typeface="Arial"/>
              </a:rPr>
              <a:t>con-</a:t>
            </a:r>
            <a:r>
              <a:rPr lang="it-IT" sz="1200" dirty="0" err="1" smtClean="0">
                <a:latin typeface="Arial"/>
                <a:cs typeface="Arial"/>
              </a:rPr>
              <a:t>vettiva</a:t>
            </a:r>
            <a:r>
              <a:rPr lang="it-IT" sz="1200" dirty="0">
                <a:latin typeface="Arial"/>
                <a:cs typeface="Arial"/>
              </a:rPr>
              <a:t>. Essa possiede </a:t>
            </a:r>
            <a:r>
              <a:rPr lang="it-IT" sz="1200" dirty="0" smtClean="0">
                <a:latin typeface="Arial"/>
                <a:cs typeface="Arial"/>
              </a:rPr>
              <a:t>elevata </a:t>
            </a:r>
            <a:r>
              <a:rPr lang="it-IT" sz="1200" dirty="0">
                <a:latin typeface="Arial"/>
                <a:cs typeface="Arial"/>
              </a:rPr>
              <a:t>velocità periferica, si muove verso </a:t>
            </a:r>
            <a:r>
              <a:rPr lang="it-IT" sz="1200" dirty="0" smtClean="0">
                <a:latin typeface="Arial"/>
                <a:cs typeface="Arial"/>
              </a:rPr>
              <a:t>Nord </a:t>
            </a:r>
            <a:r>
              <a:rPr lang="it-IT" sz="1200" dirty="0">
                <a:latin typeface="Arial"/>
                <a:cs typeface="Arial"/>
              </a:rPr>
              <a:t>sempre più velocemente rispetto ai territori che man </a:t>
            </a:r>
            <a:r>
              <a:rPr lang="it-IT" sz="1200" dirty="0" smtClean="0">
                <a:latin typeface="Arial"/>
                <a:cs typeface="Arial"/>
              </a:rPr>
              <a:t>ma-no </a:t>
            </a:r>
            <a:r>
              <a:rPr lang="it-IT" sz="1200" dirty="0">
                <a:latin typeface="Arial"/>
                <a:cs typeface="Arial"/>
              </a:rPr>
              <a:t>“sorvola”, dato che essi progrediscono con una velocità periferica progressivamente minore all’aumentare della latitudine. </a:t>
            </a:r>
            <a:r>
              <a:rPr lang="it-IT" sz="1200" dirty="0" smtClean="0">
                <a:latin typeface="Arial"/>
                <a:cs typeface="Arial"/>
              </a:rPr>
              <a:t>An-che </a:t>
            </a:r>
            <a:r>
              <a:rPr lang="it-IT" sz="1200" dirty="0">
                <a:latin typeface="Arial"/>
                <a:cs typeface="Arial"/>
              </a:rPr>
              <a:t>in questo caso, per un osservatore sulla Terra, </a:t>
            </a:r>
            <a:r>
              <a:rPr lang="it-IT" sz="1200" dirty="0" smtClean="0">
                <a:latin typeface="Arial"/>
                <a:cs typeface="Arial"/>
              </a:rPr>
              <a:t>l’aria subisce </a:t>
            </a:r>
            <a:r>
              <a:rPr lang="it-IT" sz="1200" dirty="0">
                <a:latin typeface="Arial"/>
                <a:cs typeface="Arial"/>
              </a:rPr>
              <a:t>una deviazione verso destra rispetto al verso di </a:t>
            </a:r>
            <a:r>
              <a:rPr lang="it-IT" sz="1200" dirty="0" smtClean="0">
                <a:latin typeface="Arial"/>
                <a:cs typeface="Arial"/>
              </a:rPr>
              <a:t>percorrenza.</a:t>
            </a:r>
          </a:p>
          <a:p>
            <a:pPr algn="just"/>
            <a:r>
              <a:rPr lang="it-IT" sz="1200" dirty="0" smtClean="0">
                <a:latin typeface="Arial"/>
                <a:cs typeface="Arial"/>
              </a:rPr>
              <a:t>L’aria </a:t>
            </a:r>
            <a:r>
              <a:rPr lang="it-IT" sz="1200" dirty="0">
                <a:latin typeface="Arial"/>
                <a:cs typeface="Arial"/>
              </a:rPr>
              <a:t>si muove secondo un gradiente barico (di diminuzione di pressione), inizialmente lungo una direzione che va da un </a:t>
            </a:r>
            <a:r>
              <a:rPr lang="it-IT" sz="1200" dirty="0" err="1" smtClean="0">
                <a:latin typeface="Arial"/>
                <a:cs typeface="Arial"/>
              </a:rPr>
              <a:t>antici</a:t>
            </a:r>
            <a:r>
              <a:rPr lang="it-IT" sz="1200" dirty="0" smtClean="0">
                <a:latin typeface="Arial"/>
                <a:cs typeface="Arial"/>
              </a:rPr>
              <a:t>-clone </a:t>
            </a:r>
            <a:r>
              <a:rPr lang="it-IT" sz="1200" dirty="0">
                <a:latin typeface="Arial"/>
                <a:cs typeface="Arial"/>
              </a:rPr>
              <a:t>a una depressione, subendo poi </a:t>
            </a:r>
            <a:r>
              <a:rPr lang="it-IT" sz="1200" dirty="0" smtClean="0">
                <a:latin typeface="Arial"/>
                <a:cs typeface="Arial"/>
              </a:rPr>
              <a:t>una “apparente” </a:t>
            </a:r>
            <a:r>
              <a:rPr lang="it-IT" sz="1200" dirty="0">
                <a:latin typeface="Arial"/>
                <a:cs typeface="Arial"/>
              </a:rPr>
              <a:t>deviazione verso </a:t>
            </a:r>
            <a:r>
              <a:rPr lang="it-IT" sz="1200" dirty="0" smtClean="0">
                <a:latin typeface="Arial"/>
                <a:cs typeface="Arial"/>
              </a:rPr>
              <a:t>destra; </a:t>
            </a:r>
            <a:r>
              <a:rPr lang="it-IT" sz="1200" dirty="0">
                <a:latin typeface="Arial"/>
                <a:cs typeface="Arial"/>
              </a:rPr>
              <a:t>ma </a:t>
            </a:r>
            <a:r>
              <a:rPr lang="it-IT" sz="1200" dirty="0" smtClean="0">
                <a:latin typeface="Arial"/>
                <a:cs typeface="Arial"/>
              </a:rPr>
              <a:t>all’osservatore </a:t>
            </a:r>
            <a:r>
              <a:rPr lang="it-IT" sz="1200" dirty="0">
                <a:latin typeface="Arial"/>
                <a:cs typeface="Arial"/>
              </a:rPr>
              <a:t>sulla Terra appare come un reale cambiamento della direzione di spostamento dell’aria, determinato da una apparente forza deviatrice terrestre, detta </a:t>
            </a:r>
            <a:r>
              <a:rPr lang="it-IT" sz="1200" b="1" dirty="0">
                <a:solidFill>
                  <a:srgbClr val="0000FF"/>
                </a:solidFill>
                <a:latin typeface="Arial"/>
                <a:cs typeface="Arial"/>
              </a:rPr>
              <a:t>forza </a:t>
            </a:r>
            <a:r>
              <a:rPr lang="it-IT" sz="1200" b="1" dirty="0" smtClean="0">
                <a:solidFill>
                  <a:srgbClr val="0000FF"/>
                </a:solidFill>
                <a:latin typeface="Arial"/>
                <a:cs typeface="Arial"/>
              </a:rPr>
              <a:t>geostrofica</a:t>
            </a:r>
            <a:r>
              <a:rPr lang="it-IT" sz="1200" dirty="0" smtClean="0">
                <a:latin typeface="Arial"/>
                <a:cs typeface="Arial"/>
              </a:rPr>
              <a:t>. Ma se si ammette l’esistenza di tale forza e se si ammetta che l’aria si muove cambiando direzione e verso di per-</a:t>
            </a:r>
            <a:r>
              <a:rPr lang="it-IT" sz="1200" dirty="0" err="1" smtClean="0">
                <a:latin typeface="Arial"/>
                <a:cs typeface="Arial"/>
              </a:rPr>
              <a:t>correnza</a:t>
            </a:r>
            <a:r>
              <a:rPr lang="it-IT" sz="1200" dirty="0" smtClean="0">
                <a:latin typeface="Arial"/>
                <a:cs typeface="Arial"/>
              </a:rPr>
              <a:t>, allora dobbiamo ammettere la conseguenza esistenza (seppure apparente) di una accelerazione, detta 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  <a:cs typeface="Arial"/>
              </a:rPr>
              <a:t>accelerazione di </a:t>
            </a:r>
            <a:r>
              <a:rPr lang="it-IT" sz="1200" b="1" dirty="0" err="1" smtClean="0">
                <a:solidFill>
                  <a:srgbClr val="FF0000"/>
                </a:solidFill>
                <a:latin typeface="Arial"/>
                <a:cs typeface="Arial"/>
              </a:rPr>
              <a:t>Coriolis</a:t>
            </a:r>
            <a:r>
              <a:rPr lang="it-IT" sz="12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t-IT" sz="1200" dirty="0" smtClean="0">
                <a:latin typeface="Arial"/>
                <a:cs typeface="Arial"/>
              </a:rPr>
              <a:t>(fisico francese; 1792 </a:t>
            </a:r>
            <a:r>
              <a:rPr lang="it-IT" sz="1200" b="1" dirty="0">
                <a:latin typeface="Arial"/>
                <a:cs typeface="Arial"/>
              </a:rPr>
              <a:t>÷</a:t>
            </a:r>
            <a:r>
              <a:rPr lang="it-IT" sz="1200" dirty="0" smtClean="0">
                <a:latin typeface="Arial"/>
                <a:cs typeface="Arial"/>
              </a:rPr>
              <a:t> 1843).</a:t>
            </a:r>
            <a:endParaRPr lang="it-IT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8079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25315" y="177863"/>
            <a:ext cx="8753114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L’aria si muove come </a:t>
            </a:r>
            <a:r>
              <a:rPr lang="it-IT" b="1" dirty="0" smtClean="0"/>
              <a:t>risultante </a:t>
            </a:r>
            <a:r>
              <a:rPr lang="it-IT" b="1" dirty="0" smtClean="0"/>
              <a:t>di: gradiente barico + forza geostrofica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010481" y="584380"/>
            <a:ext cx="2186966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it-IT" sz="1400" dirty="0">
                <a:latin typeface="Arial"/>
                <a:cs typeface="Arial"/>
              </a:rPr>
              <a:t>La pressione </a:t>
            </a:r>
            <a:r>
              <a:rPr lang="it-IT" sz="1400" dirty="0" smtClean="0">
                <a:latin typeface="Arial"/>
                <a:cs typeface="Arial"/>
              </a:rPr>
              <a:t>cambia</a:t>
            </a:r>
            <a:r>
              <a:rPr lang="it-IT" sz="1400" dirty="0">
                <a:latin typeface="Arial"/>
                <a:cs typeface="Arial"/>
              </a:rPr>
              <a:t>, più o </a:t>
            </a:r>
            <a:r>
              <a:rPr lang="it-IT" sz="1400" dirty="0" smtClean="0">
                <a:latin typeface="Arial"/>
                <a:cs typeface="Arial"/>
              </a:rPr>
              <a:t>meno rapidamente </a:t>
            </a:r>
            <a:r>
              <a:rPr lang="it-IT" sz="1400" dirty="0">
                <a:latin typeface="Arial"/>
                <a:cs typeface="Arial"/>
              </a:rPr>
              <a:t>a </a:t>
            </a:r>
            <a:r>
              <a:rPr lang="it-IT" sz="1400" dirty="0" smtClean="0">
                <a:latin typeface="Arial"/>
                <a:cs typeface="Arial"/>
              </a:rPr>
              <a:t>seconda </a:t>
            </a:r>
            <a:r>
              <a:rPr lang="it-IT" sz="1400" dirty="0">
                <a:latin typeface="Arial"/>
                <a:cs typeface="Arial"/>
              </a:rPr>
              <a:t>della </a:t>
            </a:r>
            <a:r>
              <a:rPr lang="it-IT" sz="1400" dirty="0" smtClean="0">
                <a:latin typeface="Arial"/>
                <a:cs typeface="Arial"/>
              </a:rPr>
              <a:t>distanza </a:t>
            </a:r>
            <a:r>
              <a:rPr lang="it-IT" sz="1400" dirty="0">
                <a:latin typeface="Arial"/>
                <a:cs typeface="Arial"/>
              </a:rPr>
              <a:t>fra le </a:t>
            </a:r>
            <a:r>
              <a:rPr lang="it-IT" sz="1400" dirty="0" smtClean="0">
                <a:latin typeface="Arial"/>
                <a:cs typeface="Arial"/>
              </a:rPr>
              <a:t>isobare</a:t>
            </a:r>
            <a:r>
              <a:rPr lang="it-IT" sz="1400" dirty="0">
                <a:latin typeface="Arial"/>
                <a:cs typeface="Arial"/>
              </a:rPr>
              <a:t>, se queste </a:t>
            </a:r>
            <a:r>
              <a:rPr lang="it-IT" sz="1400" dirty="0" smtClean="0">
                <a:latin typeface="Arial"/>
                <a:cs typeface="Arial"/>
              </a:rPr>
              <a:t>vengono tagliate </a:t>
            </a:r>
            <a:r>
              <a:rPr lang="it-IT" sz="1400" dirty="0">
                <a:latin typeface="Arial"/>
                <a:cs typeface="Arial"/>
              </a:rPr>
              <a:t>lungo una </a:t>
            </a:r>
            <a:r>
              <a:rPr lang="it-IT" sz="1400" dirty="0" smtClean="0">
                <a:latin typeface="Arial"/>
                <a:cs typeface="Arial"/>
              </a:rPr>
              <a:t>direzione </a:t>
            </a:r>
            <a:r>
              <a:rPr lang="it-IT" sz="1400" dirty="0">
                <a:latin typeface="Arial"/>
                <a:cs typeface="Arial"/>
              </a:rPr>
              <a:t>ad esse </a:t>
            </a:r>
            <a:r>
              <a:rPr lang="it-IT" sz="1400" dirty="0" smtClean="0">
                <a:latin typeface="Arial"/>
                <a:cs typeface="Arial"/>
              </a:rPr>
              <a:t>perpendicolare</a:t>
            </a:r>
            <a:r>
              <a:rPr lang="it-IT" sz="1400" dirty="0">
                <a:latin typeface="Arial"/>
                <a:cs typeface="Arial"/>
              </a:rPr>
              <a:t>. </a:t>
            </a:r>
            <a:r>
              <a:rPr lang="it-IT" sz="1400" dirty="0" smtClean="0">
                <a:latin typeface="Arial"/>
                <a:cs typeface="Arial"/>
              </a:rPr>
              <a:t>Lungo tale </a:t>
            </a:r>
            <a:r>
              <a:rPr lang="it-IT" sz="1400" dirty="0">
                <a:latin typeface="Arial"/>
                <a:cs typeface="Arial"/>
              </a:rPr>
              <a:t>direzione l’aria tende a </a:t>
            </a:r>
            <a:r>
              <a:rPr lang="it-IT" sz="1400" dirty="0" smtClean="0">
                <a:latin typeface="Arial"/>
                <a:cs typeface="Arial"/>
              </a:rPr>
              <a:t>spostarsi </a:t>
            </a:r>
            <a:r>
              <a:rPr lang="it-IT" sz="1400" dirty="0">
                <a:latin typeface="Arial"/>
                <a:cs typeface="Arial"/>
              </a:rPr>
              <a:t>da un </a:t>
            </a:r>
            <a:r>
              <a:rPr lang="it-IT" sz="1400" dirty="0" err="1" smtClean="0">
                <a:latin typeface="Arial"/>
                <a:cs typeface="Arial"/>
              </a:rPr>
              <a:t>antici</a:t>
            </a:r>
            <a:r>
              <a:rPr lang="it-IT" sz="1400" dirty="0" smtClean="0">
                <a:latin typeface="Arial"/>
                <a:cs typeface="Arial"/>
              </a:rPr>
              <a:t>-clone </a:t>
            </a:r>
            <a:r>
              <a:rPr lang="it-IT" sz="1400" dirty="0">
                <a:latin typeface="Arial"/>
                <a:cs typeface="Arial"/>
              </a:rPr>
              <a:t>ad una </a:t>
            </a:r>
            <a:r>
              <a:rPr lang="it-IT" sz="1400" dirty="0" err="1" smtClean="0">
                <a:latin typeface="Arial"/>
                <a:cs typeface="Arial"/>
              </a:rPr>
              <a:t>depressio</a:t>
            </a:r>
            <a:r>
              <a:rPr lang="it-IT" sz="1400" dirty="0" smtClean="0">
                <a:latin typeface="Arial"/>
                <a:cs typeface="Arial"/>
              </a:rPr>
              <a:t>-ne. </a:t>
            </a:r>
            <a:r>
              <a:rPr lang="it-IT" sz="1400" dirty="0">
                <a:latin typeface="Arial"/>
                <a:cs typeface="Arial"/>
              </a:rPr>
              <a:t>Ma per </a:t>
            </a:r>
            <a:r>
              <a:rPr lang="it-IT" sz="1400" dirty="0" smtClean="0">
                <a:latin typeface="Arial"/>
                <a:cs typeface="Arial"/>
              </a:rPr>
              <a:t>ef</a:t>
            </a:r>
            <a:r>
              <a:rPr lang="it-IT" sz="1400" dirty="0">
                <a:latin typeface="Arial"/>
                <a:cs typeface="Arial"/>
              </a:rPr>
              <a:t>f</a:t>
            </a:r>
            <a:r>
              <a:rPr lang="it-IT" sz="1400" dirty="0" smtClean="0">
                <a:latin typeface="Arial"/>
                <a:cs typeface="Arial"/>
              </a:rPr>
              <a:t>etto della </a:t>
            </a:r>
            <a:r>
              <a:rPr lang="it-IT" sz="1400" dirty="0">
                <a:latin typeface="Arial"/>
                <a:cs typeface="Arial"/>
              </a:rPr>
              <a:t>forza </a:t>
            </a:r>
            <a:r>
              <a:rPr lang="it-IT" sz="1400" dirty="0" smtClean="0">
                <a:latin typeface="Arial"/>
                <a:cs typeface="Arial"/>
              </a:rPr>
              <a:t>geostrofica </a:t>
            </a:r>
            <a:r>
              <a:rPr lang="it-IT" sz="1400" dirty="0">
                <a:latin typeface="Arial"/>
                <a:cs typeface="Arial"/>
              </a:rPr>
              <a:t>il </a:t>
            </a:r>
            <a:r>
              <a:rPr lang="it-IT" sz="1400" dirty="0" smtClean="0">
                <a:latin typeface="Arial"/>
                <a:cs typeface="Arial"/>
              </a:rPr>
              <a:t>vento</a:t>
            </a:r>
            <a:r>
              <a:rPr lang="it-IT" sz="1400" dirty="0">
                <a:latin typeface="Arial"/>
                <a:cs typeface="Arial"/>
              </a:rPr>
              <a:t>, </a:t>
            </a:r>
            <a:r>
              <a:rPr lang="it-IT" sz="1400" dirty="0" smtClean="0">
                <a:latin typeface="Arial"/>
                <a:cs typeface="Arial"/>
              </a:rPr>
              <a:t>nell’emisfero boreale</a:t>
            </a:r>
            <a:r>
              <a:rPr lang="it-IT" sz="1400" dirty="0">
                <a:latin typeface="Arial"/>
                <a:cs typeface="Arial"/>
              </a:rPr>
              <a:t>, si </a:t>
            </a:r>
            <a:r>
              <a:rPr lang="it-IT" sz="1400" dirty="0" smtClean="0">
                <a:latin typeface="Arial"/>
                <a:cs typeface="Arial"/>
              </a:rPr>
              <a:t>sposta  </a:t>
            </a:r>
            <a:r>
              <a:rPr lang="it-IT" sz="1400" dirty="0">
                <a:latin typeface="Arial"/>
                <a:cs typeface="Arial"/>
              </a:rPr>
              <a:t>a </a:t>
            </a:r>
            <a:r>
              <a:rPr lang="it-IT" sz="1400" dirty="0" smtClean="0">
                <a:latin typeface="Arial"/>
                <a:cs typeface="Arial"/>
              </a:rPr>
              <a:t> destra  </a:t>
            </a:r>
            <a:r>
              <a:rPr lang="it-IT" sz="1400" dirty="0">
                <a:latin typeface="Arial"/>
                <a:cs typeface="Arial"/>
              </a:rPr>
              <a:t>e </a:t>
            </a:r>
            <a:r>
              <a:rPr lang="it-IT" sz="1400" dirty="0" smtClean="0">
                <a:latin typeface="Arial"/>
                <a:cs typeface="Arial"/>
              </a:rPr>
              <a:t> se  il</a:t>
            </a:r>
            <a:endParaRPr lang="it-IT" sz="1400" dirty="0"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010481" y="3562693"/>
            <a:ext cx="5967948" cy="283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400" dirty="0">
                <a:latin typeface="Arial"/>
                <a:cs typeface="Arial"/>
              </a:rPr>
              <a:t>percorso </a:t>
            </a:r>
            <a:r>
              <a:rPr lang="it-IT" sz="1400" dirty="0" smtClean="0">
                <a:latin typeface="Arial"/>
                <a:cs typeface="Arial"/>
              </a:rPr>
              <a:t>è sufficientemente </a:t>
            </a:r>
            <a:r>
              <a:rPr lang="it-IT" sz="1400" dirty="0">
                <a:latin typeface="Arial"/>
                <a:cs typeface="Arial"/>
              </a:rPr>
              <a:t>lungo, la direzione del vento </a:t>
            </a:r>
            <a:r>
              <a:rPr lang="it-IT" sz="1400" dirty="0" smtClean="0">
                <a:latin typeface="Arial"/>
                <a:cs typeface="Arial"/>
              </a:rPr>
              <a:t>finisce </a:t>
            </a:r>
            <a:r>
              <a:rPr lang="it-IT" sz="1400" dirty="0">
                <a:latin typeface="Arial"/>
                <a:cs typeface="Arial"/>
              </a:rPr>
              <a:t>col diventare parallela alle isobare con velocità che dipende dal gradiente barico (venti tanto più intensi quanto più le isobare sono </a:t>
            </a:r>
            <a:r>
              <a:rPr lang="it-IT" sz="1400" dirty="0" smtClean="0">
                <a:latin typeface="Arial"/>
                <a:cs typeface="Arial"/>
              </a:rPr>
              <a:t>ravvicinate).</a:t>
            </a:r>
          </a:p>
          <a:p>
            <a:pPr algn="just">
              <a:spcAft>
                <a:spcPts val="600"/>
              </a:spcAft>
            </a:pPr>
            <a:r>
              <a:rPr lang="it-IT" sz="1400" dirty="0" smtClean="0">
                <a:latin typeface="Arial"/>
                <a:cs typeface="Arial"/>
              </a:rPr>
              <a:t>Negli </a:t>
            </a:r>
            <a:r>
              <a:rPr lang="it-IT" sz="1400" dirty="0">
                <a:latin typeface="Arial"/>
                <a:cs typeface="Arial"/>
              </a:rPr>
              <a:t>strati bassi dell’atmosfera l’aria fredda scende come una spirale che ruota in senso orario comprimendosi al suolo (alta pressione) </a:t>
            </a:r>
            <a:r>
              <a:rPr lang="it-IT" sz="1400" dirty="0" smtClean="0">
                <a:latin typeface="Arial"/>
                <a:cs typeface="Arial"/>
              </a:rPr>
              <a:t>per </a:t>
            </a:r>
            <a:r>
              <a:rPr lang="it-IT" sz="1400" dirty="0">
                <a:latin typeface="Arial"/>
                <a:cs typeface="Arial"/>
              </a:rPr>
              <a:t>“allargandosi” verso la periferia. Quell’aria viene come “risucchiata” dall’area di bassa pressione a sostituire quella calda e leggera che sale come un vortice ruotando in senso </a:t>
            </a:r>
            <a:r>
              <a:rPr lang="it-IT" sz="1400" dirty="0" smtClean="0">
                <a:latin typeface="Arial"/>
                <a:cs typeface="Arial"/>
              </a:rPr>
              <a:t>antiorario.</a:t>
            </a:r>
          </a:p>
          <a:p>
            <a:pPr algn="just"/>
            <a:r>
              <a:rPr lang="it-IT" sz="1400" dirty="0" smtClean="0">
                <a:latin typeface="Arial"/>
                <a:cs typeface="Arial"/>
              </a:rPr>
              <a:t>Da </a:t>
            </a:r>
            <a:r>
              <a:rPr lang="it-IT" sz="1400" dirty="0">
                <a:latin typeface="Arial"/>
                <a:cs typeface="Arial"/>
              </a:rPr>
              <a:t>quanto finora espresso è possibile enunciare la </a:t>
            </a:r>
            <a:r>
              <a:rPr lang="it-IT" sz="1400" b="1" dirty="0">
                <a:solidFill>
                  <a:srgbClr val="0000FF"/>
                </a:solidFill>
                <a:latin typeface="Arial"/>
                <a:cs typeface="Arial"/>
              </a:rPr>
              <a:t>legge di </a:t>
            </a:r>
            <a:r>
              <a:rPr lang="it-IT" sz="1400" b="1" dirty="0" err="1">
                <a:solidFill>
                  <a:srgbClr val="0000FF"/>
                </a:solidFill>
                <a:latin typeface="Arial"/>
                <a:cs typeface="Arial"/>
              </a:rPr>
              <a:t>Buys</a:t>
            </a:r>
            <a:r>
              <a:rPr lang="it-IT" sz="14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it-IT" sz="1400" b="1" dirty="0" err="1" smtClean="0">
                <a:solidFill>
                  <a:srgbClr val="0000FF"/>
                </a:solidFill>
                <a:latin typeface="Arial"/>
                <a:cs typeface="Arial"/>
              </a:rPr>
              <a:t>Ballot</a:t>
            </a:r>
            <a:r>
              <a:rPr lang="it-IT" sz="1400" b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it-IT" sz="1400" dirty="0" smtClean="0">
                <a:latin typeface="Arial"/>
                <a:cs typeface="Arial"/>
              </a:rPr>
              <a:t>(fisico olandese; 1817 </a:t>
            </a:r>
            <a:r>
              <a:rPr lang="it-IT" sz="1400" b="1" dirty="0" smtClean="0">
                <a:latin typeface="Arial"/>
                <a:cs typeface="Arial"/>
              </a:rPr>
              <a:t>÷ </a:t>
            </a:r>
            <a:r>
              <a:rPr lang="it-IT" sz="1400" dirty="0" smtClean="0">
                <a:latin typeface="Arial"/>
                <a:cs typeface="Arial"/>
              </a:rPr>
              <a:t>1890)</a:t>
            </a:r>
            <a:r>
              <a:rPr lang="it-IT" sz="1400" b="1" dirty="0" smtClean="0">
                <a:latin typeface="Arial"/>
                <a:cs typeface="Arial"/>
              </a:rPr>
              <a:t>:</a:t>
            </a:r>
            <a:r>
              <a:rPr lang="it-IT" sz="1400" dirty="0" smtClean="0">
                <a:latin typeface="Arial"/>
                <a:cs typeface="Arial"/>
              </a:rPr>
              <a:t> </a:t>
            </a:r>
            <a:r>
              <a:rPr lang="it-IT" sz="1400" b="1" dirty="0">
                <a:solidFill>
                  <a:srgbClr val="FF0000"/>
                </a:solidFill>
                <a:latin typeface="Arial"/>
                <a:cs typeface="Arial"/>
              </a:rPr>
              <a:t>nel nostro emisfero, volgendo le spalle al vento, si ha la bassa pressione davanti a sinistra e l’alta pressione indietro a destra e viceversa nell’emisfero </a:t>
            </a:r>
            <a:r>
              <a:rPr lang="it-IT" sz="1400" b="1" dirty="0" smtClean="0">
                <a:solidFill>
                  <a:srgbClr val="FF0000"/>
                </a:solidFill>
                <a:latin typeface="Arial"/>
                <a:cs typeface="Arial"/>
              </a:rPr>
              <a:t>australe</a:t>
            </a:r>
            <a:r>
              <a:rPr lang="it-IT" sz="1400" dirty="0" smtClean="0">
                <a:latin typeface="Arial"/>
                <a:cs typeface="Arial"/>
              </a:rPr>
              <a:t>.</a:t>
            </a:r>
            <a:endParaRPr lang="it-IT" sz="1400" dirty="0">
              <a:latin typeface="Arial"/>
              <a:cs typeface="Arial"/>
            </a:endParaRPr>
          </a:p>
        </p:txBody>
      </p:sp>
      <p:pic>
        <p:nvPicPr>
          <p:cNvPr id="2" name="Immagine 1" descr="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09" y="565801"/>
            <a:ext cx="2668746" cy="57020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Immagine 2" descr="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95" y="565801"/>
            <a:ext cx="3662543" cy="283407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23603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sobare 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252" y="3885825"/>
            <a:ext cx="2745676" cy="285742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172561" y="3934139"/>
            <a:ext cx="59429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500" b="1" dirty="0" smtClean="0">
                <a:solidFill>
                  <a:srgbClr val="0000FF"/>
                </a:solidFill>
                <a:latin typeface="Arial"/>
                <a:cs typeface="Arial"/>
              </a:rPr>
              <a:t>Le </a:t>
            </a:r>
            <a:r>
              <a:rPr lang="it-IT" sz="1500" b="1" dirty="0">
                <a:solidFill>
                  <a:srgbClr val="FF0000"/>
                </a:solidFill>
                <a:latin typeface="Arial"/>
                <a:cs typeface="Arial"/>
              </a:rPr>
              <a:t>isobare</a:t>
            </a:r>
            <a:r>
              <a:rPr lang="it-IT" sz="1500" b="1" dirty="0">
                <a:solidFill>
                  <a:srgbClr val="0000FF"/>
                </a:solidFill>
                <a:latin typeface="Arial"/>
                <a:cs typeface="Arial"/>
              </a:rPr>
              <a:t> sono linee ideali che uniscono i punti con uguale pressione atmosferica al </a:t>
            </a:r>
            <a:r>
              <a:rPr lang="it-IT" sz="1500" b="1" dirty="0">
                <a:solidFill>
                  <a:srgbClr val="FF0000"/>
                </a:solidFill>
                <a:latin typeface="Arial"/>
                <a:cs typeface="Arial"/>
              </a:rPr>
              <a:t>livello del mare </a:t>
            </a:r>
            <a:r>
              <a:rPr lang="it-IT" sz="1500" b="1" dirty="0">
                <a:solidFill>
                  <a:srgbClr val="0000FF"/>
                </a:solidFill>
                <a:latin typeface="Arial"/>
                <a:cs typeface="Arial"/>
              </a:rPr>
              <a:t>o ad una certa quota </a:t>
            </a:r>
            <a:r>
              <a:rPr lang="it-IT" sz="1500" b="1" dirty="0" smtClean="0">
                <a:solidFill>
                  <a:srgbClr val="0000FF"/>
                </a:solidFill>
                <a:latin typeface="Arial"/>
                <a:cs typeface="Arial"/>
              </a:rPr>
              <a:t>altimetrica</a:t>
            </a:r>
            <a:r>
              <a:rPr lang="it-IT" sz="1500" dirty="0" smtClean="0">
                <a:latin typeface="Arial"/>
                <a:cs typeface="Arial"/>
              </a:rPr>
              <a:t>.</a:t>
            </a:r>
            <a:endParaRPr lang="it-IT" sz="1500" dirty="0"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72561" y="4851440"/>
            <a:ext cx="587397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500" dirty="0" smtClean="0">
                <a:latin typeface="Arial"/>
                <a:cs typeface="Arial"/>
              </a:rPr>
              <a:t>Immaginiamo la registrazione istantanea della pressione di una stazione a Torino </a:t>
            </a:r>
            <a:r>
              <a:rPr lang="it-IT" sz="1500" dirty="0" err="1" smtClean="0">
                <a:latin typeface="Arial"/>
                <a:cs typeface="Arial"/>
              </a:rPr>
              <a:t>P</a:t>
            </a:r>
            <a:r>
              <a:rPr lang="it-IT" sz="1500" dirty="0" smtClean="0">
                <a:latin typeface="Arial"/>
                <a:cs typeface="Arial"/>
              </a:rPr>
              <a:t> = 1.000 </a:t>
            </a:r>
            <a:r>
              <a:rPr lang="it-IT" sz="1500" dirty="0" err="1" smtClean="0">
                <a:latin typeface="Arial"/>
                <a:cs typeface="Arial"/>
              </a:rPr>
              <a:t>hPa</a:t>
            </a:r>
            <a:r>
              <a:rPr lang="it-IT" sz="1500" dirty="0" smtClean="0">
                <a:latin typeface="Arial"/>
                <a:cs typeface="Arial"/>
              </a:rPr>
              <a:t>, valore apparentemente tipico di una depressione. L’altitudine è 250 m s.l.m. Se la pressione diminuisce di 8,5 </a:t>
            </a:r>
            <a:r>
              <a:rPr lang="it-IT" sz="1500" dirty="0" err="1" smtClean="0">
                <a:latin typeface="Arial"/>
                <a:cs typeface="Arial"/>
              </a:rPr>
              <a:t>hPa</a:t>
            </a:r>
            <a:r>
              <a:rPr lang="it-IT" sz="1500" dirty="0" smtClean="0">
                <a:latin typeface="Arial"/>
                <a:cs typeface="Arial"/>
              </a:rPr>
              <a:t> ogni 100 m di quota (- 8,5 </a:t>
            </a:r>
            <a:r>
              <a:rPr lang="it-IT" sz="1500" dirty="0" err="1" smtClean="0">
                <a:latin typeface="Arial"/>
                <a:cs typeface="Arial"/>
              </a:rPr>
              <a:t>hPa</a:t>
            </a:r>
            <a:r>
              <a:rPr lang="it-IT" sz="1500" dirty="0" smtClean="0">
                <a:latin typeface="Arial"/>
                <a:cs typeface="Arial"/>
              </a:rPr>
              <a:t>/hm), </a:t>
            </a:r>
            <a:r>
              <a:rPr lang="it-IT" sz="1500" dirty="0">
                <a:latin typeface="Arial"/>
                <a:cs typeface="Arial"/>
              </a:rPr>
              <a:t>r</a:t>
            </a:r>
            <a:r>
              <a:rPr lang="it-IT" sz="1500" dirty="0" smtClean="0">
                <a:latin typeface="Arial"/>
                <a:cs typeface="Arial"/>
              </a:rPr>
              <a:t>ispetto al livello del mare risultano 2,5 hm. Pertanto la pressione riportata al livello marino è pari a </a:t>
            </a:r>
            <a:r>
              <a:rPr lang="it-IT" sz="1500" dirty="0" err="1" smtClean="0">
                <a:latin typeface="Arial"/>
                <a:cs typeface="Arial"/>
              </a:rPr>
              <a:t>P</a:t>
            </a:r>
            <a:r>
              <a:rPr lang="it-IT" sz="1500" dirty="0" smtClean="0">
                <a:latin typeface="Arial"/>
                <a:cs typeface="Arial"/>
              </a:rPr>
              <a:t> = 1.000 + 8,5·2,5 = 1.017 </a:t>
            </a:r>
            <a:r>
              <a:rPr lang="it-IT" sz="1500" dirty="0" err="1" smtClean="0">
                <a:latin typeface="Arial"/>
                <a:cs typeface="Arial"/>
              </a:rPr>
              <a:t>hPa</a:t>
            </a:r>
            <a:r>
              <a:rPr lang="it-IT" sz="1500" dirty="0" smtClean="0">
                <a:latin typeface="Arial"/>
                <a:cs typeface="Arial"/>
              </a:rPr>
              <a:t>, quindi un valore anticiclonico.</a:t>
            </a:r>
            <a:endParaRPr lang="it-IT" sz="1500" dirty="0">
              <a:latin typeface="Arial"/>
              <a:cs typeface="Arial"/>
            </a:endParaRPr>
          </a:p>
        </p:txBody>
      </p:sp>
      <p:pic>
        <p:nvPicPr>
          <p:cNvPr id="2" name="Immagine 1" descr="Isobare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06" y="547195"/>
            <a:ext cx="4277412" cy="33132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0" name="Immagine 9" descr="isobare 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471" y="566801"/>
            <a:ext cx="4391458" cy="329359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225315" y="177863"/>
            <a:ext cx="8753114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Isobare</a:t>
            </a:r>
          </a:p>
        </p:txBody>
      </p:sp>
    </p:spTree>
    <p:extLst>
      <p:ext uri="{BB962C8B-B14F-4D97-AF65-F5344CB8AC3E}">
        <p14:creationId xmlns:p14="http://schemas.microsoft.com/office/powerpoint/2010/main" val="489247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25315" y="177863"/>
            <a:ext cx="8753114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Isobare e mappa a 500 </a:t>
            </a:r>
            <a:r>
              <a:rPr lang="it-IT" b="1" dirty="0" err="1" smtClean="0"/>
              <a:t>hPa</a:t>
            </a:r>
            <a:r>
              <a:rPr lang="it-IT" b="1" dirty="0" smtClean="0"/>
              <a:t>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924607" y="576178"/>
            <a:ext cx="2109072" cy="569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latin typeface="Arial"/>
                <a:cs typeface="Arial"/>
              </a:rPr>
              <a:t>La mappa illustra </a:t>
            </a:r>
            <a:r>
              <a:rPr lang="it-IT" sz="1400" dirty="0">
                <a:latin typeface="Arial"/>
                <a:cs typeface="Arial"/>
              </a:rPr>
              <a:t>l</a:t>
            </a:r>
            <a:r>
              <a:rPr lang="it-IT" sz="1400" dirty="0" smtClean="0">
                <a:latin typeface="Arial"/>
                <a:cs typeface="Arial"/>
              </a:rPr>
              <a:t>e </a:t>
            </a:r>
            <a:r>
              <a:rPr lang="it-IT" sz="1400" dirty="0" err="1" smtClean="0">
                <a:latin typeface="Arial"/>
                <a:cs typeface="Arial"/>
              </a:rPr>
              <a:t>iso</a:t>
            </a:r>
            <a:r>
              <a:rPr lang="it-IT" sz="1400" dirty="0" smtClean="0">
                <a:latin typeface="Arial"/>
                <a:cs typeface="Arial"/>
              </a:rPr>
              <a:t>-ipse relative alle </a:t>
            </a:r>
            <a:r>
              <a:rPr lang="it-IT" sz="1400" dirty="0" err="1" smtClean="0">
                <a:latin typeface="Arial"/>
                <a:cs typeface="Arial"/>
              </a:rPr>
              <a:t>altitudi</a:t>
            </a:r>
            <a:r>
              <a:rPr lang="it-IT" sz="1400" dirty="0" smtClean="0">
                <a:latin typeface="Arial"/>
                <a:cs typeface="Arial"/>
              </a:rPr>
              <a:t>-ni alle quali risulta una pressione di 500 </a:t>
            </a:r>
            <a:r>
              <a:rPr lang="it-IT" sz="1400" dirty="0" err="1" smtClean="0">
                <a:latin typeface="Arial"/>
                <a:cs typeface="Arial"/>
              </a:rPr>
              <a:t>hPa</a:t>
            </a:r>
            <a:r>
              <a:rPr lang="it-IT" sz="1400" dirty="0" smtClean="0">
                <a:latin typeface="Arial"/>
                <a:cs typeface="Arial"/>
              </a:rPr>
              <a:t> (media troposfera) che, grosso modo si colloca intorno a 5.000 </a:t>
            </a:r>
            <a:r>
              <a:rPr lang="it-IT" sz="1400" b="1" dirty="0" smtClean="0">
                <a:latin typeface="Arial"/>
                <a:cs typeface="Arial"/>
              </a:rPr>
              <a:t>÷</a:t>
            </a:r>
            <a:r>
              <a:rPr lang="it-IT" sz="1400" dirty="0" smtClean="0">
                <a:latin typeface="Arial"/>
                <a:cs typeface="Arial"/>
              </a:rPr>
              <a:t>  6.000 m s.l.m.</a:t>
            </a:r>
          </a:p>
          <a:p>
            <a:pPr algn="just"/>
            <a:r>
              <a:rPr lang="it-IT" sz="1400" dirty="0" smtClean="0">
                <a:latin typeface="Arial"/>
                <a:cs typeface="Arial"/>
              </a:rPr>
              <a:t>Come nelle carte topo-grafiche si utilizzano i colori per indicare i “</a:t>
            </a:r>
            <a:r>
              <a:rPr lang="it-IT" sz="1400" dirty="0" err="1" smtClean="0">
                <a:latin typeface="Arial"/>
                <a:cs typeface="Arial"/>
              </a:rPr>
              <a:t>ril-ievi</a:t>
            </a:r>
            <a:r>
              <a:rPr lang="it-IT" sz="1400" dirty="0" smtClean="0">
                <a:latin typeface="Arial"/>
                <a:cs typeface="Arial"/>
              </a:rPr>
              <a:t>” (</a:t>
            </a:r>
            <a:r>
              <a:rPr lang="it-IT" sz="1400" b="1" dirty="0" smtClean="0">
                <a:solidFill>
                  <a:srgbClr val="FF0000"/>
                </a:solidFill>
                <a:latin typeface="Arial"/>
                <a:cs typeface="Arial"/>
              </a:rPr>
              <a:t>alte pressioni</a:t>
            </a:r>
            <a:r>
              <a:rPr lang="it-IT" sz="1400" dirty="0" smtClean="0">
                <a:latin typeface="Arial"/>
                <a:cs typeface="Arial"/>
              </a:rPr>
              <a:t>; </a:t>
            </a:r>
            <a:r>
              <a:rPr lang="it-IT" sz="1400" b="1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lang="it-IT" sz="1400" dirty="0" smtClean="0">
                <a:latin typeface="Arial"/>
                <a:cs typeface="Arial"/>
              </a:rPr>
              <a:t>) e le depressioni (</a:t>
            </a:r>
            <a:r>
              <a:rPr lang="it-IT" sz="1400" b="1" dirty="0" smtClean="0">
                <a:solidFill>
                  <a:srgbClr val="0000FF"/>
                </a:solidFill>
                <a:latin typeface="Arial"/>
                <a:cs typeface="Arial"/>
              </a:rPr>
              <a:t>basse pressioni</a:t>
            </a:r>
            <a:r>
              <a:rPr lang="it-IT" sz="1400" dirty="0" smtClean="0">
                <a:latin typeface="Arial"/>
                <a:cs typeface="Arial"/>
              </a:rPr>
              <a:t>; </a:t>
            </a:r>
            <a:r>
              <a:rPr lang="it-IT" sz="1400" b="1" dirty="0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lang="it-IT" sz="1400" dirty="0" smtClean="0">
                <a:latin typeface="Arial"/>
                <a:cs typeface="Arial"/>
              </a:rPr>
              <a:t>), con indi-</a:t>
            </a:r>
            <a:r>
              <a:rPr lang="it-IT" sz="1400" dirty="0" err="1" smtClean="0">
                <a:latin typeface="Arial"/>
                <a:cs typeface="Arial"/>
              </a:rPr>
              <a:t>cazioni</a:t>
            </a:r>
            <a:r>
              <a:rPr lang="it-IT" sz="1400" dirty="0" smtClean="0">
                <a:latin typeface="Arial"/>
                <a:cs typeface="Arial"/>
              </a:rPr>
              <a:t> dei rispettivi va-lori (in </a:t>
            </a:r>
            <a:r>
              <a:rPr lang="it-IT" sz="1400" b="1" dirty="0" smtClean="0">
                <a:latin typeface="Arial"/>
                <a:cs typeface="Arial"/>
              </a:rPr>
              <a:t>decametri</a:t>
            </a:r>
            <a:r>
              <a:rPr lang="it-IT" sz="1400" dirty="0" smtClean="0">
                <a:latin typeface="Arial"/>
                <a:cs typeface="Arial"/>
              </a:rPr>
              <a:t>) sulla base della scala riporta-ta in basso.</a:t>
            </a:r>
          </a:p>
          <a:p>
            <a:pPr algn="just"/>
            <a:r>
              <a:rPr lang="it-IT" sz="1400" dirty="0" smtClean="0">
                <a:latin typeface="Arial"/>
                <a:cs typeface="Arial"/>
              </a:rPr>
              <a:t>Risulta una certa </a:t>
            </a:r>
            <a:r>
              <a:rPr lang="it-IT" sz="1400" dirty="0" err="1" smtClean="0">
                <a:latin typeface="Arial"/>
                <a:cs typeface="Arial"/>
              </a:rPr>
              <a:t>coe-renza</a:t>
            </a:r>
            <a:r>
              <a:rPr lang="it-IT" sz="1400" dirty="0" smtClean="0">
                <a:latin typeface="Arial"/>
                <a:cs typeface="Arial"/>
              </a:rPr>
              <a:t> con l’andamento delle isobare nel distin-guere le aree anticiclo-</a:t>
            </a:r>
            <a:r>
              <a:rPr lang="it-IT" sz="1400" dirty="0" err="1" smtClean="0">
                <a:latin typeface="Arial"/>
                <a:cs typeface="Arial"/>
              </a:rPr>
              <a:t>niche</a:t>
            </a:r>
            <a:r>
              <a:rPr lang="it-IT" sz="1400" dirty="0" smtClean="0">
                <a:latin typeface="Arial"/>
                <a:cs typeface="Arial"/>
              </a:rPr>
              <a:t> (</a:t>
            </a:r>
            <a:r>
              <a:rPr lang="it-IT" sz="1400" b="1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lang="it-IT" sz="1400" dirty="0" smtClean="0">
                <a:latin typeface="Arial"/>
                <a:cs typeface="Arial"/>
              </a:rPr>
              <a:t>) da quelle de-</a:t>
            </a:r>
            <a:r>
              <a:rPr lang="it-IT" sz="1400" dirty="0" err="1" smtClean="0">
                <a:latin typeface="Arial"/>
                <a:cs typeface="Arial"/>
              </a:rPr>
              <a:t>pressionarie</a:t>
            </a:r>
            <a:r>
              <a:rPr lang="it-IT" sz="1400" dirty="0" smtClean="0">
                <a:latin typeface="Arial"/>
                <a:cs typeface="Arial"/>
              </a:rPr>
              <a:t> (</a:t>
            </a:r>
            <a:r>
              <a:rPr lang="it-IT" sz="1400" b="1" dirty="0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lang="it-IT" sz="1400" dirty="0" smtClean="0">
                <a:latin typeface="Arial"/>
                <a:cs typeface="Arial"/>
              </a:rPr>
              <a:t>), ma le isoipse   permettono  di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1980" y="5919796"/>
            <a:ext cx="88564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latin typeface="Arial"/>
                <a:cs typeface="Arial"/>
              </a:rPr>
              <a:t>definire meglio </a:t>
            </a:r>
            <a:r>
              <a:rPr lang="it-IT" sz="1400" dirty="0" smtClean="0">
                <a:latin typeface="Arial"/>
                <a:cs typeface="Arial"/>
              </a:rPr>
              <a:t>l’andamento delle </a:t>
            </a:r>
            <a:r>
              <a:rPr lang="it-IT" sz="1400" dirty="0">
                <a:latin typeface="Arial"/>
                <a:cs typeface="Arial"/>
              </a:rPr>
              <a:t>correnti, le vere responsabili degli spostamenti dei sistemi nuvolosi e dei fenomeni ad essi associati. Ricordiamo che, nel nostro emisfero, </a:t>
            </a:r>
            <a:r>
              <a:rPr lang="it-IT" sz="1400" b="1" dirty="0">
                <a:latin typeface="Arial"/>
                <a:cs typeface="Arial"/>
              </a:rPr>
              <a:t>i venti si muovono in senso orario intorno ai massimi ed antiorario intorni ai minimi</a:t>
            </a:r>
            <a:r>
              <a:rPr lang="it-IT" sz="1400" dirty="0">
                <a:latin typeface="Arial"/>
                <a:cs typeface="Arial"/>
              </a:rPr>
              <a:t>.</a:t>
            </a:r>
          </a:p>
        </p:txBody>
      </p:sp>
      <p:pic>
        <p:nvPicPr>
          <p:cNvPr id="2" name="Immagine 1" descr="500 hpa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06" y="568481"/>
            <a:ext cx="6624012" cy="528891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61018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97539" y="660148"/>
            <a:ext cx="27295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latin typeface="Arial"/>
                <a:cs typeface="Arial"/>
              </a:rPr>
              <a:t>Temperature medie </a:t>
            </a:r>
            <a:r>
              <a:rPr lang="it-IT" sz="1600" b="1" dirty="0" smtClean="0">
                <a:latin typeface="Arial"/>
                <a:cs typeface="Arial"/>
              </a:rPr>
              <a:t>men-sili </a:t>
            </a:r>
            <a:r>
              <a:rPr lang="it-IT" sz="1600" b="1" dirty="0">
                <a:latin typeface="Arial"/>
                <a:cs typeface="Arial"/>
              </a:rPr>
              <a:t>[</a:t>
            </a:r>
            <a:r>
              <a:rPr lang="it-IT" sz="1600" b="1" dirty="0">
                <a:solidFill>
                  <a:srgbClr val="0000FF"/>
                </a:solidFill>
                <a:latin typeface="Arial"/>
                <a:cs typeface="Arial"/>
              </a:rPr>
              <a:t>°C</a:t>
            </a:r>
            <a:r>
              <a:rPr lang="it-IT" sz="1600" b="1" dirty="0">
                <a:latin typeface="Arial"/>
                <a:cs typeface="Arial"/>
              </a:rPr>
              <a:t>] del mese di </a:t>
            </a:r>
            <a:r>
              <a:rPr lang="it-IT" sz="1600" b="1" dirty="0" smtClean="0">
                <a:solidFill>
                  <a:srgbClr val="FF0000"/>
                </a:solidFill>
                <a:latin typeface="Arial"/>
                <a:cs typeface="Arial"/>
              </a:rPr>
              <a:t>gen</a:t>
            </a:r>
            <a:r>
              <a:rPr lang="it-IT" sz="1600" b="1" dirty="0" smtClean="0">
                <a:latin typeface="Arial"/>
                <a:cs typeface="Arial"/>
              </a:rPr>
              <a:t>-</a:t>
            </a:r>
            <a:r>
              <a:rPr lang="it-IT" sz="1600" b="1" dirty="0" err="1" smtClean="0">
                <a:solidFill>
                  <a:srgbClr val="FF0000"/>
                </a:solidFill>
                <a:latin typeface="Arial"/>
                <a:cs typeface="Arial"/>
              </a:rPr>
              <a:t>naio</a:t>
            </a:r>
            <a:r>
              <a:rPr lang="it-IT" sz="1600" b="1" dirty="0" smtClean="0">
                <a:latin typeface="Arial"/>
                <a:cs typeface="Arial"/>
              </a:rPr>
              <a:t> </a:t>
            </a:r>
            <a:r>
              <a:rPr lang="it-IT" sz="1600" b="1" dirty="0">
                <a:latin typeface="Arial"/>
                <a:cs typeface="Arial"/>
              </a:rPr>
              <a:t>(</a:t>
            </a:r>
            <a:r>
              <a:rPr lang="it-IT" sz="1600" b="1" dirty="0">
                <a:solidFill>
                  <a:srgbClr val="0000FF"/>
                </a:solidFill>
                <a:latin typeface="Arial"/>
                <a:cs typeface="Arial"/>
              </a:rPr>
              <a:t>isoterme</a:t>
            </a:r>
            <a:r>
              <a:rPr lang="it-IT" sz="1600" b="1" dirty="0">
                <a:latin typeface="Arial"/>
                <a:cs typeface="Arial"/>
              </a:rPr>
              <a:t>).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6235320" y="5391348"/>
            <a:ext cx="28198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0000FF"/>
                </a:solidFill>
                <a:latin typeface="Arial"/>
                <a:cs typeface="Arial"/>
              </a:rPr>
              <a:t>Isobare</a:t>
            </a:r>
            <a:r>
              <a:rPr lang="it-IT" sz="1600" b="1" dirty="0" smtClean="0">
                <a:latin typeface="Arial"/>
                <a:cs typeface="Arial"/>
              </a:rPr>
              <a:t> </a:t>
            </a:r>
            <a:r>
              <a:rPr lang="it-IT" sz="1600" b="1" dirty="0">
                <a:latin typeface="Arial"/>
                <a:cs typeface="Arial"/>
              </a:rPr>
              <a:t>del mese di </a:t>
            </a:r>
            <a:r>
              <a:rPr lang="it-IT" sz="1600" b="1" dirty="0" smtClean="0">
                <a:solidFill>
                  <a:srgbClr val="FF0000"/>
                </a:solidFill>
                <a:latin typeface="Arial"/>
                <a:cs typeface="Arial"/>
              </a:rPr>
              <a:t>gen</a:t>
            </a:r>
            <a:r>
              <a:rPr lang="it-IT" sz="1600" b="1" dirty="0" smtClean="0">
                <a:latin typeface="Arial"/>
                <a:cs typeface="Arial"/>
              </a:rPr>
              <a:t>-</a:t>
            </a:r>
            <a:r>
              <a:rPr lang="it-IT" sz="1600" b="1" dirty="0" err="1" smtClean="0">
                <a:solidFill>
                  <a:srgbClr val="FF0000"/>
                </a:solidFill>
                <a:latin typeface="Arial"/>
                <a:cs typeface="Arial"/>
              </a:rPr>
              <a:t>naio</a:t>
            </a:r>
            <a:r>
              <a:rPr lang="it-IT" sz="1600" b="1" dirty="0" smtClean="0">
                <a:latin typeface="Arial"/>
                <a:cs typeface="Arial"/>
              </a:rPr>
              <a:t> </a:t>
            </a:r>
            <a:r>
              <a:rPr lang="it-IT" sz="1600" b="1" dirty="0">
                <a:latin typeface="Arial"/>
                <a:cs typeface="Arial"/>
              </a:rPr>
              <a:t>(valori indicati in </a:t>
            </a:r>
            <a:r>
              <a:rPr lang="it-IT" sz="1600" b="1" dirty="0" err="1" smtClean="0">
                <a:solidFill>
                  <a:srgbClr val="0000FF"/>
                </a:solidFill>
                <a:latin typeface="Arial"/>
                <a:cs typeface="Arial"/>
              </a:rPr>
              <a:t>hPa</a:t>
            </a:r>
            <a:r>
              <a:rPr lang="it-IT" sz="1600" b="1" dirty="0" smtClean="0">
                <a:latin typeface="Arial"/>
                <a:cs typeface="Arial"/>
              </a:rPr>
              <a:t>; </a:t>
            </a:r>
            <a:r>
              <a:rPr lang="it-IT" sz="1600" b="1" dirty="0" err="1">
                <a:latin typeface="Arial"/>
                <a:cs typeface="Arial"/>
              </a:rPr>
              <a:t>P</a:t>
            </a:r>
            <a:r>
              <a:rPr lang="it-IT" sz="1600" b="1" baseline="-25000" dirty="0" err="1">
                <a:latin typeface="Arial"/>
                <a:cs typeface="Arial"/>
              </a:rPr>
              <a:t>standard</a:t>
            </a:r>
            <a:r>
              <a:rPr lang="it-IT" sz="1600" b="1" dirty="0">
                <a:latin typeface="Arial"/>
                <a:cs typeface="Arial"/>
              </a:rPr>
              <a:t> = 1 atm </a:t>
            </a:r>
            <a:r>
              <a:rPr lang="it-IT" sz="1600" b="1" dirty="0" smtClean="0">
                <a:latin typeface="Arial"/>
                <a:cs typeface="Arial"/>
              </a:rPr>
              <a:t>= 1 bar = </a:t>
            </a:r>
            <a:r>
              <a:rPr lang="it-IT" sz="1600" b="1" dirty="0">
                <a:latin typeface="Arial"/>
                <a:cs typeface="Arial"/>
              </a:rPr>
              <a:t>1.013 </a:t>
            </a:r>
            <a:r>
              <a:rPr lang="it-IT" sz="1600" b="1" dirty="0" err="1">
                <a:latin typeface="Arial"/>
                <a:cs typeface="Arial"/>
              </a:rPr>
              <a:t>mbar</a:t>
            </a:r>
            <a:r>
              <a:rPr lang="it-IT" sz="1600" b="1" dirty="0">
                <a:latin typeface="Arial"/>
                <a:cs typeface="Arial"/>
              </a:rPr>
              <a:t> = 1.013 </a:t>
            </a:r>
            <a:r>
              <a:rPr lang="it-IT" sz="1600" b="1" dirty="0" err="1">
                <a:latin typeface="Arial"/>
                <a:cs typeface="Arial"/>
              </a:rPr>
              <a:t>hPa</a:t>
            </a:r>
            <a:r>
              <a:rPr lang="it-IT" sz="1600" b="1" dirty="0">
                <a:latin typeface="Arial"/>
                <a:cs typeface="Arial"/>
              </a:rPr>
              <a:t>). </a:t>
            </a:r>
          </a:p>
        </p:txBody>
      </p:sp>
      <p:pic>
        <p:nvPicPr>
          <p:cNvPr id="2" name="Immagine 1" descr="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63" y="530429"/>
            <a:ext cx="6076671" cy="325648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Immagine 2" descr="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7" y="3462790"/>
            <a:ext cx="6063113" cy="324921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172207" y="149159"/>
            <a:ext cx="8806222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Temperature e isobare globali (inverno): terre e mari si scaldano diversamente</a:t>
            </a:r>
          </a:p>
        </p:txBody>
      </p:sp>
    </p:spTree>
    <p:extLst>
      <p:ext uri="{BB962C8B-B14F-4D97-AF65-F5344CB8AC3E}">
        <p14:creationId xmlns:p14="http://schemas.microsoft.com/office/powerpoint/2010/main" val="1446323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7539" y="660148"/>
            <a:ext cx="27295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latin typeface="Arial"/>
                <a:cs typeface="Arial"/>
              </a:rPr>
              <a:t>Temperature medie </a:t>
            </a:r>
            <a:r>
              <a:rPr lang="it-IT" sz="1600" b="1" dirty="0" smtClean="0">
                <a:latin typeface="Arial"/>
                <a:cs typeface="Arial"/>
              </a:rPr>
              <a:t>men-sili </a:t>
            </a:r>
            <a:r>
              <a:rPr lang="it-IT" sz="1600" b="1" dirty="0">
                <a:latin typeface="Arial"/>
                <a:cs typeface="Arial"/>
              </a:rPr>
              <a:t>[</a:t>
            </a:r>
            <a:r>
              <a:rPr lang="it-IT" sz="1600" b="1" dirty="0">
                <a:solidFill>
                  <a:srgbClr val="0000FF"/>
                </a:solidFill>
                <a:latin typeface="Arial"/>
                <a:cs typeface="Arial"/>
              </a:rPr>
              <a:t>°C</a:t>
            </a:r>
            <a:r>
              <a:rPr lang="it-IT" sz="1600" b="1" dirty="0">
                <a:latin typeface="Arial"/>
                <a:cs typeface="Arial"/>
              </a:rPr>
              <a:t>] del mese di </a:t>
            </a:r>
            <a:r>
              <a:rPr lang="it-IT" sz="1600" b="1" dirty="0" smtClean="0">
                <a:solidFill>
                  <a:srgbClr val="FF0000"/>
                </a:solidFill>
                <a:latin typeface="Arial"/>
                <a:cs typeface="Arial"/>
              </a:rPr>
              <a:t>luglio</a:t>
            </a:r>
            <a:r>
              <a:rPr lang="it-IT" sz="1600" b="1" dirty="0" smtClean="0">
                <a:latin typeface="Arial"/>
                <a:cs typeface="Arial"/>
              </a:rPr>
              <a:t> </a:t>
            </a:r>
            <a:r>
              <a:rPr lang="it-IT" sz="1600" b="1" dirty="0">
                <a:latin typeface="Arial"/>
                <a:cs typeface="Arial"/>
              </a:rPr>
              <a:t>(</a:t>
            </a:r>
            <a:r>
              <a:rPr lang="it-IT" sz="1600" b="1" dirty="0">
                <a:solidFill>
                  <a:srgbClr val="0000FF"/>
                </a:solidFill>
                <a:latin typeface="Arial"/>
                <a:cs typeface="Arial"/>
              </a:rPr>
              <a:t>isoterme</a:t>
            </a:r>
            <a:r>
              <a:rPr lang="it-IT" sz="1600" b="1" dirty="0">
                <a:latin typeface="Arial"/>
                <a:cs typeface="Arial"/>
              </a:rPr>
              <a:t>). </a:t>
            </a:r>
          </a:p>
        </p:txBody>
      </p:sp>
      <p:sp>
        <p:nvSpPr>
          <p:cNvPr id="6" name="Rettangolo 5"/>
          <p:cNvSpPr/>
          <p:nvPr/>
        </p:nvSpPr>
        <p:spPr>
          <a:xfrm>
            <a:off x="6235320" y="5376996"/>
            <a:ext cx="28198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0000FF"/>
                </a:solidFill>
                <a:latin typeface="Arial"/>
                <a:cs typeface="Arial"/>
              </a:rPr>
              <a:t>Isobare</a:t>
            </a:r>
            <a:r>
              <a:rPr lang="it-IT" sz="1600" b="1" dirty="0" smtClean="0">
                <a:latin typeface="Arial"/>
                <a:cs typeface="Arial"/>
              </a:rPr>
              <a:t> medie del </a:t>
            </a:r>
            <a:r>
              <a:rPr lang="it-IT" sz="1600" b="1" dirty="0">
                <a:latin typeface="Arial"/>
                <a:cs typeface="Arial"/>
              </a:rPr>
              <a:t>mese di </a:t>
            </a:r>
            <a:r>
              <a:rPr lang="it-IT" sz="1600" b="1" dirty="0" smtClean="0">
                <a:solidFill>
                  <a:srgbClr val="FF0000"/>
                </a:solidFill>
                <a:latin typeface="Arial"/>
                <a:cs typeface="Arial"/>
              </a:rPr>
              <a:t>luglio</a:t>
            </a:r>
            <a:r>
              <a:rPr lang="it-IT" sz="1600" b="1" dirty="0" smtClean="0">
                <a:latin typeface="Arial"/>
                <a:cs typeface="Arial"/>
              </a:rPr>
              <a:t> (</a:t>
            </a:r>
            <a:r>
              <a:rPr lang="it-IT" sz="1600" b="1" dirty="0">
                <a:latin typeface="Arial"/>
                <a:cs typeface="Arial"/>
              </a:rPr>
              <a:t>valori indicati in </a:t>
            </a:r>
            <a:r>
              <a:rPr lang="it-IT" sz="1600" b="1" dirty="0" err="1" smtClean="0">
                <a:solidFill>
                  <a:srgbClr val="0000FF"/>
                </a:solidFill>
                <a:latin typeface="Arial"/>
                <a:cs typeface="Arial"/>
              </a:rPr>
              <a:t>hPa</a:t>
            </a:r>
            <a:r>
              <a:rPr lang="it-IT" sz="1600" b="1" dirty="0" smtClean="0">
                <a:latin typeface="Arial"/>
                <a:cs typeface="Arial"/>
              </a:rPr>
              <a:t>; </a:t>
            </a:r>
            <a:r>
              <a:rPr lang="it-IT" sz="1600" b="1" dirty="0" err="1">
                <a:latin typeface="Arial"/>
                <a:cs typeface="Arial"/>
              </a:rPr>
              <a:t>P</a:t>
            </a:r>
            <a:r>
              <a:rPr lang="it-IT" sz="1600" b="1" baseline="-25000" dirty="0" err="1">
                <a:latin typeface="Arial"/>
                <a:cs typeface="Arial"/>
              </a:rPr>
              <a:t>standard</a:t>
            </a:r>
            <a:r>
              <a:rPr lang="it-IT" sz="1600" b="1" dirty="0">
                <a:latin typeface="Arial"/>
                <a:cs typeface="Arial"/>
              </a:rPr>
              <a:t> = 1 atm </a:t>
            </a:r>
            <a:r>
              <a:rPr lang="it-IT" sz="1600" b="1" dirty="0" smtClean="0">
                <a:latin typeface="Arial"/>
                <a:cs typeface="Arial"/>
              </a:rPr>
              <a:t>= 1 bar = </a:t>
            </a:r>
            <a:r>
              <a:rPr lang="it-IT" sz="1600" b="1" dirty="0">
                <a:latin typeface="Arial"/>
                <a:cs typeface="Arial"/>
              </a:rPr>
              <a:t>1.013 </a:t>
            </a:r>
            <a:r>
              <a:rPr lang="it-IT" sz="1600" b="1" dirty="0" err="1">
                <a:latin typeface="Arial"/>
                <a:cs typeface="Arial"/>
              </a:rPr>
              <a:t>mbar</a:t>
            </a:r>
            <a:r>
              <a:rPr lang="it-IT" sz="1600" b="1" dirty="0">
                <a:latin typeface="Arial"/>
                <a:cs typeface="Arial"/>
              </a:rPr>
              <a:t> = 1.013 </a:t>
            </a:r>
            <a:r>
              <a:rPr lang="it-IT" sz="1600" b="1" dirty="0" err="1">
                <a:latin typeface="Arial"/>
                <a:cs typeface="Arial"/>
              </a:rPr>
              <a:t>hPa</a:t>
            </a:r>
            <a:r>
              <a:rPr lang="it-IT" sz="1600" b="1" dirty="0">
                <a:latin typeface="Arial"/>
                <a:cs typeface="Arial"/>
              </a:rPr>
              <a:t>). </a:t>
            </a:r>
          </a:p>
        </p:txBody>
      </p:sp>
      <p:pic>
        <p:nvPicPr>
          <p:cNvPr id="2" name="Immagine 1" descr="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01" y="518491"/>
            <a:ext cx="6010372" cy="322399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Immagine 2" descr="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7" y="3451017"/>
            <a:ext cx="6063113" cy="324941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172207" y="149159"/>
            <a:ext cx="8806222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Temperature e isobare globali (</a:t>
            </a:r>
            <a:r>
              <a:rPr lang="it-IT" b="1" dirty="0"/>
              <a:t>estate</a:t>
            </a:r>
            <a:r>
              <a:rPr lang="it-IT" b="1" dirty="0" smtClean="0"/>
              <a:t>): </a:t>
            </a:r>
            <a:r>
              <a:rPr lang="it-IT" b="1" dirty="0"/>
              <a:t>terre e mari si scaldano </a:t>
            </a:r>
            <a:r>
              <a:rPr lang="it-IT" b="1" dirty="0" smtClean="0"/>
              <a:t>diversamente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683812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2207" y="149159"/>
            <a:ext cx="8806222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Il caso speciale dei </a:t>
            </a:r>
            <a:r>
              <a:rPr lang="it-IT" b="1" dirty="0" smtClean="0">
                <a:solidFill>
                  <a:srgbClr val="FF0000"/>
                </a:solidFill>
              </a:rPr>
              <a:t>monsoni</a:t>
            </a:r>
            <a:r>
              <a:rPr lang="it-IT" b="1" dirty="0" smtClean="0"/>
              <a:t> (estate/inverno): terra </a:t>
            </a:r>
            <a:r>
              <a:rPr lang="it-IT" b="1" dirty="0"/>
              <a:t>e </a:t>
            </a:r>
            <a:r>
              <a:rPr lang="it-IT" b="1" dirty="0" smtClean="0"/>
              <a:t>mare </a:t>
            </a:r>
            <a:r>
              <a:rPr lang="it-IT" b="1" dirty="0"/>
              <a:t>si scaldano </a:t>
            </a:r>
            <a:r>
              <a:rPr lang="it-IT" b="1" dirty="0" smtClean="0"/>
              <a:t>diversamente</a:t>
            </a:r>
            <a:endParaRPr lang="it-IT" b="1" dirty="0"/>
          </a:p>
        </p:txBody>
      </p:sp>
      <p:pic>
        <p:nvPicPr>
          <p:cNvPr id="5" name="Immagine 4" descr="monsone inverna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32" y="532843"/>
            <a:ext cx="4377066" cy="286117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Immagine 5" descr="monsone estiv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838" y="532843"/>
            <a:ext cx="4377066" cy="286117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0" name="Rettangolo 9"/>
          <p:cNvSpPr/>
          <p:nvPr/>
        </p:nvSpPr>
        <p:spPr>
          <a:xfrm>
            <a:off x="114804" y="3482485"/>
            <a:ext cx="89188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latin typeface="Arial"/>
                <a:cs typeface="Arial"/>
              </a:rPr>
              <a:t>Nell’inverno i </a:t>
            </a:r>
            <a:r>
              <a:rPr lang="it-IT" sz="1500" b="1" dirty="0">
                <a:latin typeface="Arial"/>
                <a:cs typeface="Arial"/>
              </a:rPr>
              <a:t>monsoni</a:t>
            </a:r>
            <a:r>
              <a:rPr lang="it-IT" sz="1500" dirty="0">
                <a:latin typeface="Arial"/>
                <a:cs typeface="Arial"/>
              </a:rPr>
              <a:t> “</a:t>
            </a:r>
            <a:r>
              <a:rPr lang="it-IT" sz="1500" dirty="0" smtClean="0">
                <a:latin typeface="Arial"/>
                <a:cs typeface="Arial"/>
              </a:rPr>
              <a:t>soffiano</a:t>
            </a:r>
            <a:r>
              <a:rPr lang="it-IT" sz="1500" dirty="0">
                <a:latin typeface="Arial"/>
                <a:cs typeface="Arial"/>
              </a:rPr>
              <a:t>” da Nord/Est a Sud/Ovest (a sinistra); in estate da Sud/Ovest a Nord/Est (a </a:t>
            </a:r>
            <a:r>
              <a:rPr lang="it-IT" sz="1500" dirty="0" smtClean="0">
                <a:latin typeface="Arial"/>
                <a:cs typeface="Arial"/>
              </a:rPr>
              <a:t>destra</a:t>
            </a:r>
            <a:r>
              <a:rPr lang="it-IT" sz="1500" dirty="0">
                <a:latin typeface="Arial"/>
                <a:cs typeface="Arial"/>
              </a:rPr>
              <a:t>). Nell’inverno l’aria dal continente è più fredda e secca determinando un </a:t>
            </a:r>
            <a:r>
              <a:rPr lang="it-IT" sz="1500" dirty="0" smtClean="0">
                <a:latin typeface="Arial"/>
                <a:cs typeface="Arial"/>
              </a:rPr>
              <a:t>periodo </a:t>
            </a:r>
            <a:r>
              <a:rPr lang="it-IT" sz="1500" dirty="0">
                <a:latin typeface="Arial"/>
                <a:cs typeface="Arial"/>
              </a:rPr>
              <a:t>poco piovoso. In estate l’aria dal mare, carica di umidità</a:t>
            </a:r>
            <a:r>
              <a:rPr lang="it-IT" sz="1500" dirty="0" smtClean="0">
                <a:latin typeface="Arial"/>
                <a:cs typeface="Arial"/>
              </a:rPr>
              <a:t>, è </a:t>
            </a:r>
            <a:r>
              <a:rPr lang="it-IT" sz="1500" dirty="0">
                <a:latin typeface="Arial"/>
                <a:cs typeface="Arial"/>
              </a:rPr>
              <a:t>costretta a </a:t>
            </a:r>
            <a:r>
              <a:rPr lang="it-IT" sz="1500" dirty="0" smtClean="0">
                <a:latin typeface="Arial"/>
                <a:cs typeface="Arial"/>
              </a:rPr>
              <a:t>salire </a:t>
            </a:r>
            <a:r>
              <a:rPr lang="it-IT" sz="1500" dirty="0">
                <a:latin typeface="Arial"/>
                <a:cs typeface="Arial"/>
              </a:rPr>
              <a:t>di quota quando incontra il continente, determinando precipitazioni particolarmente copiose. </a:t>
            </a:r>
          </a:p>
        </p:txBody>
      </p:sp>
      <p:pic>
        <p:nvPicPr>
          <p:cNvPr id="12" name="Immagine 11" descr="Tabella torino-Cochi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51" y="4519676"/>
            <a:ext cx="8706210" cy="221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32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2207" y="149159"/>
            <a:ext cx="8806222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L’aria si muove ed incontra altra aria: </a:t>
            </a:r>
            <a:r>
              <a:rPr lang="it-IT" b="1" dirty="0" smtClean="0">
                <a:solidFill>
                  <a:srgbClr val="FF0000"/>
                </a:solidFill>
              </a:rPr>
              <a:t>fronte caldo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98864" y="524796"/>
            <a:ext cx="89586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it-IT" sz="1300" dirty="0">
                <a:latin typeface="Arial"/>
                <a:cs typeface="Arial"/>
              </a:rPr>
              <a:t>La macchina del tempo </a:t>
            </a:r>
            <a:r>
              <a:rPr lang="it-IT" sz="1300" dirty="0" smtClean="0">
                <a:latin typeface="Arial"/>
                <a:cs typeface="Arial"/>
              </a:rPr>
              <a:t>promuove la circolazione </a:t>
            </a:r>
            <a:r>
              <a:rPr lang="it-IT" sz="1300" dirty="0">
                <a:latin typeface="Arial"/>
                <a:cs typeface="Arial"/>
              </a:rPr>
              <a:t>globale dell’atmosfera; l’aria si sposta senza </a:t>
            </a:r>
            <a:r>
              <a:rPr lang="it-IT" sz="1300" dirty="0" smtClean="0">
                <a:latin typeface="Arial"/>
                <a:cs typeface="Arial"/>
              </a:rPr>
              <a:t>sosta, </a:t>
            </a:r>
            <a:r>
              <a:rPr lang="it-IT" sz="1300" dirty="0">
                <a:latin typeface="Arial"/>
                <a:cs typeface="Arial"/>
              </a:rPr>
              <a:t>con movimenti </a:t>
            </a:r>
            <a:r>
              <a:rPr lang="it-IT" sz="1300" dirty="0" smtClean="0">
                <a:latin typeface="Arial"/>
                <a:cs typeface="Arial"/>
              </a:rPr>
              <a:t>orizzontali </a:t>
            </a:r>
            <a:r>
              <a:rPr lang="it-IT" sz="1300" dirty="0">
                <a:latin typeface="Arial"/>
                <a:cs typeface="Arial"/>
              </a:rPr>
              <a:t>e </a:t>
            </a:r>
            <a:r>
              <a:rPr lang="it-IT" sz="1300" dirty="0" smtClean="0">
                <a:latin typeface="Arial"/>
                <a:cs typeface="Arial"/>
              </a:rPr>
              <a:t>verticali, </a:t>
            </a:r>
            <a:r>
              <a:rPr lang="it-IT" sz="1300" dirty="0">
                <a:latin typeface="Arial"/>
                <a:cs typeface="Arial"/>
              </a:rPr>
              <a:t>al suolo e in quota. </a:t>
            </a:r>
            <a:r>
              <a:rPr lang="it-IT" sz="1300" dirty="0" smtClean="0">
                <a:latin typeface="Arial"/>
                <a:cs typeface="Arial"/>
              </a:rPr>
              <a:t>L’azione della macchina dipende dall’energia </a:t>
            </a:r>
            <a:r>
              <a:rPr lang="it-IT" sz="1300" dirty="0">
                <a:latin typeface="Arial"/>
                <a:cs typeface="Arial"/>
              </a:rPr>
              <a:t>solare che riscalda in modo </a:t>
            </a:r>
            <a:r>
              <a:rPr lang="it-IT" sz="1300" dirty="0" err="1" smtClean="0">
                <a:latin typeface="Arial"/>
                <a:cs typeface="Arial"/>
              </a:rPr>
              <a:t>diso-mogeneo</a:t>
            </a:r>
            <a:r>
              <a:rPr lang="it-IT" sz="1300" dirty="0" smtClean="0">
                <a:latin typeface="Arial"/>
                <a:cs typeface="Arial"/>
              </a:rPr>
              <a:t> </a:t>
            </a:r>
            <a:r>
              <a:rPr lang="it-IT" sz="1300" dirty="0">
                <a:latin typeface="Arial"/>
                <a:cs typeface="Arial"/>
              </a:rPr>
              <a:t>porzioni diverse della </a:t>
            </a:r>
            <a:r>
              <a:rPr lang="it-IT" sz="1300" dirty="0" smtClean="0">
                <a:latin typeface="Arial"/>
                <a:cs typeface="Arial"/>
              </a:rPr>
              <a:t>Terra che si scaldano/raffreddano </a:t>
            </a:r>
            <a:r>
              <a:rPr lang="it-IT" sz="1300" dirty="0">
                <a:latin typeface="Arial"/>
                <a:cs typeface="Arial"/>
              </a:rPr>
              <a:t>con intensità diverse a seconda che si tratti di terre </a:t>
            </a:r>
            <a:r>
              <a:rPr lang="it-IT" sz="1300" dirty="0" smtClean="0">
                <a:latin typeface="Arial"/>
                <a:cs typeface="Arial"/>
              </a:rPr>
              <a:t>emerse </a:t>
            </a:r>
            <a:r>
              <a:rPr lang="it-IT" sz="1300" dirty="0">
                <a:latin typeface="Arial"/>
                <a:cs typeface="Arial"/>
              </a:rPr>
              <a:t>o di oceani. </a:t>
            </a:r>
            <a:r>
              <a:rPr lang="it-IT" sz="1300" dirty="0" smtClean="0">
                <a:latin typeface="Arial"/>
                <a:cs typeface="Arial"/>
              </a:rPr>
              <a:t>Nel gioco </a:t>
            </a:r>
            <a:r>
              <a:rPr lang="it-IT" sz="1300" dirty="0">
                <a:latin typeface="Arial"/>
                <a:cs typeface="Arial"/>
              </a:rPr>
              <a:t>entra anche l’acqua; l’aria muovendosi cambia il suo stato fisico (pressione, volume, </a:t>
            </a:r>
            <a:r>
              <a:rPr lang="it-IT" sz="1300" dirty="0" smtClean="0">
                <a:latin typeface="Arial"/>
                <a:cs typeface="Arial"/>
              </a:rPr>
              <a:t>tem-peratura</a:t>
            </a:r>
            <a:r>
              <a:rPr lang="it-IT" sz="1300" dirty="0">
                <a:latin typeface="Arial"/>
                <a:cs typeface="Arial"/>
              </a:rPr>
              <a:t>) e l’acqua in essa contenuta, evaporata dagli oceani, dai laghi, dal terreno, traspirata dai vegetali, condensa in </a:t>
            </a:r>
            <a:r>
              <a:rPr lang="it-IT" sz="1300" dirty="0" smtClean="0">
                <a:latin typeface="Arial"/>
                <a:cs typeface="Arial"/>
              </a:rPr>
              <a:t>goccioline </a:t>
            </a:r>
            <a:r>
              <a:rPr lang="it-IT" sz="1300" dirty="0">
                <a:latin typeface="Arial"/>
                <a:cs typeface="Arial"/>
              </a:rPr>
              <a:t>formando nubi e determinando precipitazioni (pioggia, grandine, neve), oppure </a:t>
            </a:r>
            <a:r>
              <a:rPr lang="it-IT" sz="1300" dirty="0" smtClean="0">
                <a:latin typeface="Arial"/>
                <a:cs typeface="Arial"/>
              </a:rPr>
              <a:t>l’aria diventa </a:t>
            </a:r>
            <a:r>
              <a:rPr lang="it-IT" sz="1300" dirty="0">
                <a:latin typeface="Arial"/>
                <a:cs typeface="Arial"/>
              </a:rPr>
              <a:t>più “secca”.</a:t>
            </a:r>
          </a:p>
        </p:txBody>
      </p:sp>
      <p:sp>
        <p:nvSpPr>
          <p:cNvPr id="9" name="Rettangolo 8"/>
          <p:cNvSpPr/>
          <p:nvPr/>
        </p:nvSpPr>
        <p:spPr>
          <a:xfrm>
            <a:off x="4673954" y="1995437"/>
            <a:ext cx="438354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it-IT" sz="1500" dirty="0" smtClean="0">
                <a:latin typeface="Arial"/>
                <a:cs typeface="Arial"/>
              </a:rPr>
              <a:t>Una </a:t>
            </a:r>
            <a:r>
              <a:rPr lang="it-IT" sz="1500" dirty="0">
                <a:latin typeface="Arial"/>
                <a:cs typeface="Arial"/>
              </a:rPr>
              <a:t>massa </a:t>
            </a:r>
            <a:r>
              <a:rPr lang="it-IT" sz="1500" dirty="0" smtClean="0">
                <a:latin typeface="Arial"/>
                <a:cs typeface="Arial"/>
              </a:rPr>
              <a:t>d’aria </a:t>
            </a:r>
            <a:r>
              <a:rPr lang="it-IT" sz="1500" dirty="0">
                <a:latin typeface="Arial"/>
                <a:cs typeface="Arial"/>
              </a:rPr>
              <a:t>si muove in prossimità di un terreno, che per comodità immaginiamo senza rilievi. </a:t>
            </a:r>
            <a:r>
              <a:rPr lang="it-IT" sz="1500" dirty="0" smtClean="0">
                <a:latin typeface="Arial"/>
                <a:cs typeface="Arial"/>
              </a:rPr>
              <a:t>Essa </a:t>
            </a:r>
            <a:r>
              <a:rPr lang="it-IT" sz="1500" dirty="0">
                <a:latin typeface="Arial"/>
                <a:cs typeface="Arial"/>
              </a:rPr>
              <a:t>incontri un’altra massa d’aria più </a:t>
            </a:r>
            <a:r>
              <a:rPr lang="it-IT" sz="1500" dirty="0" smtClean="0">
                <a:latin typeface="Arial"/>
                <a:cs typeface="Arial"/>
              </a:rPr>
              <a:t>fredda</a:t>
            </a:r>
            <a:r>
              <a:rPr lang="it-IT" sz="1500" b="1" dirty="0" smtClean="0">
                <a:latin typeface="Arial"/>
                <a:cs typeface="Arial"/>
              </a:rPr>
              <a:t>:</a:t>
            </a:r>
            <a:r>
              <a:rPr lang="it-IT" sz="1500" dirty="0" smtClean="0">
                <a:latin typeface="Arial"/>
                <a:cs typeface="Arial"/>
              </a:rPr>
              <a:t> </a:t>
            </a:r>
            <a:r>
              <a:rPr lang="it-IT" sz="1500" dirty="0">
                <a:latin typeface="Arial"/>
                <a:cs typeface="Arial"/>
              </a:rPr>
              <a:t>la </a:t>
            </a:r>
            <a:r>
              <a:rPr lang="it-IT" sz="1500" dirty="0" smtClean="0">
                <a:latin typeface="Arial"/>
                <a:cs typeface="Arial"/>
              </a:rPr>
              <a:t>prima sormonta </a:t>
            </a:r>
            <a:r>
              <a:rPr lang="it-IT" sz="1500" dirty="0">
                <a:latin typeface="Arial"/>
                <a:cs typeface="Arial"/>
              </a:rPr>
              <a:t>la seconda perché più leggera, che quindi sale di quota, si dilata e si raffredda con conseguente condensazione. Si formano nubi prevalentemente alte e stratificate, seguite da strati più bassi che provocano la pioggia. È uno strato d’aria calda che sormonta e spinge una massa d’aria fredda, dove la linea di contatto al suolo fra le due viene detta </a:t>
            </a:r>
            <a:r>
              <a:rPr lang="it-IT" sz="1500" b="1" dirty="0">
                <a:solidFill>
                  <a:srgbClr val="FF0000"/>
                </a:solidFill>
                <a:latin typeface="Arial"/>
                <a:cs typeface="Arial"/>
              </a:rPr>
              <a:t>fronte caldo</a:t>
            </a:r>
            <a:r>
              <a:rPr lang="it-IT" sz="1500" dirty="0">
                <a:latin typeface="Arial"/>
                <a:cs typeface="Arial"/>
              </a:rPr>
              <a:t>. Una situazione analoga a quella descritta si ha spesso in inverno sulla Pianura Padana; essa costituisce un vero e proprio “cuscinetto” d’aria fredda, sul quale, quando spirano venti meridionali carichi di umidità raccolta dal Mediterraneo, scorre uno strato d’aria calda con conseguente formazione di nubi e talora nevicate anche abbondanti.</a:t>
            </a:r>
          </a:p>
        </p:txBody>
      </p:sp>
      <p:pic>
        <p:nvPicPr>
          <p:cNvPr id="2" name="Immagine 1" descr="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" y="1916606"/>
            <a:ext cx="4386887" cy="466436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13777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2207" y="149159"/>
            <a:ext cx="8806222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L’aria si muove ed incontra altra aria: </a:t>
            </a:r>
            <a:r>
              <a:rPr lang="it-IT" b="1" dirty="0" smtClean="0">
                <a:solidFill>
                  <a:srgbClr val="0000FF"/>
                </a:solidFill>
              </a:rPr>
              <a:t>fronte freddo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8553" y="518491"/>
            <a:ext cx="894612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300" dirty="0">
                <a:latin typeface="Arial"/>
                <a:cs typeface="Arial"/>
              </a:rPr>
              <a:t>Il passaggio </a:t>
            </a:r>
            <a:r>
              <a:rPr lang="it-IT" sz="1300" dirty="0" smtClean="0">
                <a:latin typeface="Arial"/>
                <a:cs typeface="Arial"/>
              </a:rPr>
              <a:t>da </a:t>
            </a:r>
            <a:r>
              <a:rPr lang="it-IT" sz="1300" dirty="0">
                <a:latin typeface="Arial"/>
                <a:cs typeface="Arial"/>
              </a:rPr>
              <a:t>stato gassoso a </a:t>
            </a:r>
            <a:r>
              <a:rPr lang="it-IT" sz="1300" dirty="0" smtClean="0">
                <a:latin typeface="Arial"/>
                <a:cs typeface="Arial"/>
              </a:rPr>
              <a:t>liquido </a:t>
            </a:r>
            <a:r>
              <a:rPr lang="it-IT" sz="1300" dirty="0">
                <a:latin typeface="Arial"/>
                <a:cs typeface="Arial"/>
              </a:rPr>
              <a:t>o solido </a:t>
            </a:r>
            <a:r>
              <a:rPr lang="it-IT" sz="1300" dirty="0" smtClean="0">
                <a:latin typeface="Arial"/>
                <a:cs typeface="Arial"/>
              </a:rPr>
              <a:t>è </a:t>
            </a:r>
            <a:r>
              <a:rPr lang="it-IT" sz="1300" dirty="0">
                <a:latin typeface="Arial"/>
                <a:cs typeface="Arial"/>
              </a:rPr>
              <a:t>facilitato dalla presenza di </a:t>
            </a:r>
            <a:r>
              <a:rPr lang="it-IT" sz="1300" b="1" dirty="0">
                <a:latin typeface="Arial"/>
                <a:cs typeface="Arial"/>
              </a:rPr>
              <a:t>nuclei di condensazione</a:t>
            </a:r>
            <a:r>
              <a:rPr lang="it-IT" sz="1300" dirty="0">
                <a:latin typeface="Arial"/>
                <a:cs typeface="Arial"/>
              </a:rPr>
              <a:t>, particelle </a:t>
            </a:r>
            <a:r>
              <a:rPr lang="it-IT" sz="1300" dirty="0" err="1" smtClean="0">
                <a:latin typeface="Arial"/>
                <a:cs typeface="Arial"/>
              </a:rPr>
              <a:t>igro-scopiche</a:t>
            </a:r>
            <a:r>
              <a:rPr lang="it-IT" sz="1300" dirty="0" smtClean="0">
                <a:latin typeface="Arial"/>
                <a:cs typeface="Arial"/>
              </a:rPr>
              <a:t> </a:t>
            </a:r>
            <a:r>
              <a:rPr lang="it-IT" sz="1300" dirty="0">
                <a:latin typeface="Arial"/>
                <a:cs typeface="Arial"/>
              </a:rPr>
              <a:t>attorno alle quali si raccolgono le molecole d’acqua. </a:t>
            </a:r>
            <a:r>
              <a:rPr lang="it-IT" sz="1300" dirty="0" smtClean="0">
                <a:latin typeface="Arial"/>
                <a:cs typeface="Arial"/>
              </a:rPr>
              <a:t>Essi sono </a:t>
            </a:r>
            <a:r>
              <a:rPr lang="it-IT" sz="1300" dirty="0">
                <a:latin typeface="Arial"/>
                <a:cs typeface="Arial"/>
              </a:rPr>
              <a:t>costituiti dal pulviscolo atmosferico e sembra anche dal cloruro di sodio, mobilizzato dal vento dagli spruzzi delle onde marine e trasportato a grande distanza. Il diametro delle </a:t>
            </a:r>
            <a:r>
              <a:rPr lang="it-IT" sz="1300" dirty="0" smtClean="0">
                <a:latin typeface="Arial"/>
                <a:cs typeface="Arial"/>
              </a:rPr>
              <a:t>gocce </a:t>
            </a:r>
            <a:r>
              <a:rPr lang="it-IT" sz="1300" dirty="0">
                <a:latin typeface="Arial"/>
                <a:cs typeface="Arial"/>
              </a:rPr>
              <a:t>(quando non sono </a:t>
            </a:r>
            <a:r>
              <a:rPr lang="it-IT" sz="1300" dirty="0" smtClean="0">
                <a:latin typeface="Arial"/>
                <a:cs typeface="Arial"/>
              </a:rPr>
              <a:t>sottili </a:t>
            </a:r>
            <a:r>
              <a:rPr lang="it-IT" sz="1300" dirty="0">
                <a:latin typeface="Arial"/>
                <a:cs typeface="Arial"/>
              </a:rPr>
              <a:t>aghi di ghiaccio) è pari a 0,004 ÷ 0,1 mm. In aria ferma scendono con una velocità di </a:t>
            </a:r>
            <a:r>
              <a:rPr lang="it-IT" sz="1300" dirty="0">
                <a:latin typeface="Arial"/>
                <a:cs typeface="Arial"/>
                <a:sym typeface="Symbol"/>
              </a:rPr>
              <a:t></a:t>
            </a:r>
            <a:r>
              <a:rPr lang="it-IT" sz="1300" dirty="0">
                <a:latin typeface="Arial"/>
                <a:cs typeface="Arial"/>
              </a:rPr>
              <a:t> 1 cm/</a:t>
            </a:r>
            <a:r>
              <a:rPr lang="it-IT" sz="1300" dirty="0" smtClean="0">
                <a:latin typeface="Arial"/>
                <a:cs typeface="Arial"/>
              </a:rPr>
              <a:t>sec; una </a:t>
            </a:r>
            <a:r>
              <a:rPr lang="it-IT" sz="1300" dirty="0">
                <a:latin typeface="Arial"/>
                <a:cs typeface="Arial"/>
              </a:rPr>
              <a:t>debole corrente </a:t>
            </a:r>
            <a:r>
              <a:rPr lang="it-IT" sz="1300" dirty="0" smtClean="0">
                <a:latin typeface="Arial"/>
                <a:cs typeface="Arial"/>
              </a:rPr>
              <a:t>le mantiene in </a:t>
            </a:r>
            <a:r>
              <a:rPr lang="it-IT" sz="1300" dirty="0">
                <a:latin typeface="Arial"/>
                <a:cs typeface="Arial"/>
              </a:rPr>
              <a:t>quota. Se il diametro </a:t>
            </a:r>
            <a:r>
              <a:rPr lang="it-IT" sz="1300" dirty="0" smtClean="0">
                <a:latin typeface="Arial"/>
                <a:cs typeface="Arial"/>
              </a:rPr>
              <a:t>&gt; </a:t>
            </a:r>
            <a:r>
              <a:rPr lang="it-IT" sz="1300" dirty="0">
                <a:latin typeface="Arial"/>
                <a:cs typeface="Arial"/>
              </a:rPr>
              <a:t>0,1 mm le gocce scendono </a:t>
            </a:r>
            <a:r>
              <a:rPr lang="it-IT" sz="1300" dirty="0" smtClean="0">
                <a:latin typeface="Arial"/>
                <a:cs typeface="Arial"/>
              </a:rPr>
              <a:t>più rapide (</a:t>
            </a:r>
            <a:r>
              <a:rPr lang="it-IT" sz="1300" dirty="0">
                <a:latin typeface="Arial"/>
                <a:cs typeface="Arial"/>
              </a:rPr>
              <a:t>fino a 1 m/sec), possono unirsi fra loro e diventare vere e proprie gocce di pioggia, con diametro di 1 ÷ 5 mm. </a:t>
            </a:r>
          </a:p>
        </p:txBody>
      </p:sp>
      <p:pic>
        <p:nvPicPr>
          <p:cNvPr id="7" name="Immagine 6" descr="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48" y="1873329"/>
            <a:ext cx="4349646" cy="483446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Rettangolo 8"/>
          <p:cNvSpPr/>
          <p:nvPr/>
        </p:nvSpPr>
        <p:spPr>
          <a:xfrm>
            <a:off x="4699857" y="2174442"/>
            <a:ext cx="43348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it-IT" sz="1500" dirty="0">
                <a:latin typeface="Arial"/>
                <a:cs typeface="Arial"/>
              </a:rPr>
              <a:t>U</a:t>
            </a:r>
            <a:r>
              <a:rPr lang="it-IT" sz="1500" dirty="0" smtClean="0">
                <a:latin typeface="Arial"/>
                <a:cs typeface="Arial"/>
              </a:rPr>
              <a:t>na </a:t>
            </a:r>
            <a:r>
              <a:rPr lang="it-IT" sz="1500" dirty="0">
                <a:latin typeface="Arial"/>
                <a:cs typeface="Arial"/>
              </a:rPr>
              <a:t>massa d’aria fredda, nel suo spostamento al suolo, incontra una massa d’aria più </a:t>
            </a:r>
            <a:r>
              <a:rPr lang="it-IT" sz="1500" dirty="0" smtClean="0">
                <a:latin typeface="Arial"/>
                <a:cs typeface="Arial"/>
              </a:rPr>
              <a:t>calda; </a:t>
            </a:r>
            <a:r>
              <a:rPr lang="it-IT" sz="1500" dirty="0">
                <a:latin typeface="Arial"/>
                <a:cs typeface="Arial"/>
              </a:rPr>
              <a:t>questa viene violentemente </a:t>
            </a:r>
            <a:r>
              <a:rPr lang="it-IT" sz="1500" dirty="0" smtClean="0">
                <a:latin typeface="Arial"/>
                <a:cs typeface="Arial"/>
              </a:rPr>
              <a:t>sollevata (scalzata) </a:t>
            </a:r>
            <a:r>
              <a:rPr lang="it-IT" sz="1500" dirty="0">
                <a:latin typeface="Arial"/>
                <a:cs typeface="Arial"/>
              </a:rPr>
              <a:t>verso l’alto con la prima che vi si incunea al di sotto. L’aria calda sale velocemente in quota dilatandosi e raffreddandosi, con formazione di nubi prevalentemente cumuliformi, vere e proprie “torri” con grande sviluppo verticale, spesso nubi temporalesche, così spesse, da risultare quasi nere ed in grado di provocare rovesci (piogge intense)</a:t>
            </a:r>
            <a:r>
              <a:rPr lang="it-IT" sz="1500" dirty="0" smtClean="0">
                <a:latin typeface="Arial"/>
                <a:cs typeface="Arial"/>
              </a:rPr>
              <a:t>. </a:t>
            </a:r>
            <a:r>
              <a:rPr lang="it-IT" sz="1500" dirty="0">
                <a:latin typeface="Arial"/>
                <a:cs typeface="Arial"/>
              </a:rPr>
              <a:t>La linea di contatto fra le due masse d’aria al suolo viene detta </a:t>
            </a:r>
            <a:r>
              <a:rPr lang="it-IT" sz="1500" b="1" dirty="0">
                <a:solidFill>
                  <a:srgbClr val="0000FF"/>
                </a:solidFill>
                <a:latin typeface="Arial"/>
                <a:cs typeface="Arial"/>
              </a:rPr>
              <a:t>fronte freddo</a:t>
            </a:r>
            <a:r>
              <a:rPr lang="it-IT" sz="1500" dirty="0">
                <a:latin typeface="Arial"/>
                <a:cs typeface="Arial"/>
              </a:rPr>
              <a:t>. In Italia situazioni del genere si hanno in occasione di invasioni di masse d’aria provenienti da Nord o da Nord/Nord - Ovest (venti di tramontana) e da Est o da Nord/Est (venti di Bora).</a:t>
            </a:r>
          </a:p>
        </p:txBody>
      </p:sp>
    </p:spTree>
    <p:extLst>
      <p:ext uri="{BB962C8B-B14F-4D97-AF65-F5344CB8AC3E}">
        <p14:creationId xmlns:p14="http://schemas.microsoft.com/office/powerpoint/2010/main" val="2529970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2207" y="149159"/>
            <a:ext cx="8806222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L’aria si muove ed incontra altra aria: </a:t>
            </a:r>
            <a:r>
              <a:rPr lang="it-IT" b="1" dirty="0" smtClean="0">
                <a:solidFill>
                  <a:srgbClr val="FF0000"/>
                </a:solidFill>
              </a:rPr>
              <a:t>fronte occluso e perturbazioni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5" name="Immagine 4" descr="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9" y="541309"/>
            <a:ext cx="3912593" cy="304970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Rettangolo 6"/>
          <p:cNvSpPr/>
          <p:nvPr/>
        </p:nvSpPr>
        <p:spPr>
          <a:xfrm>
            <a:off x="4197933" y="595514"/>
            <a:ext cx="487477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500" dirty="0" smtClean="0">
                <a:latin typeface="Arial"/>
                <a:cs typeface="Arial"/>
              </a:rPr>
              <a:t>Masse </a:t>
            </a:r>
            <a:r>
              <a:rPr lang="it-IT" sz="1500" dirty="0">
                <a:latin typeface="Arial"/>
                <a:cs typeface="Arial"/>
              </a:rPr>
              <a:t>d’aria </a:t>
            </a:r>
            <a:r>
              <a:rPr lang="it-IT" sz="1500" dirty="0" smtClean="0">
                <a:latin typeface="Arial"/>
                <a:cs typeface="Arial"/>
              </a:rPr>
              <a:t>fredda </a:t>
            </a:r>
            <a:r>
              <a:rPr lang="it-IT" sz="1500" dirty="0">
                <a:latin typeface="Arial"/>
                <a:cs typeface="Arial"/>
              </a:rPr>
              <a:t>e </a:t>
            </a:r>
            <a:r>
              <a:rPr lang="it-IT" sz="1500" dirty="0" smtClean="0">
                <a:latin typeface="Arial"/>
                <a:cs typeface="Arial"/>
              </a:rPr>
              <a:t>calda </a:t>
            </a:r>
            <a:r>
              <a:rPr lang="it-IT" sz="1500" dirty="0">
                <a:latin typeface="Arial"/>
                <a:cs typeface="Arial"/>
              </a:rPr>
              <a:t>vengono in </a:t>
            </a:r>
            <a:r>
              <a:rPr lang="it-IT" sz="1500" dirty="0" smtClean="0">
                <a:latin typeface="Arial"/>
                <a:cs typeface="Arial"/>
              </a:rPr>
              <a:t>contatto (</a:t>
            </a:r>
            <a:r>
              <a:rPr lang="it-IT" sz="1500" b="1" dirty="0" smtClean="0">
                <a:latin typeface="Arial"/>
                <a:cs typeface="Arial"/>
              </a:rPr>
              <a:t>A</a:t>
            </a:r>
            <a:r>
              <a:rPr lang="it-IT" sz="1500" dirty="0">
                <a:latin typeface="Arial"/>
                <a:cs typeface="Arial"/>
              </a:rPr>
              <a:t>). La </a:t>
            </a:r>
            <a:r>
              <a:rPr lang="it-IT" sz="1500" dirty="0" smtClean="0">
                <a:latin typeface="Arial"/>
                <a:cs typeface="Arial"/>
              </a:rPr>
              <a:t>Terra </a:t>
            </a:r>
            <a:r>
              <a:rPr lang="it-IT" sz="1500" dirty="0">
                <a:latin typeface="Arial"/>
                <a:cs typeface="Arial"/>
              </a:rPr>
              <a:t>ruota </a:t>
            </a:r>
            <a:r>
              <a:rPr lang="it-IT" sz="1500" dirty="0" smtClean="0">
                <a:latin typeface="Arial"/>
                <a:cs typeface="Arial"/>
              </a:rPr>
              <a:t>Est </a:t>
            </a:r>
            <a:r>
              <a:rPr lang="it-IT" sz="15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it-IT" sz="1500" dirty="0">
                <a:latin typeface="Arial"/>
                <a:cs typeface="Arial"/>
                <a:sym typeface="Wingdings"/>
              </a:rPr>
              <a:t> </a:t>
            </a:r>
            <a:r>
              <a:rPr lang="it-IT" sz="1500" dirty="0" smtClean="0">
                <a:latin typeface="Arial"/>
                <a:cs typeface="Arial"/>
              </a:rPr>
              <a:t>Ovest</a:t>
            </a:r>
            <a:r>
              <a:rPr lang="it-IT" sz="1500" dirty="0">
                <a:latin typeface="Arial"/>
                <a:cs typeface="Arial"/>
              </a:rPr>
              <a:t>, </a:t>
            </a:r>
            <a:r>
              <a:rPr lang="it-IT" sz="1500" dirty="0" smtClean="0">
                <a:latin typeface="Arial"/>
                <a:cs typeface="Arial"/>
              </a:rPr>
              <a:t>quindi </a:t>
            </a:r>
            <a:r>
              <a:rPr lang="it-IT" sz="1500" dirty="0">
                <a:latin typeface="Arial"/>
                <a:cs typeface="Arial"/>
              </a:rPr>
              <a:t>l’aria </a:t>
            </a:r>
            <a:r>
              <a:rPr lang="it-IT" sz="1500" dirty="0" smtClean="0">
                <a:latin typeface="Arial"/>
                <a:cs typeface="Arial"/>
              </a:rPr>
              <a:t>fredda si sposta a </a:t>
            </a:r>
            <a:r>
              <a:rPr lang="it-IT" sz="1500" dirty="0">
                <a:latin typeface="Arial"/>
                <a:cs typeface="Arial"/>
              </a:rPr>
              <a:t>Sud nella parte Ovest della </a:t>
            </a:r>
            <a:r>
              <a:rPr lang="it-IT" sz="1500" dirty="0" smtClean="0">
                <a:latin typeface="Arial"/>
                <a:cs typeface="Arial"/>
              </a:rPr>
              <a:t>figura. </a:t>
            </a:r>
            <a:r>
              <a:rPr lang="it-IT" sz="1500" dirty="0">
                <a:latin typeface="Arial"/>
                <a:cs typeface="Arial"/>
              </a:rPr>
              <a:t>L</a:t>
            </a:r>
            <a:r>
              <a:rPr lang="it-IT" sz="1500" dirty="0" smtClean="0">
                <a:latin typeface="Arial"/>
                <a:cs typeface="Arial"/>
              </a:rPr>
              <a:t>’aria calda</a:t>
            </a:r>
            <a:r>
              <a:rPr lang="it-IT" sz="1500" dirty="0">
                <a:latin typeface="Arial"/>
                <a:cs typeface="Arial"/>
              </a:rPr>
              <a:t>, </a:t>
            </a:r>
            <a:r>
              <a:rPr lang="it-IT" sz="1500" dirty="0" smtClean="0">
                <a:latin typeface="Arial"/>
                <a:cs typeface="Arial"/>
              </a:rPr>
              <a:t>che si trova </a:t>
            </a:r>
            <a:r>
              <a:rPr lang="it-IT" sz="1500" dirty="0">
                <a:latin typeface="Arial"/>
                <a:cs typeface="Arial"/>
              </a:rPr>
              <a:t>a </a:t>
            </a:r>
            <a:r>
              <a:rPr lang="it-IT" sz="1500" dirty="0" smtClean="0">
                <a:latin typeface="Arial"/>
                <a:cs typeface="Arial"/>
              </a:rPr>
              <a:t>Sud, con </a:t>
            </a:r>
            <a:r>
              <a:rPr lang="it-IT" sz="1500" dirty="0">
                <a:latin typeface="Arial"/>
                <a:cs typeface="Arial"/>
              </a:rPr>
              <a:t>velocità </a:t>
            </a:r>
            <a:r>
              <a:rPr lang="it-IT" sz="1500" dirty="0" smtClean="0">
                <a:latin typeface="Arial"/>
                <a:cs typeface="Arial"/>
              </a:rPr>
              <a:t>periferica superiore</a:t>
            </a:r>
            <a:r>
              <a:rPr lang="it-IT" sz="1500" dirty="0">
                <a:latin typeface="Arial"/>
                <a:cs typeface="Arial"/>
              </a:rPr>
              <a:t>, sovrasta </a:t>
            </a:r>
            <a:r>
              <a:rPr lang="it-IT" sz="1500" dirty="0" smtClean="0">
                <a:latin typeface="Arial"/>
                <a:cs typeface="Arial"/>
              </a:rPr>
              <a:t>quella </a:t>
            </a:r>
            <a:r>
              <a:rPr lang="it-IT" sz="1500" dirty="0">
                <a:latin typeface="Arial"/>
                <a:cs typeface="Arial"/>
              </a:rPr>
              <a:t>più fredda nella </a:t>
            </a:r>
            <a:r>
              <a:rPr lang="it-IT" sz="1500" dirty="0" smtClean="0">
                <a:latin typeface="Arial"/>
                <a:cs typeface="Arial"/>
              </a:rPr>
              <a:t>parte </a:t>
            </a:r>
            <a:r>
              <a:rPr lang="it-IT" sz="1500" dirty="0">
                <a:latin typeface="Arial"/>
                <a:cs typeface="Arial"/>
              </a:rPr>
              <a:t>Est della </a:t>
            </a:r>
            <a:r>
              <a:rPr lang="it-IT" sz="1500" dirty="0" smtClean="0">
                <a:latin typeface="Arial"/>
                <a:cs typeface="Arial"/>
              </a:rPr>
              <a:t>figura</a:t>
            </a:r>
            <a:r>
              <a:rPr lang="it-IT" sz="1500" dirty="0">
                <a:latin typeface="Arial"/>
                <a:cs typeface="Arial"/>
              </a:rPr>
              <a:t>. L’aria </a:t>
            </a:r>
            <a:r>
              <a:rPr lang="it-IT" sz="1500" dirty="0" smtClean="0">
                <a:latin typeface="Arial"/>
                <a:cs typeface="Arial"/>
              </a:rPr>
              <a:t>fredda </a:t>
            </a:r>
            <a:r>
              <a:rPr lang="it-IT" sz="1500" dirty="0">
                <a:latin typeface="Arial"/>
                <a:cs typeface="Arial"/>
              </a:rPr>
              <a:t>si “incunea” nell’aria calda </a:t>
            </a:r>
            <a:r>
              <a:rPr lang="it-IT" sz="1500" dirty="0" smtClean="0">
                <a:latin typeface="Arial"/>
                <a:cs typeface="Arial"/>
              </a:rPr>
              <a:t>diventando un </a:t>
            </a:r>
            <a:r>
              <a:rPr lang="it-IT" sz="1500" dirty="0">
                <a:latin typeface="Arial"/>
                <a:cs typeface="Arial"/>
              </a:rPr>
              <a:t>fronte </a:t>
            </a:r>
            <a:r>
              <a:rPr lang="it-IT" sz="1500" dirty="0" smtClean="0">
                <a:latin typeface="Arial"/>
                <a:cs typeface="Arial"/>
              </a:rPr>
              <a:t>freddo (</a:t>
            </a:r>
            <a:r>
              <a:rPr lang="it-IT" sz="1500" b="1" dirty="0" smtClean="0">
                <a:latin typeface="Arial"/>
                <a:cs typeface="Arial"/>
              </a:rPr>
              <a:t>B</a:t>
            </a:r>
            <a:r>
              <a:rPr lang="it-IT" sz="1500" dirty="0" smtClean="0">
                <a:latin typeface="Arial"/>
                <a:cs typeface="Arial"/>
              </a:rPr>
              <a:t>). L’aria </a:t>
            </a:r>
            <a:r>
              <a:rPr lang="it-IT" sz="1500" dirty="0">
                <a:latin typeface="Arial"/>
                <a:cs typeface="Arial"/>
              </a:rPr>
              <a:t>calda “spinge” </a:t>
            </a:r>
            <a:r>
              <a:rPr lang="it-IT" sz="1500" dirty="0" smtClean="0">
                <a:latin typeface="Arial"/>
                <a:cs typeface="Arial"/>
              </a:rPr>
              <a:t>quella fredda (fronte caldo). Si forma </a:t>
            </a:r>
            <a:r>
              <a:rPr lang="it-IT" sz="1500" dirty="0">
                <a:latin typeface="Arial"/>
                <a:cs typeface="Arial"/>
              </a:rPr>
              <a:t>una </a:t>
            </a:r>
            <a:r>
              <a:rPr lang="it-IT" sz="1500" dirty="0" smtClean="0">
                <a:latin typeface="Arial"/>
                <a:cs typeface="Arial"/>
              </a:rPr>
              <a:t>depressione </a:t>
            </a:r>
            <a:r>
              <a:rPr lang="it-IT" sz="1500" dirty="0">
                <a:latin typeface="Arial"/>
                <a:cs typeface="Arial"/>
              </a:rPr>
              <a:t>(</a:t>
            </a:r>
            <a:r>
              <a:rPr lang="it-IT" sz="1500" dirty="0" smtClean="0">
                <a:latin typeface="Arial"/>
                <a:cs typeface="Arial"/>
              </a:rPr>
              <a:t>vortice ciclonico) con </a:t>
            </a:r>
            <a:r>
              <a:rPr lang="it-IT" sz="1500" dirty="0">
                <a:latin typeface="Arial"/>
                <a:cs typeface="Arial"/>
              </a:rPr>
              <a:t>andamento </a:t>
            </a:r>
            <a:r>
              <a:rPr lang="it-IT" sz="1500" dirty="0" smtClean="0">
                <a:latin typeface="Arial"/>
                <a:cs typeface="Arial"/>
              </a:rPr>
              <a:t>caratteristico delle isobare. </a:t>
            </a:r>
            <a:r>
              <a:rPr lang="it-IT" sz="1500" dirty="0">
                <a:latin typeface="Arial"/>
                <a:cs typeface="Arial"/>
              </a:rPr>
              <a:t>Il fronte </a:t>
            </a:r>
            <a:r>
              <a:rPr lang="it-IT" sz="1500" dirty="0" smtClean="0">
                <a:latin typeface="Arial"/>
                <a:cs typeface="Arial"/>
              </a:rPr>
              <a:t>freddo, più </a:t>
            </a:r>
            <a:r>
              <a:rPr lang="it-IT" sz="1500" dirty="0">
                <a:latin typeface="Arial"/>
                <a:cs typeface="Arial"/>
              </a:rPr>
              <a:t>irruento e </a:t>
            </a:r>
            <a:r>
              <a:rPr lang="it-IT" sz="1500" dirty="0" smtClean="0">
                <a:latin typeface="Arial"/>
                <a:cs typeface="Arial"/>
              </a:rPr>
              <a:t>più veloce, raggiunge quello caldo, prima nel centro </a:t>
            </a:r>
            <a:r>
              <a:rPr lang="it-IT" sz="1500" dirty="0">
                <a:latin typeface="Arial"/>
                <a:cs typeface="Arial"/>
              </a:rPr>
              <a:t>del </a:t>
            </a:r>
            <a:r>
              <a:rPr lang="it-IT" sz="1500" dirty="0" smtClean="0">
                <a:latin typeface="Arial"/>
                <a:cs typeface="Arial"/>
              </a:rPr>
              <a:t>vortice</a:t>
            </a:r>
            <a:r>
              <a:rPr lang="it-IT" sz="1500" dirty="0">
                <a:latin typeface="Arial"/>
                <a:cs typeface="Arial"/>
              </a:rPr>
              <a:t>, dove </a:t>
            </a:r>
            <a:r>
              <a:rPr lang="it-IT" sz="1500" dirty="0" smtClean="0">
                <a:latin typeface="Arial"/>
                <a:cs typeface="Arial"/>
              </a:rPr>
              <a:t>erano </a:t>
            </a:r>
            <a:r>
              <a:rPr lang="it-IT" sz="1500" dirty="0">
                <a:latin typeface="Arial"/>
                <a:cs typeface="Arial"/>
              </a:rPr>
              <a:t>meno distanti, poi </a:t>
            </a:r>
            <a:r>
              <a:rPr lang="it-IT" sz="1500" dirty="0" smtClean="0">
                <a:latin typeface="Arial"/>
                <a:cs typeface="Arial"/>
              </a:rPr>
              <a:t>in periferia (</a:t>
            </a:r>
            <a:r>
              <a:rPr lang="it-IT" sz="1500" b="1" dirty="0" smtClean="0">
                <a:latin typeface="Arial"/>
                <a:cs typeface="Arial"/>
              </a:rPr>
              <a:t>C</a:t>
            </a:r>
            <a:r>
              <a:rPr lang="it-IT" sz="1500" dirty="0">
                <a:latin typeface="Arial"/>
                <a:cs typeface="Arial"/>
              </a:rPr>
              <a:t>)</a:t>
            </a:r>
            <a:r>
              <a:rPr lang="it-IT" sz="1500" dirty="0" smtClean="0">
                <a:latin typeface="Arial"/>
                <a:cs typeface="Arial"/>
              </a:rPr>
              <a:t>.</a:t>
            </a:r>
          </a:p>
          <a:p>
            <a:pPr algn="just"/>
            <a:r>
              <a:rPr lang="it-IT" sz="1500" dirty="0" smtClean="0">
                <a:latin typeface="Arial"/>
                <a:cs typeface="Arial"/>
              </a:rPr>
              <a:t>Quando  il </a:t>
            </a:r>
            <a:r>
              <a:rPr lang="it-IT" sz="1500" dirty="0">
                <a:latin typeface="Arial"/>
                <a:cs typeface="Arial"/>
              </a:rPr>
              <a:t>fronte </a:t>
            </a:r>
          </a:p>
        </p:txBody>
      </p:sp>
      <p:pic>
        <p:nvPicPr>
          <p:cNvPr id="8" name="Immagine 7" descr="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7" y="3473333"/>
            <a:ext cx="3390417" cy="329530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9" name="Immagine 8" descr="3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480" y="3205885"/>
            <a:ext cx="3163949" cy="351522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0" name="CasellaDiTesto 9"/>
          <p:cNvSpPr txBox="1"/>
          <p:nvPr/>
        </p:nvSpPr>
        <p:spPr>
          <a:xfrm>
            <a:off x="3577835" y="3552294"/>
            <a:ext cx="223664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500" dirty="0" smtClean="0">
                <a:latin typeface="Arial"/>
                <a:cs typeface="Arial"/>
              </a:rPr>
              <a:t>freddo </a:t>
            </a:r>
            <a:r>
              <a:rPr lang="it-IT" sz="1500" dirty="0">
                <a:latin typeface="Arial"/>
                <a:cs typeface="Arial"/>
              </a:rPr>
              <a:t>raggiunge e </a:t>
            </a:r>
            <a:r>
              <a:rPr lang="it-IT" sz="1500" dirty="0" smtClean="0">
                <a:latin typeface="Arial"/>
                <a:cs typeface="Arial"/>
              </a:rPr>
              <a:t>so-</a:t>
            </a:r>
            <a:r>
              <a:rPr lang="it-IT" sz="1500" dirty="0" err="1" smtClean="0">
                <a:latin typeface="Arial"/>
                <a:cs typeface="Arial"/>
              </a:rPr>
              <a:t>vrasta</a:t>
            </a:r>
            <a:r>
              <a:rPr lang="it-IT" sz="1500" dirty="0" smtClean="0">
                <a:latin typeface="Arial"/>
                <a:cs typeface="Arial"/>
              </a:rPr>
              <a:t> </a:t>
            </a:r>
            <a:r>
              <a:rPr lang="it-IT" sz="1500" dirty="0">
                <a:latin typeface="Arial"/>
                <a:cs typeface="Arial"/>
              </a:rPr>
              <a:t>quello </a:t>
            </a:r>
            <a:r>
              <a:rPr lang="it-IT" sz="1500" dirty="0" smtClean="0">
                <a:latin typeface="Arial"/>
                <a:cs typeface="Arial"/>
              </a:rPr>
              <a:t>caldo (</a:t>
            </a:r>
            <a:r>
              <a:rPr lang="it-IT" sz="1500" b="1" dirty="0" smtClean="0">
                <a:solidFill>
                  <a:srgbClr val="FF0000"/>
                </a:solidFill>
                <a:latin typeface="Arial"/>
                <a:cs typeface="Arial"/>
              </a:rPr>
              <a:t>fronte occluso</a:t>
            </a:r>
            <a:r>
              <a:rPr lang="it-IT" sz="1500" dirty="0" smtClean="0">
                <a:latin typeface="Arial"/>
                <a:cs typeface="Arial"/>
              </a:rPr>
              <a:t>)</a:t>
            </a:r>
            <a:r>
              <a:rPr lang="it-IT" sz="1500" dirty="0">
                <a:latin typeface="Arial"/>
                <a:cs typeface="Arial"/>
              </a:rPr>
              <a:t>,</a:t>
            </a:r>
            <a:r>
              <a:rPr lang="it-IT" sz="1500" dirty="0" smtClean="0">
                <a:latin typeface="Arial"/>
                <a:cs typeface="Arial"/>
              </a:rPr>
              <a:t> </a:t>
            </a:r>
            <a:r>
              <a:rPr lang="it-IT" sz="1500" dirty="0">
                <a:latin typeface="Arial"/>
                <a:cs typeface="Arial"/>
              </a:rPr>
              <a:t>l’aria calda </a:t>
            </a:r>
            <a:r>
              <a:rPr lang="it-IT" sz="1500" dirty="0" smtClean="0">
                <a:latin typeface="Arial"/>
                <a:cs typeface="Arial"/>
              </a:rPr>
              <a:t>è </a:t>
            </a:r>
            <a:r>
              <a:rPr lang="it-IT" sz="1500" dirty="0">
                <a:latin typeface="Arial"/>
                <a:cs typeface="Arial"/>
              </a:rPr>
              <a:t>isolata a </a:t>
            </a:r>
            <a:r>
              <a:rPr lang="it-IT" sz="1500" dirty="0" smtClean="0">
                <a:latin typeface="Arial"/>
                <a:cs typeface="Arial"/>
              </a:rPr>
              <a:t>forma-re </a:t>
            </a:r>
            <a:r>
              <a:rPr lang="it-IT" sz="1500" dirty="0">
                <a:latin typeface="Arial"/>
                <a:cs typeface="Arial"/>
              </a:rPr>
              <a:t>un cuscinetto </a:t>
            </a:r>
            <a:r>
              <a:rPr lang="it-IT" sz="1500" dirty="0" smtClean="0">
                <a:latin typeface="Arial"/>
                <a:cs typeface="Arial"/>
              </a:rPr>
              <a:t>sulla fredda</a:t>
            </a:r>
            <a:r>
              <a:rPr lang="it-IT" sz="1500" dirty="0">
                <a:latin typeface="Arial"/>
                <a:cs typeface="Arial"/>
              </a:rPr>
              <a:t>. Il vortice </a:t>
            </a:r>
            <a:r>
              <a:rPr lang="it-IT" sz="1500" dirty="0" smtClean="0">
                <a:latin typeface="Arial"/>
                <a:cs typeface="Arial"/>
              </a:rPr>
              <a:t>diventa </a:t>
            </a:r>
            <a:r>
              <a:rPr lang="it-IT" sz="1500" dirty="0">
                <a:latin typeface="Arial"/>
                <a:cs typeface="Arial"/>
              </a:rPr>
              <a:t>un </a:t>
            </a:r>
            <a:r>
              <a:rPr lang="it-IT" sz="1500" dirty="0" smtClean="0">
                <a:latin typeface="Arial"/>
                <a:cs typeface="Arial"/>
              </a:rPr>
              <a:t>unico </a:t>
            </a:r>
            <a:r>
              <a:rPr lang="it-IT" sz="1500" dirty="0">
                <a:latin typeface="Arial"/>
                <a:cs typeface="Arial"/>
              </a:rPr>
              <a:t>fronte </a:t>
            </a:r>
            <a:r>
              <a:rPr lang="it-IT" sz="1500" dirty="0" smtClean="0">
                <a:latin typeface="Arial"/>
                <a:cs typeface="Arial"/>
              </a:rPr>
              <a:t>occluso </a:t>
            </a:r>
            <a:r>
              <a:rPr lang="it-IT" sz="1500" dirty="0">
                <a:latin typeface="Arial"/>
                <a:cs typeface="Arial"/>
              </a:rPr>
              <a:t>con una cellula </a:t>
            </a:r>
            <a:r>
              <a:rPr lang="it-IT" sz="1500" dirty="0" smtClean="0">
                <a:latin typeface="Arial"/>
                <a:cs typeface="Arial"/>
              </a:rPr>
              <a:t>residua </a:t>
            </a:r>
            <a:r>
              <a:rPr lang="it-IT" sz="1500" dirty="0">
                <a:latin typeface="Arial"/>
                <a:cs typeface="Arial"/>
              </a:rPr>
              <a:t>d’aria calda (</a:t>
            </a:r>
            <a:r>
              <a:rPr lang="it-IT" sz="1500" b="1" dirty="0">
                <a:latin typeface="Arial"/>
                <a:cs typeface="Arial"/>
              </a:rPr>
              <a:t>D</a:t>
            </a:r>
            <a:r>
              <a:rPr lang="it-IT" sz="1500" dirty="0">
                <a:latin typeface="Arial"/>
                <a:cs typeface="Arial"/>
              </a:rPr>
              <a:t>) che </a:t>
            </a:r>
            <a:r>
              <a:rPr lang="it-IT" sz="1500" dirty="0" smtClean="0">
                <a:latin typeface="Arial"/>
                <a:cs typeface="Arial"/>
              </a:rPr>
              <a:t>esaurisce </a:t>
            </a:r>
            <a:r>
              <a:rPr lang="it-IT" sz="1500" dirty="0">
                <a:latin typeface="Arial"/>
                <a:cs typeface="Arial"/>
              </a:rPr>
              <a:t>la sua </a:t>
            </a:r>
            <a:r>
              <a:rPr lang="it-IT" sz="1500" dirty="0" err="1" smtClean="0">
                <a:latin typeface="Arial"/>
                <a:cs typeface="Arial"/>
              </a:rPr>
              <a:t>ener</a:t>
            </a:r>
            <a:r>
              <a:rPr lang="it-IT" sz="1500" dirty="0" smtClean="0">
                <a:latin typeface="Arial"/>
                <a:cs typeface="Arial"/>
              </a:rPr>
              <a:t>-gia </a:t>
            </a:r>
            <a:r>
              <a:rPr lang="it-IT" sz="1500" dirty="0">
                <a:latin typeface="Arial"/>
                <a:cs typeface="Arial"/>
              </a:rPr>
              <a:t>fino a sparire (</a:t>
            </a:r>
            <a:r>
              <a:rPr lang="it-IT" sz="1500" dirty="0" err="1" smtClean="0">
                <a:latin typeface="Arial"/>
                <a:cs typeface="Arial"/>
              </a:rPr>
              <a:t>ritor</a:t>
            </a:r>
            <a:r>
              <a:rPr lang="it-IT" sz="1500" dirty="0" smtClean="0">
                <a:latin typeface="Arial"/>
                <a:cs typeface="Arial"/>
              </a:rPr>
              <a:t>-no </a:t>
            </a:r>
            <a:r>
              <a:rPr lang="it-IT" sz="1500" dirty="0">
                <a:latin typeface="Arial"/>
                <a:cs typeface="Arial"/>
              </a:rPr>
              <a:t>ad una </a:t>
            </a:r>
            <a:r>
              <a:rPr lang="it-IT" sz="1500" dirty="0" smtClean="0">
                <a:latin typeface="Arial"/>
                <a:cs typeface="Arial"/>
              </a:rPr>
              <a:t>situazione </a:t>
            </a:r>
            <a:r>
              <a:rPr lang="it-IT" sz="1500" dirty="0">
                <a:latin typeface="Arial"/>
                <a:cs typeface="Arial"/>
              </a:rPr>
              <a:t>simile a quella </a:t>
            </a:r>
            <a:r>
              <a:rPr lang="it-IT" sz="1500" dirty="0" smtClean="0">
                <a:latin typeface="Arial"/>
                <a:cs typeface="Arial"/>
              </a:rPr>
              <a:t>iniziale</a:t>
            </a:r>
            <a:r>
              <a:rPr lang="it-IT" sz="1500" dirty="0">
                <a:latin typeface="Arial"/>
                <a:cs typeface="Arial"/>
              </a:rPr>
              <a:t>). </a:t>
            </a:r>
            <a:endParaRPr lang="it-IT" sz="1500" dirty="0"/>
          </a:p>
        </p:txBody>
      </p:sp>
    </p:spTree>
    <p:extLst>
      <p:ext uri="{BB962C8B-B14F-4D97-AF65-F5344CB8AC3E}">
        <p14:creationId xmlns:p14="http://schemas.microsoft.com/office/powerpoint/2010/main" val="1922502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2207" y="149159"/>
            <a:ext cx="8806222" cy="369332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In sintesi: </a:t>
            </a:r>
            <a:r>
              <a:rPr lang="it-IT" b="1" dirty="0" smtClean="0">
                <a:solidFill>
                  <a:srgbClr val="FF0000"/>
                </a:solidFill>
              </a:rPr>
              <a:t>ciò che è importante sapere (</a:t>
            </a:r>
            <a:r>
              <a:rPr lang="it-IT" dirty="0" smtClean="0"/>
              <a:t>emisfero boreale</a:t>
            </a:r>
            <a:r>
              <a:rPr lang="it-IT" dirty="0" smtClean="0">
                <a:solidFill>
                  <a:srgbClr val="FF0000"/>
                </a:solidFill>
              </a:rPr>
              <a:t>)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72207" y="671692"/>
            <a:ext cx="8806222" cy="670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700" b="1" dirty="0" smtClean="0">
                <a:latin typeface="Arial"/>
                <a:cs typeface="Arial"/>
              </a:rPr>
              <a:t>Pochi ed essenziali concetti servono per tentare di capire come si muove l’atmosfera nel suo complesso, tenuto conto dei molteplici fattori (soprattutto diversa distribuzione di terre e mari, catene montuose, inclinazione dell’asse di rotazione terrestre,...) che condizionano il semplice modello a celle convettive. Il modello che descrive la macchina del tempo nei dettagli è troppo complesso, tanto che per farlo “funzionare” sono necessari i computer più potenti. Limitiamoci pertanto a giocare recitando il ruolo dei meteorologi (commento delle vicende di ieri e attuali e previsioni del tempo), ipotizzando che quanto prima illustrato sia ben chiaro. Se così è ci basta tenere sempre a mente i seguenti aspetti fondamentali:</a:t>
            </a:r>
            <a:endParaRPr lang="it-IT" sz="1700" b="1" dirty="0">
              <a:latin typeface="Arial"/>
              <a:cs typeface="Arial"/>
            </a:endParaRP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L’aria si muove dalle alte alle basse pressioni.</a:t>
            </a: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Quando l’aria si muove tende a spostarsi verso destra.</a:t>
            </a: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L’aria si allontana dalle alte pressioni con movimento a spirale in senso orario.</a:t>
            </a: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>
                <a:solidFill>
                  <a:srgbClr val="0000FF"/>
                </a:solidFill>
                <a:latin typeface="Arial"/>
                <a:cs typeface="Arial"/>
              </a:rPr>
              <a:t>L’aria </a:t>
            </a: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viene attratta dalle basse </a:t>
            </a:r>
            <a:r>
              <a:rPr lang="it-IT" sz="1700" b="1" dirty="0">
                <a:solidFill>
                  <a:srgbClr val="0000FF"/>
                </a:solidFill>
                <a:latin typeface="Arial"/>
                <a:cs typeface="Arial"/>
              </a:rPr>
              <a:t>pressioni con movimento a spirale in senso </a:t>
            </a: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antiorario.</a:t>
            </a: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L’aria fredda è più “pesante”, tende a comprimersi in basso ed a muoversi verso Sud.</a:t>
            </a: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L’aria calda è più “leggera” tende a dilatarsi verso l’alto ed a muoversi verso Nord.</a:t>
            </a: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Nelle aree di bassa pressione fra le celle convettive avviene il contatto tra masse d’aria con caratteri diversi (più o meno fredde/calde, umide/secche,...).</a:t>
            </a:r>
          </a:p>
          <a:p>
            <a:pPr marL="285750" indent="-285750" algn="just">
              <a:buClr>
                <a:srgbClr val="FF0000"/>
              </a:buClr>
              <a:buFont typeface="Wingdings" charset="2"/>
              <a:buChar char="Ø"/>
            </a:pPr>
            <a:r>
              <a:rPr lang="it-IT" sz="1700" b="1" dirty="0" smtClean="0">
                <a:solidFill>
                  <a:srgbClr val="0000FF"/>
                </a:solidFill>
                <a:latin typeface="Arial"/>
                <a:cs typeface="Arial"/>
              </a:rPr>
              <a:t>Le terre emerse si scaldano e si raffreddano molto più facilmente e velocemente rispetto alle acque dei mari e degli oceani e del ghiaccio </a:t>
            </a:r>
            <a:r>
              <a:rPr lang="it-IT" sz="1700" dirty="0" smtClean="0">
                <a:latin typeface="Arial"/>
                <a:cs typeface="Arial"/>
              </a:rPr>
              <a:t>(spiegare perché).</a:t>
            </a:r>
          </a:p>
          <a:p>
            <a:endParaRPr lang="it-IT" sz="1700" b="1" dirty="0">
              <a:latin typeface="Arial"/>
              <a:cs typeface="Arial"/>
            </a:endParaRPr>
          </a:p>
          <a:p>
            <a:endParaRPr lang="it-IT" sz="1700" b="1" dirty="0">
              <a:latin typeface="Arial"/>
              <a:cs typeface="Arial"/>
            </a:endParaRPr>
          </a:p>
          <a:p>
            <a:endParaRPr lang="it-IT" sz="17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676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2725</Words>
  <Application>Microsoft Macintosh PowerPoint</Application>
  <PresentationFormat>Presentazione su schermo 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Crest</dc:creator>
  <cp:lastModifiedBy>Crest</cp:lastModifiedBy>
  <cp:revision>6</cp:revision>
  <dcterms:created xsi:type="dcterms:W3CDTF">2019-09-29T16:26:23Z</dcterms:created>
  <dcterms:modified xsi:type="dcterms:W3CDTF">2019-10-10T05:43:01Z</dcterms:modified>
</cp:coreProperties>
</file>