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4" r:id="rId16"/>
    <p:sldId id="271" r:id="rId17"/>
    <p:sldId id="272" r:id="rId18"/>
    <p:sldId id="273" r:id="rId19"/>
    <p:sldId id="275" r:id="rId20"/>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F9FF"/>
    <a:srgbClr val="EEFCFF"/>
    <a:srgbClr val="C9E0FF"/>
    <a:srgbClr val="B7B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45" d="100"/>
          <a:sy n="145" d="100"/>
        </p:scale>
        <p:origin x="-247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672650A-5EBC-594A-A3F9-BF579CF30024}"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FB977B7-E90A-F744-9A98-DAAF968C7590}" type="slidenum">
              <a:rPr lang="it-IT" smtClean="0"/>
              <a:t>‹n.›</a:t>
            </a:fld>
            <a:endParaRPr lang="it-IT"/>
          </a:p>
        </p:txBody>
      </p:sp>
    </p:spTree>
    <p:extLst>
      <p:ext uri="{BB962C8B-B14F-4D97-AF65-F5344CB8AC3E}">
        <p14:creationId xmlns:p14="http://schemas.microsoft.com/office/powerpoint/2010/main" val="3080015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672650A-5EBC-594A-A3F9-BF579CF30024}"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FB977B7-E90A-F744-9A98-DAAF968C7590}" type="slidenum">
              <a:rPr lang="it-IT" smtClean="0"/>
              <a:t>‹n.›</a:t>
            </a:fld>
            <a:endParaRPr lang="it-IT"/>
          </a:p>
        </p:txBody>
      </p:sp>
    </p:spTree>
    <p:extLst>
      <p:ext uri="{BB962C8B-B14F-4D97-AF65-F5344CB8AC3E}">
        <p14:creationId xmlns:p14="http://schemas.microsoft.com/office/powerpoint/2010/main" val="2434409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3672650A-5EBC-594A-A3F9-BF579CF30024}"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FB977B7-E90A-F744-9A98-DAAF968C7590}" type="slidenum">
              <a:rPr lang="it-IT" smtClean="0"/>
              <a:t>‹n.›</a:t>
            </a:fld>
            <a:endParaRPr lang="it-IT"/>
          </a:p>
        </p:txBody>
      </p:sp>
    </p:spTree>
    <p:extLst>
      <p:ext uri="{BB962C8B-B14F-4D97-AF65-F5344CB8AC3E}">
        <p14:creationId xmlns:p14="http://schemas.microsoft.com/office/powerpoint/2010/main" val="2119691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672650A-5EBC-594A-A3F9-BF579CF30024}" type="datetimeFigureOut">
              <a:rPr lang="it-IT" smtClean="0"/>
              <a:t>10/10/19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FB977B7-E90A-F744-9A98-DAAF968C7590}" type="slidenum">
              <a:rPr lang="it-IT" smtClean="0"/>
              <a:t>‹n.›</a:t>
            </a:fld>
            <a:endParaRPr lang="it-IT"/>
          </a:p>
        </p:txBody>
      </p:sp>
    </p:spTree>
    <p:extLst>
      <p:ext uri="{BB962C8B-B14F-4D97-AF65-F5344CB8AC3E}">
        <p14:creationId xmlns:p14="http://schemas.microsoft.com/office/powerpoint/2010/main" val="2100625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672650A-5EBC-594A-A3F9-BF579CF30024}" type="datetimeFigureOut">
              <a:rPr lang="it-IT" smtClean="0"/>
              <a:t>10/10/19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FB977B7-E90A-F744-9A98-DAAF968C7590}" type="slidenum">
              <a:rPr lang="it-IT" smtClean="0"/>
              <a:t>‹n.›</a:t>
            </a:fld>
            <a:endParaRPr lang="it-IT"/>
          </a:p>
        </p:txBody>
      </p:sp>
    </p:spTree>
    <p:extLst>
      <p:ext uri="{BB962C8B-B14F-4D97-AF65-F5344CB8AC3E}">
        <p14:creationId xmlns:p14="http://schemas.microsoft.com/office/powerpoint/2010/main" val="900874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3672650A-5EBC-594A-A3F9-BF579CF30024}" type="datetimeFigureOut">
              <a:rPr lang="it-IT" smtClean="0"/>
              <a:t>10/10/19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FB977B7-E90A-F744-9A98-DAAF968C7590}" type="slidenum">
              <a:rPr lang="it-IT" smtClean="0"/>
              <a:t>‹n.›</a:t>
            </a:fld>
            <a:endParaRPr lang="it-IT"/>
          </a:p>
        </p:txBody>
      </p:sp>
    </p:spTree>
    <p:extLst>
      <p:ext uri="{BB962C8B-B14F-4D97-AF65-F5344CB8AC3E}">
        <p14:creationId xmlns:p14="http://schemas.microsoft.com/office/powerpoint/2010/main" val="2751798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672650A-5EBC-594A-A3F9-BF579CF30024}" type="datetimeFigureOut">
              <a:rPr lang="it-IT" smtClean="0"/>
              <a:t>10/10/19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FB977B7-E90A-F744-9A98-DAAF968C7590}" type="slidenum">
              <a:rPr lang="it-IT" smtClean="0"/>
              <a:t>‹n.›</a:t>
            </a:fld>
            <a:endParaRPr lang="it-IT"/>
          </a:p>
        </p:txBody>
      </p:sp>
    </p:spTree>
    <p:extLst>
      <p:ext uri="{BB962C8B-B14F-4D97-AF65-F5344CB8AC3E}">
        <p14:creationId xmlns:p14="http://schemas.microsoft.com/office/powerpoint/2010/main" val="1731794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3672650A-5EBC-594A-A3F9-BF579CF30024}" type="datetimeFigureOut">
              <a:rPr lang="it-IT" smtClean="0"/>
              <a:t>10/10/19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FB977B7-E90A-F744-9A98-DAAF968C7590}" type="slidenum">
              <a:rPr lang="it-IT" smtClean="0"/>
              <a:t>‹n.›</a:t>
            </a:fld>
            <a:endParaRPr lang="it-IT"/>
          </a:p>
        </p:txBody>
      </p:sp>
    </p:spTree>
    <p:extLst>
      <p:ext uri="{BB962C8B-B14F-4D97-AF65-F5344CB8AC3E}">
        <p14:creationId xmlns:p14="http://schemas.microsoft.com/office/powerpoint/2010/main" val="3933543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3672650A-5EBC-594A-A3F9-BF579CF30024}" type="datetimeFigureOut">
              <a:rPr lang="it-IT" smtClean="0"/>
              <a:t>10/10/19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FB977B7-E90A-F744-9A98-DAAF968C7590}" type="slidenum">
              <a:rPr lang="it-IT" smtClean="0"/>
              <a:t>‹n.›</a:t>
            </a:fld>
            <a:endParaRPr lang="it-IT"/>
          </a:p>
        </p:txBody>
      </p:sp>
    </p:spTree>
    <p:extLst>
      <p:ext uri="{BB962C8B-B14F-4D97-AF65-F5344CB8AC3E}">
        <p14:creationId xmlns:p14="http://schemas.microsoft.com/office/powerpoint/2010/main" val="3109795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672650A-5EBC-594A-A3F9-BF579CF30024}"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FB977B7-E90A-F744-9A98-DAAF968C7590}" type="slidenum">
              <a:rPr lang="it-IT" smtClean="0"/>
              <a:t>‹n.›</a:t>
            </a:fld>
            <a:endParaRPr lang="it-IT"/>
          </a:p>
        </p:txBody>
      </p:sp>
    </p:spTree>
    <p:extLst>
      <p:ext uri="{BB962C8B-B14F-4D97-AF65-F5344CB8AC3E}">
        <p14:creationId xmlns:p14="http://schemas.microsoft.com/office/powerpoint/2010/main" val="1412423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672650A-5EBC-594A-A3F9-BF579CF30024}" type="datetimeFigureOut">
              <a:rPr lang="it-IT" smtClean="0"/>
              <a:t>10/10/19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FB977B7-E90A-F744-9A98-DAAF968C7590}" type="slidenum">
              <a:rPr lang="it-IT" smtClean="0"/>
              <a:t>‹n.›</a:t>
            </a:fld>
            <a:endParaRPr lang="it-IT"/>
          </a:p>
        </p:txBody>
      </p:sp>
    </p:spTree>
    <p:extLst>
      <p:ext uri="{BB962C8B-B14F-4D97-AF65-F5344CB8AC3E}">
        <p14:creationId xmlns:p14="http://schemas.microsoft.com/office/powerpoint/2010/main" val="19681603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5F9FF"/>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72650A-5EBC-594A-A3F9-BF579CF30024}" type="datetimeFigureOut">
              <a:rPr lang="it-IT" smtClean="0"/>
              <a:t>10/10/19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B977B7-E90A-F744-9A98-DAAF968C7590}" type="slidenum">
              <a:rPr lang="it-IT" smtClean="0"/>
              <a:t>‹n.›</a:t>
            </a:fld>
            <a:endParaRPr lang="it-IT"/>
          </a:p>
        </p:txBody>
      </p:sp>
    </p:spTree>
    <p:extLst>
      <p:ext uri="{BB962C8B-B14F-4D97-AF65-F5344CB8AC3E}">
        <p14:creationId xmlns:p14="http://schemas.microsoft.com/office/powerpoint/2010/main" val="2656766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13.jpg"/><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 Id="rId3"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 Id="rId3"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 Id="rId3" Type="http://schemas.openxmlformats.org/officeDocument/2006/relationships/image" Target="../media/image2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 Id="rId3" Type="http://schemas.openxmlformats.org/officeDocument/2006/relationships/image" Target="../media/image2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27.png"/><Relationship Id="rId5" Type="http://schemas.openxmlformats.org/officeDocument/2006/relationships/image" Target="../media/image28.jpg"/><Relationship Id="rId1" Type="http://schemas.microsoft.com/office/2007/relationships/media" Target="../media/media1.gif"/><Relationship Id="rId2" Type="http://schemas.openxmlformats.org/officeDocument/2006/relationships/video" Target="../media/media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0470" y="1038284"/>
            <a:ext cx="8608240" cy="5368777"/>
          </a:xfrm>
        </p:spPr>
        <p:txBody>
          <a:bodyPr>
            <a:noAutofit/>
          </a:bodyPr>
          <a:lstStyle/>
          <a:p>
            <a:pPr algn="just"/>
            <a:r>
              <a:rPr lang="it-IT" sz="1800" dirty="0" smtClean="0">
                <a:latin typeface="Arial"/>
                <a:cs typeface="Arial"/>
              </a:rPr>
              <a:t>Pioggia</a:t>
            </a:r>
            <a:r>
              <a:rPr lang="it-IT" sz="1800" dirty="0">
                <a:latin typeface="Arial"/>
                <a:cs typeface="Arial"/>
              </a:rPr>
              <a:t>, </a:t>
            </a:r>
            <a:r>
              <a:rPr lang="it-IT" sz="1800" dirty="0" smtClean="0">
                <a:latin typeface="Arial"/>
                <a:cs typeface="Arial"/>
              </a:rPr>
              <a:t>neve</a:t>
            </a:r>
            <a:r>
              <a:rPr lang="it-IT" sz="1800" dirty="0">
                <a:latin typeface="Arial"/>
                <a:cs typeface="Arial"/>
              </a:rPr>
              <a:t>, </a:t>
            </a:r>
            <a:r>
              <a:rPr lang="it-IT" sz="1800" dirty="0" smtClean="0">
                <a:latin typeface="Arial"/>
                <a:cs typeface="Arial"/>
              </a:rPr>
              <a:t>brina</a:t>
            </a:r>
            <a:r>
              <a:rPr lang="it-IT" sz="1800" dirty="0">
                <a:latin typeface="Arial"/>
                <a:cs typeface="Arial"/>
              </a:rPr>
              <a:t>, </a:t>
            </a:r>
            <a:r>
              <a:rPr lang="it-IT" sz="1800" dirty="0" smtClean="0">
                <a:latin typeface="Arial"/>
                <a:cs typeface="Arial"/>
              </a:rPr>
              <a:t>grandine</a:t>
            </a:r>
            <a:r>
              <a:rPr lang="it-IT" sz="1800" dirty="0">
                <a:latin typeface="Arial"/>
                <a:cs typeface="Arial"/>
              </a:rPr>
              <a:t>, </a:t>
            </a:r>
            <a:r>
              <a:rPr lang="it-IT" sz="1800" dirty="0" smtClean="0">
                <a:latin typeface="Arial"/>
                <a:cs typeface="Arial"/>
              </a:rPr>
              <a:t>vento</a:t>
            </a:r>
            <a:r>
              <a:rPr lang="it-IT" sz="1800" dirty="0">
                <a:latin typeface="Arial"/>
                <a:cs typeface="Arial"/>
              </a:rPr>
              <a:t>, </a:t>
            </a:r>
            <a:r>
              <a:rPr lang="it-IT" sz="1800" dirty="0" smtClean="0">
                <a:latin typeface="Arial"/>
                <a:cs typeface="Arial"/>
              </a:rPr>
              <a:t>nebbia</a:t>
            </a:r>
            <a:r>
              <a:rPr lang="it-IT" sz="1800" dirty="0">
                <a:latin typeface="Arial"/>
                <a:cs typeface="Arial"/>
              </a:rPr>
              <a:t>,..</a:t>
            </a:r>
            <a:r>
              <a:rPr lang="it-IT" sz="1800" dirty="0" smtClean="0">
                <a:latin typeface="Arial"/>
                <a:cs typeface="Arial"/>
              </a:rPr>
              <a:t>.</a:t>
            </a:r>
            <a:r>
              <a:rPr lang="it-IT" sz="1800" b="1" dirty="0" smtClean="0">
                <a:latin typeface="Arial"/>
                <a:cs typeface="Arial"/>
              </a:rPr>
              <a:t>:</a:t>
            </a:r>
            <a:r>
              <a:rPr lang="it-IT" sz="1800" dirty="0" smtClean="0">
                <a:latin typeface="Arial"/>
                <a:cs typeface="Arial"/>
              </a:rPr>
              <a:t> fenomeni </a:t>
            </a:r>
            <a:r>
              <a:rPr lang="it-IT" sz="1800" dirty="0">
                <a:latin typeface="Arial"/>
                <a:cs typeface="Arial"/>
              </a:rPr>
              <a:t>atmosferici dovuti a scambi di energia tra masse d’aria con caratteri fisici diversi (umidità, temperatura, pressione,..</a:t>
            </a:r>
            <a:r>
              <a:rPr lang="it-IT" sz="1800" dirty="0" smtClean="0">
                <a:latin typeface="Arial"/>
                <a:cs typeface="Arial"/>
              </a:rPr>
              <a:t>.)</a:t>
            </a:r>
            <a:r>
              <a:rPr lang="it-IT" sz="1800" dirty="0">
                <a:latin typeface="Arial"/>
                <a:cs typeface="Arial"/>
              </a:rPr>
              <a:t>. Esse provengono </a:t>
            </a:r>
            <a:r>
              <a:rPr lang="it-IT" sz="1800" dirty="0" smtClean="0">
                <a:latin typeface="Arial"/>
                <a:cs typeface="Arial"/>
              </a:rPr>
              <a:t>da </a:t>
            </a:r>
            <a:r>
              <a:rPr lang="it-IT" sz="1800" dirty="0">
                <a:latin typeface="Arial"/>
                <a:cs typeface="Arial"/>
              </a:rPr>
              <a:t>varie parti del globo, dove hanno ricevuto disuguali quantità di calore. </a:t>
            </a:r>
            <a:r>
              <a:rPr lang="it-IT" sz="1800" dirty="0" smtClean="0">
                <a:latin typeface="Arial"/>
                <a:cs typeface="Arial"/>
              </a:rPr>
              <a:t>Sono le diverse diverse quantità di energia provenienti dal </a:t>
            </a:r>
            <a:r>
              <a:rPr lang="it-IT" sz="1800" dirty="0">
                <a:latin typeface="Arial"/>
                <a:cs typeface="Arial"/>
              </a:rPr>
              <a:t>Sole (maggiore all’equatore e minore ai poli) che </a:t>
            </a:r>
            <a:r>
              <a:rPr lang="it-IT" sz="1800" dirty="0" smtClean="0">
                <a:latin typeface="Arial"/>
                <a:cs typeface="Arial"/>
              </a:rPr>
              <a:t>determinano </a:t>
            </a:r>
            <a:r>
              <a:rPr lang="it-IT" sz="1800" dirty="0">
                <a:latin typeface="Arial"/>
                <a:cs typeface="Arial"/>
              </a:rPr>
              <a:t>squilibri termici a livello dell’atmosfera. Quindi si hanno spostamenti di masse d’aria che tendono a riportare condizioni di equilibrio. Altrimenti la temperatura sarebbe più elevata ai tropici e più bassa ai poli. </a:t>
            </a:r>
            <a:r>
              <a:rPr lang="it-IT" sz="1800" b="1" dirty="0">
                <a:latin typeface="Arial"/>
                <a:cs typeface="Arial"/>
              </a:rPr>
              <a:t>I caratteri della circolazione generale dell’atmosfera, le diverse modalità e intensità dei fenomeni al suolo ed in quota, la descrizione puntuale del “</a:t>
            </a:r>
            <a:r>
              <a:rPr lang="it-IT" sz="1800" b="1" i="1" dirty="0">
                <a:latin typeface="Arial"/>
                <a:cs typeface="Arial"/>
              </a:rPr>
              <a:t>tempo</a:t>
            </a:r>
            <a:r>
              <a:rPr lang="it-IT" sz="1800" b="1" dirty="0">
                <a:latin typeface="Arial"/>
                <a:cs typeface="Arial"/>
              </a:rPr>
              <a:t>” di un determinato momento e il tentativo di predirne l’evoluzione, sono argomenti della </a:t>
            </a:r>
            <a:r>
              <a:rPr lang="it-IT" sz="1800" b="1" dirty="0">
                <a:solidFill>
                  <a:srgbClr val="FF0000"/>
                </a:solidFill>
                <a:latin typeface="Arial"/>
                <a:cs typeface="Arial"/>
              </a:rPr>
              <a:t>meteorologia</a:t>
            </a:r>
            <a:r>
              <a:rPr lang="it-IT" sz="1800" b="1" dirty="0">
                <a:solidFill>
                  <a:srgbClr val="0000FF"/>
                </a:solidFill>
                <a:latin typeface="Arial"/>
                <a:cs typeface="Arial"/>
              </a:rPr>
              <a:t>: scienza che studia il tempo </a:t>
            </a:r>
            <a:r>
              <a:rPr lang="it-IT" sz="1800" b="1" dirty="0" smtClean="0">
                <a:solidFill>
                  <a:srgbClr val="0000FF"/>
                </a:solidFill>
                <a:latin typeface="Arial"/>
                <a:cs typeface="Arial"/>
              </a:rPr>
              <a:t>atmosferico</a:t>
            </a:r>
            <a:r>
              <a:rPr lang="it-IT" sz="1800" dirty="0" smtClean="0">
                <a:latin typeface="Arial"/>
                <a:cs typeface="Arial"/>
              </a:rPr>
              <a:t>. </a:t>
            </a:r>
            <a:r>
              <a:rPr lang="it-IT" sz="1800" dirty="0">
                <a:latin typeface="Arial"/>
                <a:cs typeface="Arial"/>
              </a:rPr>
              <a:t>Il fine della meteorologia è quello di “</a:t>
            </a:r>
            <a:r>
              <a:rPr lang="it-IT" sz="1800" i="1" dirty="0">
                <a:latin typeface="Arial"/>
                <a:cs typeface="Arial"/>
              </a:rPr>
              <a:t>costruire un modello</a:t>
            </a:r>
            <a:r>
              <a:rPr lang="it-IT" sz="1800" dirty="0">
                <a:latin typeface="Arial"/>
                <a:cs typeface="Arial"/>
              </a:rPr>
              <a:t>” della circolazione generale dell’atmosfera che tenga conto delle variabili che su essa possono influire, allo scopo di predire, sulla base della situazione meteorologica passata e presente, l’evoluzione del tempo futuro (</a:t>
            </a:r>
            <a:r>
              <a:rPr lang="it-IT" sz="1800" b="1" dirty="0">
                <a:latin typeface="Arial"/>
                <a:cs typeface="Arial"/>
              </a:rPr>
              <a:t>previsioni</a:t>
            </a:r>
            <a:r>
              <a:rPr lang="it-IT" sz="1800" dirty="0" smtClean="0">
                <a:latin typeface="Arial"/>
                <a:cs typeface="Arial"/>
              </a:rPr>
              <a:t>). </a:t>
            </a:r>
            <a:r>
              <a:rPr lang="it-IT" sz="1800" b="1" dirty="0">
                <a:latin typeface="Arial"/>
                <a:cs typeface="Arial"/>
              </a:rPr>
              <a:t>Le </a:t>
            </a:r>
            <a:r>
              <a:rPr lang="it-IT" sz="1800" b="1" dirty="0">
                <a:solidFill>
                  <a:srgbClr val="0000FF"/>
                </a:solidFill>
                <a:latin typeface="Arial"/>
                <a:cs typeface="Arial"/>
              </a:rPr>
              <a:t>previsioni del tempo </a:t>
            </a:r>
            <a:r>
              <a:rPr lang="it-IT" sz="1800" b="1" dirty="0">
                <a:latin typeface="Arial"/>
                <a:cs typeface="Arial"/>
              </a:rPr>
              <a:t>sono importanti per la programmazione di trasporti via aerea o marittima, per prevenire il dissesto idrogeologico </a:t>
            </a:r>
            <a:r>
              <a:rPr lang="it-IT" sz="1800" dirty="0">
                <a:latin typeface="Arial"/>
                <a:cs typeface="Arial"/>
              </a:rPr>
              <a:t>(conseguente ad intense precipitazioni) </a:t>
            </a:r>
            <a:r>
              <a:rPr lang="it-IT" sz="1800" b="1" dirty="0">
                <a:latin typeface="Arial"/>
                <a:cs typeface="Arial"/>
              </a:rPr>
              <a:t>e i </a:t>
            </a:r>
            <a:r>
              <a:rPr lang="it-IT" sz="1800" b="1" dirty="0" smtClean="0">
                <a:latin typeface="Arial"/>
                <a:cs typeface="Arial"/>
              </a:rPr>
              <a:t>danni all’agricoltura</a:t>
            </a:r>
            <a:r>
              <a:rPr lang="it-IT" sz="1800" b="1" dirty="0">
                <a:latin typeface="Arial"/>
                <a:cs typeface="Arial"/>
              </a:rPr>
              <a:t>, ecc..</a:t>
            </a:r>
            <a:r>
              <a:rPr lang="it-IT" sz="1800" b="1" dirty="0" smtClean="0">
                <a:latin typeface="Arial"/>
                <a:cs typeface="Arial"/>
              </a:rPr>
              <a:t>.</a:t>
            </a:r>
            <a:endParaRPr lang="it-IT" sz="1800" dirty="0">
              <a:latin typeface="Arial"/>
              <a:cs typeface="Arial"/>
            </a:endParaRPr>
          </a:p>
        </p:txBody>
      </p:sp>
      <p:sp>
        <p:nvSpPr>
          <p:cNvPr id="4" name="CasellaDiTesto 3"/>
          <p:cNvSpPr txBox="1"/>
          <p:nvPr/>
        </p:nvSpPr>
        <p:spPr>
          <a:xfrm>
            <a:off x="2542013" y="234024"/>
            <a:ext cx="4381240" cy="646331"/>
          </a:xfrm>
          <a:prstGeom prst="rect">
            <a:avLst/>
          </a:prstGeom>
          <a:solidFill>
            <a:srgbClr val="FFFF00"/>
          </a:solidFill>
          <a:ln w="38100" cmpd="sng">
            <a:solidFill>
              <a:srgbClr val="FF0000"/>
            </a:solidFill>
          </a:ln>
        </p:spPr>
        <p:txBody>
          <a:bodyPr wrap="none" rtlCol="0">
            <a:spAutoFit/>
          </a:bodyPr>
          <a:lstStyle/>
          <a:p>
            <a:pPr algn="ctr"/>
            <a:r>
              <a:rPr lang="it-IT" b="1" dirty="0" smtClean="0"/>
              <a:t>Distinzione tra meteorologia e climatologia.</a:t>
            </a:r>
          </a:p>
          <a:p>
            <a:pPr algn="ctr"/>
            <a:r>
              <a:rPr lang="it-IT" b="1" dirty="0" smtClean="0"/>
              <a:t>Definizione di METEOROLOGIA</a:t>
            </a:r>
            <a:endParaRPr lang="it-IT" b="1" dirty="0"/>
          </a:p>
        </p:txBody>
      </p:sp>
    </p:spTree>
    <p:extLst>
      <p:ext uri="{BB962C8B-B14F-4D97-AF65-F5344CB8AC3E}">
        <p14:creationId xmlns:p14="http://schemas.microsoft.com/office/powerpoint/2010/main" val="11722122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57957" y="1320014"/>
            <a:ext cx="7772400" cy="4611087"/>
          </a:xfrm>
        </p:spPr>
        <p:txBody>
          <a:bodyPr>
            <a:noAutofit/>
          </a:bodyPr>
          <a:lstStyle/>
          <a:p>
            <a:pPr algn="just">
              <a:spcAft>
                <a:spcPts val="600"/>
              </a:spcAft>
            </a:pPr>
            <a:r>
              <a:rPr lang="it-IT" sz="1800" dirty="0">
                <a:latin typeface="Arial"/>
                <a:cs typeface="Arial"/>
              </a:rPr>
              <a:t>La </a:t>
            </a:r>
            <a:r>
              <a:rPr lang="it-IT" sz="1800" b="1" dirty="0">
                <a:solidFill>
                  <a:srgbClr val="FF0000"/>
                </a:solidFill>
                <a:latin typeface="Arial"/>
                <a:cs typeface="Arial"/>
              </a:rPr>
              <a:t>climatologia</a:t>
            </a:r>
            <a:r>
              <a:rPr lang="it-IT" sz="1800" b="1" dirty="0">
                <a:latin typeface="Arial"/>
                <a:cs typeface="Arial"/>
              </a:rPr>
              <a:t> </a:t>
            </a:r>
            <a:r>
              <a:rPr lang="it-IT" sz="1800" dirty="0">
                <a:latin typeface="Arial"/>
                <a:cs typeface="Arial"/>
              </a:rPr>
              <a:t>è una scienza affine alla meteorologia, il cui obiettivo principale è quello di </a:t>
            </a:r>
            <a:r>
              <a:rPr lang="it-IT" sz="1800" b="1" dirty="0">
                <a:solidFill>
                  <a:srgbClr val="0000FF"/>
                </a:solidFill>
                <a:latin typeface="Arial"/>
                <a:cs typeface="Arial"/>
              </a:rPr>
              <a:t>definire il </a:t>
            </a:r>
            <a:r>
              <a:rPr lang="it-IT" sz="1800" b="1" i="1" dirty="0">
                <a:solidFill>
                  <a:srgbClr val="0000FF"/>
                </a:solidFill>
                <a:latin typeface="Arial"/>
                <a:cs typeface="Arial"/>
              </a:rPr>
              <a:t>tempo medio</a:t>
            </a:r>
            <a:r>
              <a:rPr lang="it-IT" sz="1800" b="1" dirty="0">
                <a:solidFill>
                  <a:srgbClr val="0000FF"/>
                </a:solidFill>
                <a:latin typeface="Arial"/>
                <a:cs typeface="Arial"/>
              </a:rPr>
              <a:t> di una regione</a:t>
            </a:r>
            <a:r>
              <a:rPr lang="it-IT" sz="1800" dirty="0">
                <a:latin typeface="Arial"/>
                <a:cs typeface="Arial"/>
              </a:rPr>
              <a:t>, come sintesi di analisi statistiche della successione di eventi meteorologici che hanno caratterizzato quella regione nel </a:t>
            </a:r>
            <a:r>
              <a:rPr lang="it-IT" sz="1800" dirty="0" smtClean="0">
                <a:latin typeface="Arial"/>
                <a:cs typeface="Arial"/>
              </a:rPr>
              <a:t>passato.</a:t>
            </a:r>
            <a:br>
              <a:rPr lang="it-IT" sz="1800" dirty="0" smtClean="0">
                <a:latin typeface="Arial"/>
                <a:cs typeface="Arial"/>
              </a:rPr>
            </a:br>
            <a:r>
              <a:rPr lang="it-IT" sz="1800" b="1" dirty="0" smtClean="0">
                <a:latin typeface="Arial"/>
                <a:cs typeface="Arial"/>
              </a:rPr>
              <a:t>La </a:t>
            </a:r>
            <a:r>
              <a:rPr lang="it-IT" sz="1800" b="1" dirty="0">
                <a:latin typeface="Arial"/>
                <a:cs typeface="Arial"/>
              </a:rPr>
              <a:t>climatologia </a:t>
            </a:r>
            <a:r>
              <a:rPr lang="it-IT" sz="1800" b="1" dirty="0" smtClean="0">
                <a:latin typeface="Arial"/>
                <a:cs typeface="Arial"/>
              </a:rPr>
              <a:t>è una </a:t>
            </a:r>
            <a:r>
              <a:rPr lang="it-IT" sz="1800" b="1" dirty="0">
                <a:latin typeface="Arial"/>
                <a:cs typeface="Arial"/>
              </a:rPr>
              <a:t>scienza storica:</a:t>
            </a:r>
            <a:r>
              <a:rPr lang="it-IT" sz="1800" dirty="0">
                <a:latin typeface="Arial"/>
                <a:cs typeface="Arial"/>
              </a:rPr>
              <a:t> non cerca di prevedere il tempo che farà, ma </a:t>
            </a:r>
            <a:r>
              <a:rPr lang="it-IT" sz="1800" b="1" dirty="0">
                <a:latin typeface="Arial"/>
                <a:cs typeface="Arial"/>
              </a:rPr>
              <a:t>studia il </a:t>
            </a:r>
            <a:r>
              <a:rPr lang="it-IT" sz="1800" b="1" i="1" dirty="0">
                <a:latin typeface="Arial"/>
                <a:cs typeface="Arial"/>
              </a:rPr>
              <a:t>tempo che è stato</a:t>
            </a:r>
            <a:r>
              <a:rPr lang="it-IT" sz="1800" dirty="0">
                <a:latin typeface="Arial"/>
                <a:cs typeface="Arial"/>
              </a:rPr>
              <a:t>, andando indietro negli anni, nei decenni ed anche nei </a:t>
            </a:r>
            <a:r>
              <a:rPr lang="it-IT" sz="1800" dirty="0" smtClean="0">
                <a:latin typeface="Arial"/>
                <a:cs typeface="Arial"/>
              </a:rPr>
              <a:t>secoli.</a:t>
            </a:r>
            <a:br>
              <a:rPr lang="it-IT" sz="1800" dirty="0" smtClean="0">
                <a:latin typeface="Arial"/>
                <a:cs typeface="Arial"/>
              </a:rPr>
            </a:br>
            <a:r>
              <a:rPr lang="it-IT" sz="1800" dirty="0" smtClean="0">
                <a:latin typeface="Arial"/>
                <a:cs typeface="Arial"/>
              </a:rPr>
              <a:t>La </a:t>
            </a:r>
            <a:r>
              <a:rPr lang="it-IT" sz="1800" dirty="0">
                <a:latin typeface="Arial"/>
                <a:cs typeface="Arial"/>
              </a:rPr>
              <a:t>climatologia utilizza, come strumento fondamentale, la </a:t>
            </a:r>
            <a:r>
              <a:rPr lang="it-IT" sz="1800" b="1" dirty="0">
                <a:latin typeface="Arial"/>
                <a:cs typeface="Arial"/>
              </a:rPr>
              <a:t>statistica</a:t>
            </a:r>
            <a:r>
              <a:rPr lang="it-IT" sz="1800" dirty="0">
                <a:latin typeface="Arial"/>
                <a:cs typeface="Arial"/>
              </a:rPr>
              <a:t>. Questa fornisce preziosi risultati se è grande il numero di dati a disposizione (rilevati alle stazioni meteorologiche e riguardanti la temperatura dell’aria, le precipitazioni, ecc....)</a:t>
            </a:r>
            <a:r>
              <a:rPr lang="it-IT" sz="1800" dirty="0" smtClean="0">
                <a:latin typeface="Arial"/>
                <a:cs typeface="Arial"/>
              </a:rPr>
              <a:t>.</a:t>
            </a:r>
            <a:br>
              <a:rPr lang="it-IT" sz="1800" dirty="0" smtClean="0">
                <a:latin typeface="Arial"/>
                <a:cs typeface="Arial"/>
              </a:rPr>
            </a:br>
            <a:r>
              <a:rPr lang="it-IT" sz="1800" dirty="0" smtClean="0">
                <a:latin typeface="Arial"/>
                <a:cs typeface="Arial"/>
              </a:rPr>
              <a:t>I </a:t>
            </a:r>
            <a:r>
              <a:rPr lang="it-IT" sz="1800" dirty="0">
                <a:latin typeface="Arial"/>
                <a:cs typeface="Arial"/>
              </a:rPr>
              <a:t>climatologi raccomandano che </a:t>
            </a:r>
            <a:r>
              <a:rPr lang="it-IT" sz="1800" i="1" dirty="0">
                <a:latin typeface="Arial"/>
                <a:cs typeface="Arial"/>
              </a:rPr>
              <a:t>il periodo di osservazione</a:t>
            </a:r>
            <a:r>
              <a:rPr lang="it-IT" sz="1800" dirty="0">
                <a:latin typeface="Arial"/>
                <a:cs typeface="Arial"/>
              </a:rPr>
              <a:t>, durante il quale sono state compiute le rilevazioni, presso una o più stazioni meteorologiche, non sia inferiore a 25 ÷ 30 anni.</a:t>
            </a:r>
            <a:r>
              <a:rPr lang="it-IT" sz="1800" dirty="0" smtClean="0">
                <a:effectLst/>
                <a:latin typeface="Arial"/>
                <a:cs typeface="Arial"/>
              </a:rPr>
              <a:t> </a:t>
            </a:r>
            <a:endParaRPr lang="it-IT" sz="1800" dirty="0">
              <a:latin typeface="Arial"/>
              <a:cs typeface="Arial"/>
            </a:endParaRPr>
          </a:p>
        </p:txBody>
      </p:sp>
      <p:sp>
        <p:nvSpPr>
          <p:cNvPr id="4" name="CasellaDiTesto 3"/>
          <p:cNvSpPr txBox="1"/>
          <p:nvPr/>
        </p:nvSpPr>
        <p:spPr>
          <a:xfrm>
            <a:off x="2513150" y="395739"/>
            <a:ext cx="4381240" cy="646331"/>
          </a:xfrm>
          <a:prstGeom prst="rect">
            <a:avLst/>
          </a:prstGeom>
          <a:solidFill>
            <a:srgbClr val="FFFF00"/>
          </a:solidFill>
          <a:ln w="38100" cmpd="sng">
            <a:solidFill>
              <a:srgbClr val="FF0000"/>
            </a:solidFill>
          </a:ln>
        </p:spPr>
        <p:txBody>
          <a:bodyPr wrap="none" rtlCol="0">
            <a:spAutoFit/>
          </a:bodyPr>
          <a:lstStyle/>
          <a:p>
            <a:pPr algn="ctr"/>
            <a:r>
              <a:rPr lang="it-IT" b="1" dirty="0" smtClean="0"/>
              <a:t>Distinzione tra meteorologia e climatologia.</a:t>
            </a:r>
          </a:p>
          <a:p>
            <a:pPr algn="ctr"/>
            <a:r>
              <a:rPr lang="it-IT" b="1" dirty="0" smtClean="0"/>
              <a:t>Definizione di </a:t>
            </a:r>
            <a:r>
              <a:rPr lang="it-IT" b="1" dirty="0" smtClean="0">
                <a:solidFill>
                  <a:srgbClr val="000000"/>
                </a:solidFill>
              </a:rPr>
              <a:t>CLIMATOLOGIA</a:t>
            </a:r>
            <a:endParaRPr lang="it-IT" b="1" dirty="0">
              <a:solidFill>
                <a:srgbClr val="000000"/>
              </a:solidFill>
            </a:endParaRPr>
          </a:p>
        </p:txBody>
      </p:sp>
    </p:spTree>
    <p:extLst>
      <p:ext uri="{BB962C8B-B14F-4D97-AF65-F5344CB8AC3E}">
        <p14:creationId xmlns:p14="http://schemas.microsoft.com/office/powerpoint/2010/main" val="108265671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74195" y="949263"/>
            <a:ext cx="8615455" cy="3521455"/>
          </a:xfrm>
        </p:spPr>
        <p:txBody>
          <a:bodyPr>
            <a:normAutofit/>
          </a:bodyPr>
          <a:lstStyle/>
          <a:p>
            <a:pPr marL="0" indent="0" algn="just">
              <a:buNone/>
            </a:pPr>
            <a:r>
              <a:rPr lang="it-IT" sz="1800" dirty="0" smtClean="0">
                <a:latin typeface="Arial"/>
                <a:cs typeface="Arial"/>
              </a:rPr>
              <a:t>Il sole diffonde energia termica (che poco o nulla giunge alla Terra) e soprattutto energia elettromagnetica, cioè sotto forma di </a:t>
            </a:r>
            <a:r>
              <a:rPr lang="it-IT" sz="1800" b="1" dirty="0" smtClean="0">
                <a:solidFill>
                  <a:srgbClr val="0000FF"/>
                </a:solidFill>
                <a:latin typeface="Arial"/>
                <a:cs typeface="Arial"/>
              </a:rPr>
              <a:t>onde elettromagnetiche</a:t>
            </a:r>
            <a:r>
              <a:rPr lang="it-IT" sz="1800" dirty="0" smtClean="0">
                <a:latin typeface="Arial"/>
                <a:cs typeface="Arial"/>
              </a:rPr>
              <a:t>.</a:t>
            </a:r>
          </a:p>
          <a:p>
            <a:pPr marL="0" indent="0" algn="just">
              <a:buNone/>
            </a:pPr>
            <a:r>
              <a:rPr lang="it-IT" sz="1800" dirty="0" smtClean="0">
                <a:latin typeface="Arial"/>
                <a:cs typeface="Arial"/>
              </a:rPr>
              <a:t>L’energia totale che giunge sulla Terra è pari a più di 4.000 miliardi di kilocalorie al secondo, </a:t>
            </a:r>
            <a:r>
              <a:rPr lang="it-IT" sz="1800" b="1" dirty="0">
                <a:latin typeface="Arial"/>
                <a:cs typeface="Arial"/>
              </a:rPr>
              <a:t>1,3</a:t>
            </a:r>
            <a:r>
              <a:rPr lang="it-IT" sz="1800" b="1" dirty="0">
                <a:latin typeface="Arial"/>
                <a:cs typeface="Arial"/>
                <a:sym typeface="Symbol"/>
              </a:rPr>
              <a:t></a:t>
            </a:r>
            <a:r>
              <a:rPr lang="it-IT" sz="1800" b="1" dirty="0">
                <a:latin typeface="Arial"/>
                <a:cs typeface="Arial"/>
              </a:rPr>
              <a:t>10</a:t>
            </a:r>
            <a:r>
              <a:rPr lang="it-IT" sz="1800" b="1" baseline="30000" dirty="0">
                <a:latin typeface="Arial"/>
                <a:cs typeface="Arial"/>
              </a:rPr>
              <a:t>21</a:t>
            </a:r>
            <a:r>
              <a:rPr lang="it-IT" sz="1800" b="1" dirty="0">
                <a:latin typeface="Arial"/>
                <a:cs typeface="Arial"/>
              </a:rPr>
              <a:t> kcal/</a:t>
            </a:r>
            <a:r>
              <a:rPr lang="it-IT" sz="1800" b="1" dirty="0" smtClean="0">
                <a:latin typeface="Arial"/>
                <a:cs typeface="Arial"/>
              </a:rPr>
              <a:t>anno,</a:t>
            </a:r>
            <a:r>
              <a:rPr lang="it-IT" sz="1800" dirty="0" smtClean="0">
                <a:effectLst/>
                <a:latin typeface="Arial"/>
                <a:cs typeface="Arial"/>
              </a:rPr>
              <a:t> </a:t>
            </a:r>
            <a:r>
              <a:rPr lang="it-IT" sz="1800" dirty="0">
                <a:latin typeface="Arial"/>
                <a:cs typeface="Arial"/>
              </a:rPr>
              <a:t>sufficiente a portare in ebollizione un volume d’acqua dieci volte più grande di quello del mare </a:t>
            </a:r>
            <a:r>
              <a:rPr lang="it-IT" sz="1800" dirty="0" smtClean="0">
                <a:latin typeface="Arial"/>
                <a:cs typeface="Arial"/>
              </a:rPr>
              <a:t>Mediterraneo.</a:t>
            </a:r>
          </a:p>
          <a:p>
            <a:pPr marL="0" indent="0" algn="just">
              <a:buNone/>
            </a:pPr>
            <a:r>
              <a:rPr lang="it-IT" sz="1800" b="1" dirty="0" smtClean="0">
                <a:latin typeface="Arial"/>
                <a:cs typeface="Arial"/>
              </a:rPr>
              <a:t>Ma cosa sono le onde elettromagnetiche? </a:t>
            </a:r>
            <a:r>
              <a:rPr lang="it-IT" sz="1800" dirty="0" smtClean="0">
                <a:latin typeface="Arial"/>
                <a:cs typeface="Arial"/>
              </a:rPr>
              <a:t>Si tratta di un argomento che deve essere lasciato al corso di fisica. Paragoniamo tali onde a “treni merci”. I vagoni sono attrezzati per trasportare energia. La distinzione si opera tra i convogli con vagoni “corti”, meglio predisposti per trasportare più energia e convogli con vagoni “lunghi”, meno attrezzati e quindi meno carichi di energia. L’energia  proveniente dal Sole è un insieme di convogli (</a:t>
            </a:r>
            <a:r>
              <a:rPr lang="it-IT" sz="1800" dirty="0" smtClean="0">
                <a:latin typeface="Arial"/>
                <a:ea typeface="Wingdings"/>
                <a:cs typeface="Arial"/>
                <a:sym typeface="Wingdings"/>
              </a:rPr>
              <a:t> </a:t>
            </a:r>
            <a:r>
              <a:rPr lang="it-IT" sz="1800" dirty="0" smtClean="0">
                <a:latin typeface="Arial"/>
                <a:cs typeface="Arial"/>
              </a:rPr>
              <a:t>di onde), distinguibili nei diversi colori dell’arcobaleno.</a:t>
            </a:r>
            <a:endParaRPr lang="it-IT" sz="1800" dirty="0">
              <a:latin typeface="Arial"/>
              <a:cs typeface="Arial"/>
            </a:endParaRPr>
          </a:p>
          <a:p>
            <a:pPr marL="0" indent="0" algn="just">
              <a:buNone/>
            </a:pPr>
            <a:endParaRPr lang="it-IT" sz="1800" dirty="0">
              <a:latin typeface="Arial"/>
              <a:cs typeface="Arial"/>
            </a:endParaRPr>
          </a:p>
        </p:txBody>
      </p:sp>
      <p:sp>
        <p:nvSpPr>
          <p:cNvPr id="4" name="CasellaDiTesto 3"/>
          <p:cNvSpPr txBox="1"/>
          <p:nvPr/>
        </p:nvSpPr>
        <p:spPr>
          <a:xfrm>
            <a:off x="399592" y="179256"/>
            <a:ext cx="8439548" cy="646331"/>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a:t>
            </a:r>
          </a:p>
          <a:p>
            <a:pPr algn="ctr"/>
            <a:r>
              <a:rPr lang="it-IT" b="1" dirty="0" smtClean="0">
                <a:solidFill>
                  <a:srgbClr val="FF0000"/>
                </a:solidFill>
              </a:rPr>
              <a:t>1.1 - La radiazione solare</a:t>
            </a:r>
            <a:endParaRPr lang="it-IT" b="1" dirty="0">
              <a:solidFill>
                <a:srgbClr val="FF0000"/>
              </a:solidFill>
            </a:endParaRPr>
          </a:p>
        </p:txBody>
      </p:sp>
      <p:pic>
        <p:nvPicPr>
          <p:cNvPr id="2" name="Immagine 1" descr="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2150" y="4237789"/>
            <a:ext cx="6097042" cy="2320754"/>
          </a:xfrm>
          <a:prstGeom prst="rect">
            <a:avLst/>
          </a:prstGeom>
          <a:ln w="38100">
            <a:solidFill>
              <a:srgbClr val="FF0000"/>
            </a:solidFill>
          </a:ln>
        </p:spPr>
      </p:pic>
      <p:sp>
        <p:nvSpPr>
          <p:cNvPr id="5" name="CasellaDiTesto 4"/>
          <p:cNvSpPr txBox="1"/>
          <p:nvPr/>
        </p:nvSpPr>
        <p:spPr>
          <a:xfrm>
            <a:off x="274195" y="4484433"/>
            <a:ext cx="2482174" cy="2031325"/>
          </a:xfrm>
          <a:prstGeom prst="rect">
            <a:avLst/>
          </a:prstGeom>
          <a:noFill/>
        </p:spPr>
        <p:txBody>
          <a:bodyPr wrap="square" rtlCol="0">
            <a:spAutoFit/>
          </a:bodyPr>
          <a:lstStyle/>
          <a:p>
            <a:pPr algn="just"/>
            <a:r>
              <a:rPr lang="it-IT" dirty="0" smtClean="0">
                <a:latin typeface="Arial"/>
                <a:cs typeface="Arial"/>
              </a:rPr>
              <a:t>Ma i colori dell’arcoba-leno non sono le uni-che tipologie di onde elettromagnetiche. Bi-sogna approfondire</a:t>
            </a:r>
            <a:r>
              <a:rPr lang="it-IT" b="1" dirty="0" smtClean="0">
                <a:latin typeface="Arial"/>
                <a:cs typeface="Arial"/>
              </a:rPr>
              <a:t>:</a:t>
            </a:r>
            <a:r>
              <a:rPr lang="it-IT" dirty="0" smtClean="0">
                <a:latin typeface="Arial"/>
                <a:cs typeface="Arial"/>
              </a:rPr>
              <a:t> </a:t>
            </a:r>
            <a:r>
              <a:rPr lang="it-IT" b="1" dirty="0" smtClean="0">
                <a:solidFill>
                  <a:srgbClr val="FF0000"/>
                </a:solidFill>
                <a:latin typeface="Arial"/>
                <a:cs typeface="Arial"/>
              </a:rPr>
              <a:t>classificare le onde </a:t>
            </a:r>
            <a:r>
              <a:rPr lang="it-IT" b="1" dirty="0">
                <a:solidFill>
                  <a:srgbClr val="FF0000"/>
                </a:solidFill>
                <a:latin typeface="Arial"/>
                <a:cs typeface="Arial"/>
              </a:rPr>
              <a:t>e</a:t>
            </a:r>
            <a:r>
              <a:rPr lang="it-IT" b="1" dirty="0" smtClean="0">
                <a:solidFill>
                  <a:srgbClr val="FF0000"/>
                </a:solidFill>
                <a:latin typeface="Arial"/>
                <a:cs typeface="Arial"/>
              </a:rPr>
              <a:t>lettromagnetiche</a:t>
            </a:r>
            <a:r>
              <a:rPr lang="it-IT" b="1" dirty="0">
                <a:solidFill>
                  <a:srgbClr val="FF0000"/>
                </a:solidFill>
                <a:latin typeface="Arial"/>
                <a:cs typeface="Arial"/>
              </a:rPr>
              <a:t>.</a:t>
            </a:r>
          </a:p>
        </p:txBody>
      </p:sp>
    </p:spTree>
    <p:extLst>
      <p:ext uri="{BB962C8B-B14F-4D97-AF65-F5344CB8AC3E}">
        <p14:creationId xmlns:p14="http://schemas.microsoft.com/office/powerpoint/2010/main" val="147154824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35193" y="186084"/>
            <a:ext cx="8702171" cy="646331"/>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a:t>
            </a:r>
          </a:p>
          <a:p>
            <a:pPr algn="ctr"/>
            <a:r>
              <a:rPr lang="it-IT" b="1" dirty="0" smtClean="0">
                <a:solidFill>
                  <a:srgbClr val="FF0000"/>
                </a:solidFill>
              </a:rPr>
              <a:t>1.2 - Distribuzione della radiazione solare</a:t>
            </a:r>
            <a:endParaRPr lang="it-IT" b="1" dirty="0">
              <a:solidFill>
                <a:srgbClr val="FF0000"/>
              </a:solidFill>
            </a:endParaRPr>
          </a:p>
        </p:txBody>
      </p:sp>
      <p:pic>
        <p:nvPicPr>
          <p:cNvPr id="6" name="Immagine 5" descr="1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853914"/>
            <a:ext cx="2528480" cy="2106000"/>
          </a:xfrm>
          <a:prstGeom prst="rect">
            <a:avLst/>
          </a:prstGeom>
          <a:ln w="38100">
            <a:solidFill>
              <a:srgbClr val="FF0000"/>
            </a:solidFill>
          </a:ln>
        </p:spPr>
      </p:pic>
      <p:sp>
        <p:nvSpPr>
          <p:cNvPr id="10" name="Rettangolo 9"/>
          <p:cNvSpPr/>
          <p:nvPr/>
        </p:nvSpPr>
        <p:spPr>
          <a:xfrm>
            <a:off x="129726" y="3007056"/>
            <a:ext cx="1912765" cy="3693319"/>
          </a:xfrm>
          <a:prstGeom prst="rect">
            <a:avLst/>
          </a:prstGeom>
        </p:spPr>
        <p:txBody>
          <a:bodyPr wrap="square">
            <a:spAutoFit/>
          </a:bodyPr>
          <a:lstStyle/>
          <a:p>
            <a:pPr algn="just"/>
            <a:r>
              <a:rPr lang="it-IT" sz="1300" dirty="0" smtClean="0">
                <a:latin typeface="Arial"/>
                <a:cs typeface="Arial"/>
              </a:rPr>
              <a:t>A </a:t>
            </a:r>
            <a:r>
              <a:rPr lang="it-IT" sz="1300" dirty="0">
                <a:latin typeface="Arial"/>
                <a:cs typeface="Arial"/>
              </a:rPr>
              <a:t>causa </a:t>
            </a:r>
            <a:r>
              <a:rPr lang="it-IT" sz="1300" dirty="0" smtClean="0">
                <a:latin typeface="Arial"/>
                <a:cs typeface="Arial"/>
              </a:rPr>
              <a:t>della </a:t>
            </a:r>
            <a:r>
              <a:rPr lang="it-IT" sz="1300" dirty="0">
                <a:latin typeface="Arial"/>
                <a:cs typeface="Arial"/>
              </a:rPr>
              <a:t>sfericità </a:t>
            </a:r>
            <a:r>
              <a:rPr lang="it-IT" sz="1300" dirty="0" smtClean="0">
                <a:latin typeface="Arial"/>
                <a:cs typeface="Arial"/>
              </a:rPr>
              <a:t>della </a:t>
            </a:r>
            <a:r>
              <a:rPr lang="it-IT" sz="1300" dirty="0">
                <a:latin typeface="Arial"/>
                <a:cs typeface="Arial"/>
              </a:rPr>
              <a:t>Terra, uno stesso </a:t>
            </a:r>
            <a:r>
              <a:rPr lang="it-IT" sz="1300" dirty="0" smtClean="0">
                <a:latin typeface="Arial"/>
                <a:cs typeface="Arial"/>
              </a:rPr>
              <a:t>fascio </a:t>
            </a:r>
            <a:r>
              <a:rPr lang="it-IT" sz="1300" dirty="0">
                <a:latin typeface="Arial"/>
                <a:cs typeface="Arial"/>
              </a:rPr>
              <a:t>di raggi solari </a:t>
            </a:r>
            <a:r>
              <a:rPr lang="it-IT" sz="1300" dirty="0" smtClean="0">
                <a:latin typeface="Arial"/>
                <a:cs typeface="Arial"/>
              </a:rPr>
              <a:t>il-lumina superfici </a:t>
            </a:r>
            <a:r>
              <a:rPr lang="it-IT" sz="1300" dirty="0">
                <a:latin typeface="Arial"/>
                <a:cs typeface="Arial"/>
              </a:rPr>
              <a:t>di </a:t>
            </a:r>
            <a:r>
              <a:rPr lang="it-IT" sz="1300" dirty="0" smtClean="0">
                <a:latin typeface="Arial"/>
                <a:cs typeface="Arial"/>
              </a:rPr>
              <a:t>di-versa estensione </a:t>
            </a:r>
            <a:r>
              <a:rPr lang="it-IT" sz="1300" dirty="0" err="1" smtClean="0">
                <a:latin typeface="Arial"/>
                <a:cs typeface="Arial"/>
              </a:rPr>
              <a:t>riscal</a:t>
            </a:r>
            <a:r>
              <a:rPr lang="it-IT" sz="1300" dirty="0" smtClean="0">
                <a:latin typeface="Arial"/>
                <a:cs typeface="Arial"/>
              </a:rPr>
              <a:t>-dandole </a:t>
            </a:r>
            <a:r>
              <a:rPr lang="it-IT" sz="1300" dirty="0">
                <a:latin typeface="Arial"/>
                <a:cs typeface="Arial"/>
              </a:rPr>
              <a:t>con </a:t>
            </a:r>
            <a:r>
              <a:rPr lang="it-IT" sz="1300" dirty="0" smtClean="0">
                <a:latin typeface="Arial"/>
                <a:cs typeface="Arial"/>
              </a:rPr>
              <a:t>diverse in-</a:t>
            </a:r>
            <a:r>
              <a:rPr lang="it-IT" sz="1300" dirty="0" err="1" smtClean="0">
                <a:latin typeface="Arial"/>
                <a:cs typeface="Arial"/>
              </a:rPr>
              <a:t>tensità</a:t>
            </a:r>
            <a:r>
              <a:rPr lang="it-IT" sz="1300" dirty="0">
                <a:latin typeface="Arial"/>
                <a:cs typeface="Arial"/>
              </a:rPr>
              <a:t>. </a:t>
            </a:r>
            <a:endParaRPr lang="it-IT" sz="1300" dirty="0" smtClean="0">
              <a:latin typeface="Arial"/>
              <a:cs typeface="Arial"/>
            </a:endParaRPr>
          </a:p>
          <a:p>
            <a:pPr algn="just"/>
            <a:r>
              <a:rPr lang="it-IT" sz="1300" dirty="0" smtClean="0">
                <a:latin typeface="Arial"/>
                <a:cs typeface="Arial"/>
              </a:rPr>
              <a:t>Occorre inoltre consi-derare gli effetti dell’in-</a:t>
            </a:r>
            <a:r>
              <a:rPr lang="it-IT" sz="1300" dirty="0" err="1" smtClean="0">
                <a:latin typeface="Arial"/>
                <a:cs typeface="Arial"/>
              </a:rPr>
              <a:t>clinazione</a:t>
            </a:r>
            <a:r>
              <a:rPr lang="it-IT" sz="1300" dirty="0" smtClean="0">
                <a:latin typeface="Arial"/>
                <a:cs typeface="Arial"/>
              </a:rPr>
              <a:t> dell’asse ter-</a:t>
            </a:r>
            <a:r>
              <a:rPr lang="it-IT" sz="1300" dirty="0" err="1" smtClean="0">
                <a:latin typeface="Arial"/>
                <a:cs typeface="Arial"/>
              </a:rPr>
              <a:t>restre</a:t>
            </a:r>
            <a:r>
              <a:rPr lang="it-IT" sz="1300" dirty="0" smtClean="0">
                <a:latin typeface="Arial"/>
                <a:cs typeface="Arial"/>
              </a:rPr>
              <a:t> rispetto alla ver-</a:t>
            </a:r>
            <a:r>
              <a:rPr lang="it-IT" sz="1300" dirty="0" err="1" smtClean="0">
                <a:latin typeface="Arial"/>
                <a:cs typeface="Arial"/>
              </a:rPr>
              <a:t>ticale</a:t>
            </a:r>
            <a:r>
              <a:rPr lang="it-IT" sz="1300" dirty="0" smtClean="0">
                <a:latin typeface="Arial"/>
                <a:cs typeface="Arial"/>
              </a:rPr>
              <a:t> al piano dell’or-</a:t>
            </a:r>
            <a:r>
              <a:rPr lang="it-IT" sz="1300" dirty="0" err="1" smtClean="0">
                <a:latin typeface="Arial"/>
                <a:cs typeface="Arial"/>
              </a:rPr>
              <a:t>bita</a:t>
            </a:r>
            <a:r>
              <a:rPr lang="it-IT" sz="1300" dirty="0" smtClean="0">
                <a:latin typeface="Arial"/>
                <a:cs typeface="Arial"/>
              </a:rPr>
              <a:t> intorno al Sole e soprattutto di tante altre condizioni (</a:t>
            </a:r>
            <a:r>
              <a:rPr lang="it-IT" sz="1300" dirty="0" err="1" smtClean="0">
                <a:latin typeface="Arial"/>
                <a:cs typeface="Arial"/>
              </a:rPr>
              <a:t>distrtibuzio</a:t>
            </a:r>
            <a:r>
              <a:rPr lang="it-IT" sz="1300" dirty="0" smtClean="0">
                <a:latin typeface="Arial"/>
                <a:cs typeface="Arial"/>
              </a:rPr>
              <a:t>-ne di oceani e conti-nenti, effetto albedo, copertura nuvolosa,</a:t>
            </a:r>
            <a:r>
              <a:rPr lang="it-IT" sz="1300" b="1" dirty="0" smtClean="0">
                <a:latin typeface="Arial"/>
                <a:cs typeface="Arial"/>
              </a:rPr>
              <a:t>...</a:t>
            </a:r>
            <a:r>
              <a:rPr lang="it-IT" sz="1300" dirty="0" smtClean="0">
                <a:latin typeface="Arial"/>
                <a:cs typeface="Arial"/>
              </a:rPr>
              <a:t>)</a:t>
            </a:r>
            <a:endParaRPr lang="it-IT" sz="1300" dirty="0">
              <a:latin typeface="Arial"/>
              <a:cs typeface="Arial"/>
            </a:endParaRPr>
          </a:p>
        </p:txBody>
      </p:sp>
      <p:pic>
        <p:nvPicPr>
          <p:cNvPr id="11" name="Immagine 10" descr="2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332" y="858858"/>
            <a:ext cx="1831995" cy="2088000"/>
          </a:xfrm>
          <a:prstGeom prst="rect">
            <a:avLst/>
          </a:prstGeom>
          <a:ln w="38100">
            <a:solidFill>
              <a:srgbClr val="FF0000"/>
            </a:solidFill>
          </a:ln>
        </p:spPr>
      </p:pic>
      <p:pic>
        <p:nvPicPr>
          <p:cNvPr id="12" name="Immagine 11" descr="2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997" y="853914"/>
            <a:ext cx="4199883" cy="2104573"/>
          </a:xfrm>
          <a:prstGeom prst="rect">
            <a:avLst/>
          </a:prstGeom>
          <a:ln w="38100">
            <a:solidFill>
              <a:srgbClr val="FF0000"/>
            </a:solidFill>
          </a:ln>
        </p:spPr>
      </p:pic>
      <p:pic>
        <p:nvPicPr>
          <p:cNvPr id="5" name="Immagine 4" descr="18.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2491" y="2986452"/>
            <a:ext cx="6929109" cy="3732425"/>
          </a:xfrm>
          <a:prstGeom prst="rect">
            <a:avLst/>
          </a:prstGeom>
        </p:spPr>
      </p:pic>
      <p:sp>
        <p:nvSpPr>
          <p:cNvPr id="8" name="Rettangolo 7"/>
          <p:cNvSpPr/>
          <p:nvPr/>
        </p:nvSpPr>
        <p:spPr>
          <a:xfrm>
            <a:off x="4730641" y="6256896"/>
            <a:ext cx="3386792" cy="307777"/>
          </a:xfrm>
          <a:prstGeom prst="rect">
            <a:avLst/>
          </a:prstGeom>
        </p:spPr>
        <p:txBody>
          <a:bodyPr wrap="square">
            <a:spAutoFit/>
          </a:bodyPr>
          <a:lstStyle/>
          <a:p>
            <a:pPr algn="just"/>
            <a:r>
              <a:rPr lang="it-IT" sz="1400" b="1" dirty="0"/>
              <a:t>Radiazione solare globale [kcal/cm</a:t>
            </a:r>
            <a:r>
              <a:rPr lang="it-IT" sz="1400" b="1" baseline="30000" dirty="0"/>
              <a:t>2</a:t>
            </a:r>
            <a:r>
              <a:rPr lang="it-IT" sz="1400" b="1" dirty="0"/>
              <a:t>/anno]. </a:t>
            </a:r>
          </a:p>
        </p:txBody>
      </p:sp>
    </p:spTree>
    <p:extLst>
      <p:ext uri="{BB962C8B-B14F-4D97-AF65-F5344CB8AC3E}">
        <p14:creationId xmlns:p14="http://schemas.microsoft.com/office/powerpoint/2010/main" val="267175775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54001" y="156646"/>
            <a:ext cx="8598508" cy="646331"/>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a:t>
            </a:r>
          </a:p>
          <a:p>
            <a:pPr algn="ctr"/>
            <a:r>
              <a:rPr lang="it-IT" b="1" dirty="0" smtClean="0">
                <a:solidFill>
                  <a:srgbClr val="FF0000"/>
                </a:solidFill>
              </a:rPr>
              <a:t>2 - Classificazione delle onde elettromagnetiche</a:t>
            </a:r>
            <a:endParaRPr lang="it-IT" b="1" dirty="0">
              <a:solidFill>
                <a:srgbClr val="FF0000"/>
              </a:solidFill>
            </a:endParaRPr>
          </a:p>
        </p:txBody>
      </p:sp>
      <p:pic>
        <p:nvPicPr>
          <p:cNvPr id="3" name="Immagine 2" descr="tab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317" y="824836"/>
            <a:ext cx="6486156" cy="3122676"/>
          </a:xfrm>
          <a:prstGeom prst="rect">
            <a:avLst/>
          </a:prstGeom>
        </p:spPr>
      </p:pic>
      <p:pic>
        <p:nvPicPr>
          <p:cNvPr id="7" name="Immagine 6" descr="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0581" y="3796633"/>
            <a:ext cx="5044148" cy="2984398"/>
          </a:xfrm>
          <a:prstGeom prst="rect">
            <a:avLst/>
          </a:prstGeom>
          <a:ln w="38100">
            <a:solidFill>
              <a:srgbClr val="FF0000"/>
            </a:solidFill>
          </a:ln>
        </p:spPr>
      </p:pic>
      <p:sp>
        <p:nvSpPr>
          <p:cNvPr id="5" name="CasellaDiTesto 4"/>
          <p:cNvSpPr txBox="1"/>
          <p:nvPr/>
        </p:nvSpPr>
        <p:spPr>
          <a:xfrm>
            <a:off x="193844" y="4144211"/>
            <a:ext cx="3836737" cy="2600712"/>
          </a:xfrm>
          <a:prstGeom prst="rect">
            <a:avLst/>
          </a:prstGeom>
          <a:noFill/>
        </p:spPr>
        <p:txBody>
          <a:bodyPr wrap="square" rtlCol="0">
            <a:spAutoFit/>
          </a:bodyPr>
          <a:lstStyle/>
          <a:p>
            <a:pPr algn="just">
              <a:spcAft>
                <a:spcPts val="300"/>
              </a:spcAft>
            </a:pPr>
            <a:r>
              <a:rPr lang="it-IT" sz="1200" b="1" dirty="0" smtClean="0">
                <a:latin typeface="Arial"/>
                <a:cs typeface="Arial"/>
              </a:rPr>
              <a:t>Dal Sole giungono al suolo:</a:t>
            </a:r>
          </a:p>
          <a:p>
            <a:pPr marL="171450" indent="-171450" algn="just">
              <a:buClr>
                <a:srgbClr val="FF0000"/>
              </a:buClr>
              <a:buFont typeface="Wingdings" charset="2"/>
              <a:buChar char="Ø"/>
            </a:pPr>
            <a:r>
              <a:rPr lang="it-IT" sz="1200" dirty="0">
                <a:latin typeface="Arial"/>
                <a:cs typeface="Arial"/>
              </a:rPr>
              <a:t>o</a:t>
            </a:r>
            <a:r>
              <a:rPr lang="it-IT" sz="1200" dirty="0" smtClean="0">
                <a:latin typeface="Arial"/>
                <a:cs typeface="Arial"/>
              </a:rPr>
              <a:t>nde radio, microonde e </a:t>
            </a:r>
            <a:r>
              <a:rPr lang="it-IT" sz="1200" b="1" dirty="0" smtClean="0">
                <a:solidFill>
                  <a:srgbClr val="FF0000"/>
                </a:solidFill>
                <a:latin typeface="Arial"/>
                <a:cs typeface="Arial"/>
              </a:rPr>
              <a:t>infrarosse</a:t>
            </a:r>
            <a:r>
              <a:rPr lang="it-IT" sz="1200" dirty="0" smtClean="0">
                <a:latin typeface="Arial"/>
                <a:cs typeface="Arial"/>
              </a:rPr>
              <a:t> in misura </a:t>
            </a:r>
            <a:r>
              <a:rPr lang="it-IT" sz="1200" dirty="0" err="1" smtClean="0">
                <a:latin typeface="Arial"/>
                <a:cs typeface="Arial"/>
              </a:rPr>
              <a:t>irri</a:t>
            </a:r>
            <a:r>
              <a:rPr lang="it-IT" sz="1200" dirty="0" smtClean="0">
                <a:latin typeface="Arial"/>
                <a:cs typeface="Arial"/>
              </a:rPr>
              <a:t>-levante;</a:t>
            </a:r>
          </a:p>
          <a:p>
            <a:pPr marL="171450" indent="-171450" algn="just">
              <a:buClr>
                <a:srgbClr val="FF0000"/>
              </a:buClr>
              <a:buFont typeface="Wingdings" charset="2"/>
              <a:buChar char="Ø"/>
            </a:pPr>
            <a:r>
              <a:rPr lang="it-IT" sz="1200" dirty="0">
                <a:latin typeface="Arial"/>
                <a:cs typeface="Arial"/>
              </a:rPr>
              <a:t>o</a:t>
            </a:r>
            <a:r>
              <a:rPr lang="it-IT" sz="1200" dirty="0" smtClean="0">
                <a:latin typeface="Arial"/>
                <a:cs typeface="Arial"/>
              </a:rPr>
              <a:t>nde nel campo del </a:t>
            </a:r>
            <a:r>
              <a:rPr lang="it-IT" sz="1200" b="1" dirty="0" smtClean="0">
                <a:solidFill>
                  <a:srgbClr val="FF0000"/>
                </a:solidFill>
                <a:latin typeface="Arial"/>
                <a:cs typeface="Arial"/>
              </a:rPr>
              <a:t>visibile</a:t>
            </a:r>
            <a:r>
              <a:rPr lang="it-IT" sz="1200" dirty="0" smtClean="0">
                <a:latin typeface="Arial"/>
                <a:cs typeface="Arial"/>
              </a:rPr>
              <a:t>, particolarmente ab-</a:t>
            </a:r>
            <a:r>
              <a:rPr lang="it-IT" sz="1200" dirty="0" err="1" smtClean="0">
                <a:latin typeface="Arial"/>
                <a:cs typeface="Arial"/>
              </a:rPr>
              <a:t>bondanti</a:t>
            </a:r>
            <a:r>
              <a:rPr lang="it-IT" sz="1200" dirty="0" smtClean="0">
                <a:latin typeface="Arial"/>
                <a:cs typeface="Arial"/>
              </a:rPr>
              <a:t>, molto di più dell’insieme di tutte le altre;</a:t>
            </a:r>
          </a:p>
          <a:p>
            <a:pPr marL="171450" indent="-171450" algn="just">
              <a:buClr>
                <a:srgbClr val="FF0000"/>
              </a:buClr>
              <a:buFont typeface="Wingdings" charset="2"/>
              <a:buChar char="Ø"/>
            </a:pPr>
            <a:r>
              <a:rPr lang="it-IT" sz="1200" dirty="0">
                <a:latin typeface="Arial"/>
                <a:cs typeface="Arial"/>
              </a:rPr>
              <a:t>o</a:t>
            </a:r>
            <a:r>
              <a:rPr lang="it-IT" sz="1200" dirty="0" smtClean="0">
                <a:latin typeface="Arial"/>
                <a:cs typeface="Arial"/>
              </a:rPr>
              <a:t>nde ultraviolette, pericolose, ma per la maggior parte “fermate” dalla barriera di ozono, irrilevanti per la meteorologia;</a:t>
            </a:r>
          </a:p>
          <a:p>
            <a:pPr marL="171450" indent="-171450" algn="just">
              <a:spcAft>
                <a:spcPts val="300"/>
              </a:spcAft>
              <a:buClr>
                <a:srgbClr val="FF0000"/>
              </a:buClr>
              <a:buFont typeface="Wingdings" charset="2"/>
              <a:buChar char="Ø"/>
            </a:pPr>
            <a:r>
              <a:rPr lang="it-IT" sz="1200" dirty="0">
                <a:latin typeface="Arial"/>
                <a:cs typeface="Arial"/>
              </a:rPr>
              <a:t>o</a:t>
            </a:r>
            <a:r>
              <a:rPr lang="it-IT" sz="1200" dirty="0" smtClean="0">
                <a:latin typeface="Arial"/>
                <a:cs typeface="Arial"/>
              </a:rPr>
              <a:t>nde X e </a:t>
            </a:r>
            <a:r>
              <a:rPr lang="it-IT" sz="1400" b="1" dirty="0" smtClean="0">
                <a:sym typeface="Symbol"/>
              </a:rPr>
              <a:t></a:t>
            </a:r>
            <a:r>
              <a:rPr lang="it-IT" sz="1200" b="1" dirty="0" smtClean="0">
                <a:sym typeface="Symbol"/>
              </a:rPr>
              <a:t>,</a:t>
            </a:r>
            <a:r>
              <a:rPr lang="it-IT" sz="1200" dirty="0" smtClean="0">
                <a:sym typeface="Symbol"/>
              </a:rPr>
              <a:t> molto </a:t>
            </a:r>
            <a:r>
              <a:rPr lang="it-IT" sz="1200" dirty="0" smtClean="0">
                <a:latin typeface="Arial"/>
                <a:cs typeface="Arial"/>
              </a:rPr>
              <a:t>pericolose </a:t>
            </a:r>
            <a:r>
              <a:rPr lang="it-IT" sz="1200" dirty="0">
                <a:latin typeface="Arial"/>
                <a:cs typeface="Arial"/>
              </a:rPr>
              <a:t>ma </a:t>
            </a:r>
            <a:r>
              <a:rPr lang="it-IT" sz="1200" dirty="0" smtClean="0">
                <a:sym typeface="Symbol"/>
              </a:rPr>
              <a:t>in scarsa quantità e “fermate” dagli strati superiori dell’atmosfera;</a:t>
            </a:r>
            <a:r>
              <a:rPr lang="it-IT" sz="1200" dirty="0" smtClean="0">
                <a:latin typeface="Arial"/>
                <a:cs typeface="Arial"/>
              </a:rPr>
              <a:t> </a:t>
            </a:r>
            <a:r>
              <a:rPr lang="it-IT" sz="1200" dirty="0" err="1" smtClean="0">
                <a:latin typeface="Arial"/>
                <a:cs typeface="Arial"/>
              </a:rPr>
              <a:t>irrile</a:t>
            </a:r>
            <a:r>
              <a:rPr lang="it-IT" sz="1200" dirty="0" smtClean="0">
                <a:latin typeface="Arial"/>
                <a:cs typeface="Arial"/>
              </a:rPr>
              <a:t>-vanti </a:t>
            </a:r>
            <a:r>
              <a:rPr lang="it-IT" sz="1200" dirty="0">
                <a:latin typeface="Arial"/>
                <a:cs typeface="Arial"/>
              </a:rPr>
              <a:t>per la meteorologia</a:t>
            </a:r>
            <a:r>
              <a:rPr lang="it-IT" sz="1200" dirty="0" smtClean="0">
                <a:latin typeface="Arial"/>
                <a:cs typeface="Arial"/>
              </a:rPr>
              <a:t>;</a:t>
            </a:r>
            <a:endParaRPr lang="it-IT" sz="1200" dirty="0">
              <a:latin typeface="Arial"/>
              <a:cs typeface="Arial"/>
            </a:endParaRPr>
          </a:p>
          <a:p>
            <a:pPr algn="just"/>
            <a:r>
              <a:rPr lang="it-IT" sz="1200" b="1" dirty="0" smtClean="0">
                <a:solidFill>
                  <a:srgbClr val="0000FF"/>
                </a:solidFill>
                <a:latin typeface="Arial"/>
                <a:cs typeface="Arial"/>
              </a:rPr>
              <a:t>Per la meteorologia occorre considerare le onde del campo del </a:t>
            </a:r>
            <a:r>
              <a:rPr lang="it-IT" sz="1200" b="1" dirty="0" smtClean="0">
                <a:solidFill>
                  <a:srgbClr val="FF0000"/>
                </a:solidFill>
                <a:latin typeface="Arial"/>
                <a:cs typeface="Arial"/>
              </a:rPr>
              <a:t>visibile</a:t>
            </a:r>
            <a:r>
              <a:rPr lang="it-IT" sz="1200" b="1" dirty="0" smtClean="0">
                <a:solidFill>
                  <a:srgbClr val="0000FF"/>
                </a:solidFill>
                <a:latin typeface="Arial"/>
                <a:cs typeface="Arial"/>
              </a:rPr>
              <a:t> e </a:t>
            </a:r>
            <a:r>
              <a:rPr lang="it-IT" sz="1200" b="1" dirty="0" smtClean="0">
                <a:solidFill>
                  <a:srgbClr val="FF0000"/>
                </a:solidFill>
                <a:latin typeface="Arial"/>
                <a:cs typeface="Arial"/>
              </a:rPr>
              <a:t>infrarosse</a:t>
            </a:r>
            <a:r>
              <a:rPr lang="it-IT" sz="1200" dirty="0" smtClean="0">
                <a:latin typeface="Arial"/>
                <a:cs typeface="Arial"/>
              </a:rPr>
              <a:t>.</a:t>
            </a:r>
            <a:endParaRPr lang="it-IT" sz="1200" dirty="0">
              <a:latin typeface="Arial"/>
              <a:cs typeface="Arial"/>
            </a:endParaRPr>
          </a:p>
        </p:txBody>
      </p:sp>
    </p:spTree>
    <p:extLst>
      <p:ext uri="{BB962C8B-B14F-4D97-AF65-F5344CB8AC3E}">
        <p14:creationId xmlns:p14="http://schemas.microsoft.com/office/powerpoint/2010/main" val="24342767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9592" y="1065466"/>
            <a:ext cx="8439548" cy="5311274"/>
          </a:xfrm>
        </p:spPr>
        <p:txBody>
          <a:bodyPr>
            <a:noAutofit/>
          </a:bodyPr>
          <a:lstStyle/>
          <a:p>
            <a:pPr marL="0" indent="0" algn="just">
              <a:buNone/>
            </a:pPr>
            <a:r>
              <a:rPr lang="it-IT" sz="1800" b="1" dirty="0" smtClean="0">
                <a:latin typeface="Arial"/>
                <a:cs typeface="Arial"/>
              </a:rPr>
              <a:t>Tutte le onde elettromagnetiche si propagano nello spazio “</a:t>
            </a:r>
            <a:r>
              <a:rPr lang="it-IT" sz="1800" b="1" dirty="0" smtClean="0">
                <a:solidFill>
                  <a:srgbClr val="0000FF"/>
                </a:solidFill>
                <a:latin typeface="Arial"/>
                <a:cs typeface="Arial"/>
              </a:rPr>
              <a:t>vuoto</a:t>
            </a:r>
            <a:r>
              <a:rPr lang="it-IT" sz="1800" b="1" dirty="0" smtClean="0">
                <a:latin typeface="Arial"/>
                <a:cs typeface="Arial"/>
              </a:rPr>
              <a:t>” allo stesso modo, viaggiando alla velocità della luce C = 300.000 km/s.</a:t>
            </a:r>
          </a:p>
          <a:p>
            <a:pPr marL="0" indent="0" algn="just">
              <a:buNone/>
            </a:pPr>
            <a:r>
              <a:rPr lang="it-IT" sz="1800" b="1" dirty="0" smtClean="0">
                <a:latin typeface="Arial"/>
                <a:cs typeface="Arial"/>
              </a:rPr>
              <a:t>Tutte le onde elettromagnetiche si propagano anche nei mezzi ad esse “trasparenti” come, per esempio: acqua, vetro, aria,... Ma la trasmissione in tali mezzi è più o meno ostacolata dalla qualità dei mezzi stessi:</a:t>
            </a:r>
          </a:p>
          <a:p>
            <a:pPr algn="just">
              <a:buClr>
                <a:srgbClr val="FF0000"/>
              </a:buClr>
              <a:buFont typeface="Wingdings" charset="2"/>
              <a:buChar char="Ø"/>
            </a:pPr>
            <a:r>
              <a:rPr lang="it-IT" sz="1800" b="1" dirty="0" smtClean="0">
                <a:solidFill>
                  <a:srgbClr val="0000FF"/>
                </a:solidFill>
                <a:latin typeface="Arial"/>
                <a:cs typeface="Arial"/>
              </a:rPr>
              <a:t>le radiazioni </a:t>
            </a:r>
            <a:r>
              <a:rPr lang="it-IT" sz="1800" b="1" dirty="0" err="1" smtClean="0">
                <a:solidFill>
                  <a:srgbClr val="0000FF"/>
                </a:solidFill>
                <a:latin typeface="Arial"/>
                <a:cs typeface="Arial"/>
              </a:rPr>
              <a:t>UltraViolette</a:t>
            </a:r>
            <a:r>
              <a:rPr lang="it-IT" sz="1800" b="1" dirty="0" smtClean="0">
                <a:solidFill>
                  <a:srgbClr val="0000FF"/>
                </a:solidFill>
                <a:latin typeface="Arial"/>
                <a:cs typeface="Arial"/>
              </a:rPr>
              <a:t> </a:t>
            </a:r>
            <a:r>
              <a:rPr lang="it-IT" sz="1800" b="1" dirty="0" smtClean="0">
                <a:latin typeface="Arial"/>
                <a:cs typeface="Arial"/>
              </a:rPr>
              <a:t>(UV), quelle che riescono a superare la barriera di ozono, </a:t>
            </a:r>
            <a:r>
              <a:rPr lang="it-IT" sz="1800" b="1" dirty="0" smtClean="0">
                <a:solidFill>
                  <a:srgbClr val="0000FF"/>
                </a:solidFill>
                <a:latin typeface="Arial"/>
                <a:cs typeface="Arial"/>
              </a:rPr>
              <a:t>attraversano abbastanza bene l’aria </a:t>
            </a:r>
            <a:r>
              <a:rPr lang="it-IT" sz="1800" b="1" dirty="0" smtClean="0">
                <a:latin typeface="Arial"/>
                <a:cs typeface="Arial"/>
              </a:rPr>
              <a:t>(quando non “fermate” dalle nuvole)</a:t>
            </a:r>
            <a:r>
              <a:rPr lang="it-IT" sz="1800" b="1" dirty="0" smtClean="0">
                <a:solidFill>
                  <a:srgbClr val="0000FF"/>
                </a:solidFill>
                <a:latin typeface="Arial"/>
                <a:cs typeface="Arial"/>
              </a:rPr>
              <a:t>, ma penetrano di appena pochi centimetri nell’acqua e molto meno attraverso il vetro</a:t>
            </a:r>
            <a:r>
              <a:rPr lang="it-IT" sz="1800" b="1" dirty="0" smtClean="0">
                <a:latin typeface="Arial"/>
                <a:cs typeface="Arial"/>
              </a:rPr>
              <a:t>;</a:t>
            </a:r>
          </a:p>
          <a:p>
            <a:pPr algn="just">
              <a:buClr>
                <a:srgbClr val="FF0000"/>
              </a:buClr>
              <a:buFont typeface="Wingdings" charset="2"/>
              <a:buChar char="Ø"/>
            </a:pPr>
            <a:r>
              <a:rPr lang="it-IT" sz="1800" b="1" dirty="0" smtClean="0">
                <a:solidFill>
                  <a:srgbClr val="FF0000"/>
                </a:solidFill>
                <a:latin typeface="Arial"/>
                <a:cs typeface="Arial"/>
              </a:rPr>
              <a:t>le radiazioni del VISIBILE attraversano bene l’aria, meno bene le nuvole, meglio il vetro e penetrano “tutte” nell’acqua pulita fino a qualche decimetro, quindi gradualmente si estinguono a profondità diverse a seconda della lunghezza d’onda </a:t>
            </a:r>
            <a:r>
              <a:rPr lang="it-IT" sz="1800" b="1" dirty="0" smtClean="0">
                <a:latin typeface="Arial"/>
                <a:cs typeface="Arial"/>
              </a:rPr>
              <a:t>(quelle più corte a profondità maggiore);</a:t>
            </a:r>
          </a:p>
          <a:p>
            <a:pPr algn="just">
              <a:buClr>
                <a:srgbClr val="FF0000"/>
              </a:buClr>
              <a:buFont typeface="Wingdings" charset="2"/>
              <a:buChar char="Ø"/>
            </a:pPr>
            <a:r>
              <a:rPr lang="it-IT" sz="1800" b="1" dirty="0" smtClean="0">
                <a:solidFill>
                  <a:srgbClr val="FF0000"/>
                </a:solidFill>
                <a:latin typeface="Arial"/>
                <a:cs typeface="Arial"/>
              </a:rPr>
              <a:t>le radiazioni INFRAROSSE </a:t>
            </a:r>
            <a:r>
              <a:rPr lang="it-IT" sz="1800" b="1" dirty="0" smtClean="0">
                <a:latin typeface="Arial"/>
                <a:cs typeface="Arial"/>
              </a:rPr>
              <a:t>sono “fermate” in pochissimo spazio dal vetro (un poco più esteso nell’acqua) ed </a:t>
            </a:r>
            <a:r>
              <a:rPr lang="it-IT" sz="1800" b="1" dirty="0" smtClean="0">
                <a:solidFill>
                  <a:srgbClr val="FF0000"/>
                </a:solidFill>
                <a:latin typeface="Arial"/>
                <a:cs typeface="Arial"/>
              </a:rPr>
              <a:t>attraversano “male” l’aria, tanto più questa è carica di umidità</a:t>
            </a:r>
            <a:r>
              <a:rPr lang="it-IT" sz="1800" b="1" dirty="0" smtClean="0">
                <a:latin typeface="Arial"/>
                <a:cs typeface="Arial"/>
              </a:rPr>
              <a:t> (</a:t>
            </a:r>
            <a:r>
              <a:rPr lang="it-IT" sz="1800" b="1" dirty="0" smtClean="0">
                <a:solidFill>
                  <a:srgbClr val="000000"/>
                </a:solidFill>
                <a:latin typeface="Arial"/>
                <a:cs typeface="Arial"/>
              </a:rPr>
              <a:t>trasmissione quasi nulla attraverso le nuvole) </a:t>
            </a:r>
            <a:r>
              <a:rPr lang="it-IT" sz="1800" b="1" dirty="0" smtClean="0">
                <a:solidFill>
                  <a:srgbClr val="FF0000"/>
                </a:solidFill>
                <a:latin typeface="Arial"/>
                <a:cs typeface="Arial"/>
              </a:rPr>
              <a:t>e di vari gas, quali soprattutto CO</a:t>
            </a:r>
            <a:r>
              <a:rPr lang="it-IT" sz="1800" b="1" baseline="-25000" dirty="0" smtClean="0">
                <a:solidFill>
                  <a:srgbClr val="FF0000"/>
                </a:solidFill>
                <a:latin typeface="Arial"/>
                <a:cs typeface="Arial"/>
              </a:rPr>
              <a:t>2</a:t>
            </a:r>
            <a:r>
              <a:rPr lang="it-IT" sz="1800" b="1" dirty="0" smtClean="0">
                <a:solidFill>
                  <a:srgbClr val="FF0000"/>
                </a:solidFill>
                <a:latin typeface="Arial"/>
                <a:cs typeface="Arial"/>
              </a:rPr>
              <a:t> e CH</a:t>
            </a:r>
            <a:r>
              <a:rPr lang="it-IT" sz="1800" b="1" baseline="-25000" dirty="0" smtClean="0">
                <a:solidFill>
                  <a:srgbClr val="FF0000"/>
                </a:solidFill>
                <a:latin typeface="Arial"/>
                <a:cs typeface="Arial"/>
              </a:rPr>
              <a:t>4</a:t>
            </a:r>
            <a:r>
              <a:rPr lang="it-IT" sz="1800" b="1" dirty="0" smtClean="0">
                <a:solidFill>
                  <a:srgbClr val="FF0000"/>
                </a:solidFill>
                <a:latin typeface="Arial"/>
                <a:cs typeface="Arial"/>
              </a:rPr>
              <a:t> </a:t>
            </a:r>
            <a:r>
              <a:rPr lang="it-IT" sz="1800" b="1" dirty="0" smtClean="0">
                <a:latin typeface="Arial"/>
                <a:cs typeface="Arial"/>
              </a:rPr>
              <a:t>(effetto serra).</a:t>
            </a:r>
            <a:endParaRPr lang="it-IT" sz="1800" b="1" dirty="0">
              <a:latin typeface="Arial"/>
              <a:cs typeface="Arial"/>
            </a:endParaRPr>
          </a:p>
        </p:txBody>
      </p:sp>
      <p:sp>
        <p:nvSpPr>
          <p:cNvPr id="4" name="CasellaDiTesto 3"/>
          <p:cNvSpPr txBox="1"/>
          <p:nvPr/>
        </p:nvSpPr>
        <p:spPr>
          <a:xfrm>
            <a:off x="399592" y="178724"/>
            <a:ext cx="8439548" cy="646331"/>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a:t>
            </a:r>
          </a:p>
          <a:p>
            <a:pPr algn="ctr"/>
            <a:r>
              <a:rPr lang="it-IT" b="1" dirty="0" smtClean="0">
                <a:solidFill>
                  <a:srgbClr val="FF0000"/>
                </a:solidFill>
              </a:rPr>
              <a:t>3 - Propagazione onde elettromagnetiche del VISIBILE e INFRAROSSE</a:t>
            </a:r>
            <a:endParaRPr lang="it-IT" b="1" dirty="0">
              <a:solidFill>
                <a:srgbClr val="FF0000"/>
              </a:solidFill>
            </a:endParaRPr>
          </a:p>
        </p:txBody>
      </p:sp>
    </p:spTree>
    <p:extLst>
      <p:ext uri="{BB962C8B-B14F-4D97-AF65-F5344CB8AC3E}">
        <p14:creationId xmlns:p14="http://schemas.microsoft.com/office/powerpoint/2010/main" val="428360442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40631" y="172040"/>
            <a:ext cx="8598509" cy="400110"/>
          </a:xfrm>
          <a:prstGeom prst="rect">
            <a:avLst/>
          </a:prstGeom>
          <a:solidFill>
            <a:srgbClr val="FFFF00"/>
          </a:solidFill>
          <a:ln w="38100" cmpd="sng">
            <a:solidFill>
              <a:srgbClr val="FF0000"/>
            </a:solidFill>
          </a:ln>
        </p:spPr>
        <p:txBody>
          <a:bodyPr wrap="square" rtlCol="0">
            <a:spAutoFit/>
          </a:bodyPr>
          <a:lstStyle/>
          <a:p>
            <a:pPr algn="ctr"/>
            <a:r>
              <a:rPr lang="it-IT" sz="2000" b="1" dirty="0" smtClean="0"/>
              <a:t>Quali </a:t>
            </a:r>
            <a:r>
              <a:rPr lang="it-IT" sz="2000" b="1" dirty="0" smtClean="0">
                <a:solidFill>
                  <a:srgbClr val="0000FF"/>
                </a:solidFill>
              </a:rPr>
              <a:t>prerequisiti</a:t>
            </a:r>
            <a:r>
              <a:rPr lang="it-IT" sz="2000" b="1" dirty="0" smtClean="0"/>
              <a:t> per studiare la MACCHINA DEL TEMPO? </a:t>
            </a:r>
            <a:r>
              <a:rPr lang="it-IT" sz="2000" b="1" dirty="0" smtClean="0">
                <a:solidFill>
                  <a:srgbClr val="FF0000"/>
                </a:solidFill>
              </a:rPr>
              <a:t>4 - Colori/energia</a:t>
            </a:r>
            <a:endParaRPr lang="it-IT" sz="2000" b="1" dirty="0">
              <a:solidFill>
                <a:srgbClr val="FF0000"/>
              </a:solidFill>
            </a:endParaRPr>
          </a:p>
        </p:txBody>
      </p:sp>
      <p:pic>
        <p:nvPicPr>
          <p:cNvPr id="7" name="Immagine 6" descr="colori.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7685" y="932083"/>
            <a:ext cx="4817474" cy="4508864"/>
          </a:xfrm>
          <a:prstGeom prst="rect">
            <a:avLst/>
          </a:prstGeom>
          <a:ln w="38100">
            <a:solidFill>
              <a:srgbClr val="FF0000"/>
            </a:solidFill>
          </a:ln>
        </p:spPr>
      </p:pic>
      <p:sp>
        <p:nvSpPr>
          <p:cNvPr id="8" name="CasellaDiTesto 7"/>
          <p:cNvSpPr txBox="1"/>
          <p:nvPr/>
        </p:nvSpPr>
        <p:spPr>
          <a:xfrm>
            <a:off x="193843" y="1002632"/>
            <a:ext cx="4003842" cy="4031873"/>
          </a:xfrm>
          <a:prstGeom prst="rect">
            <a:avLst/>
          </a:prstGeom>
          <a:noFill/>
        </p:spPr>
        <p:txBody>
          <a:bodyPr wrap="square" rtlCol="0">
            <a:spAutoFit/>
          </a:bodyPr>
          <a:lstStyle/>
          <a:p>
            <a:pPr algn="just"/>
            <a:r>
              <a:rPr lang="it-IT" sz="1600" b="1" dirty="0" smtClean="0">
                <a:solidFill>
                  <a:schemeClr val="bg1"/>
                </a:solidFill>
                <a:effectLst>
                  <a:glow rad="101600">
                    <a:schemeClr val="tx1">
                      <a:alpha val="75000"/>
                    </a:schemeClr>
                  </a:glow>
                </a:effectLst>
                <a:latin typeface="Arial"/>
                <a:cs typeface="Arial"/>
              </a:rPr>
              <a:t>Energia della luce incidente bianca </a:t>
            </a:r>
            <a:r>
              <a:rPr lang="it-IT" sz="1600" b="1" dirty="0" err="1" smtClean="0">
                <a:solidFill>
                  <a:schemeClr val="bg1"/>
                </a:solidFill>
                <a:effectLst>
                  <a:glow rad="101600">
                    <a:schemeClr val="tx1">
                      <a:alpha val="75000"/>
                    </a:schemeClr>
                  </a:glow>
                </a:effectLst>
                <a:latin typeface="Arial"/>
                <a:cs typeface="Arial"/>
              </a:rPr>
              <a:t>Eib</a:t>
            </a:r>
            <a:endParaRPr lang="it-IT" sz="1600" b="1" dirty="0" smtClean="0">
              <a:solidFill>
                <a:schemeClr val="bg1"/>
              </a:solidFill>
              <a:effectLst>
                <a:glow rad="101600">
                  <a:schemeClr val="tx1">
                    <a:alpha val="75000"/>
                  </a:schemeClr>
                </a:glow>
              </a:effectLst>
              <a:latin typeface="Arial"/>
              <a:cs typeface="Arial"/>
            </a:endParaRPr>
          </a:p>
          <a:p>
            <a:pPr algn="just"/>
            <a:r>
              <a:rPr lang="it-IT" sz="1600" b="1" dirty="0" smtClean="0">
                <a:solidFill>
                  <a:srgbClr val="008000"/>
                </a:solidFill>
                <a:latin typeface="Arial"/>
                <a:cs typeface="Arial"/>
              </a:rPr>
              <a:t>Energia della luce riflessa verde </a:t>
            </a:r>
            <a:r>
              <a:rPr lang="it-IT" sz="1600" b="1" dirty="0" err="1" smtClean="0">
                <a:solidFill>
                  <a:srgbClr val="008000"/>
                </a:solidFill>
                <a:latin typeface="Arial"/>
                <a:cs typeface="Arial"/>
              </a:rPr>
              <a:t>Erv</a:t>
            </a:r>
            <a:endParaRPr lang="it-IT" sz="1600" b="1" dirty="0" smtClean="0">
              <a:solidFill>
                <a:srgbClr val="008000"/>
              </a:solidFill>
              <a:latin typeface="Arial"/>
              <a:cs typeface="Arial"/>
            </a:endParaRPr>
          </a:p>
          <a:p>
            <a:pPr algn="just"/>
            <a:r>
              <a:rPr lang="it-IT" sz="1600" b="1" dirty="0" smtClean="0">
                <a:solidFill>
                  <a:srgbClr val="FF0000"/>
                </a:solidFill>
                <a:latin typeface="Arial"/>
                <a:cs typeface="Arial"/>
              </a:rPr>
              <a:t>Energia della luce riflessa rossa </a:t>
            </a:r>
            <a:r>
              <a:rPr lang="it-IT" sz="1600" b="1" dirty="0" err="1" smtClean="0">
                <a:solidFill>
                  <a:srgbClr val="FF0000"/>
                </a:solidFill>
                <a:latin typeface="Arial"/>
                <a:cs typeface="Arial"/>
              </a:rPr>
              <a:t>Err</a:t>
            </a:r>
            <a:endParaRPr lang="it-IT" sz="1600" b="1" dirty="0" smtClean="0">
              <a:solidFill>
                <a:srgbClr val="FF0000"/>
              </a:solidFill>
              <a:latin typeface="Arial"/>
              <a:cs typeface="Arial"/>
            </a:endParaRPr>
          </a:p>
          <a:p>
            <a:pPr algn="just"/>
            <a:r>
              <a:rPr lang="it-IT" sz="1600" b="1" dirty="0">
                <a:solidFill>
                  <a:schemeClr val="bg1"/>
                </a:solidFill>
                <a:effectLst>
                  <a:glow rad="101600">
                    <a:schemeClr val="tx1">
                      <a:alpha val="75000"/>
                    </a:schemeClr>
                  </a:glow>
                </a:effectLst>
                <a:latin typeface="Arial"/>
                <a:cs typeface="Arial"/>
              </a:rPr>
              <a:t>Energia della luce </a:t>
            </a:r>
            <a:r>
              <a:rPr lang="it-IT" sz="1600" b="1" dirty="0" smtClean="0">
                <a:solidFill>
                  <a:schemeClr val="bg1"/>
                </a:solidFill>
                <a:effectLst>
                  <a:glow rad="101600">
                    <a:schemeClr val="tx1">
                      <a:alpha val="75000"/>
                    </a:schemeClr>
                  </a:glow>
                </a:effectLst>
                <a:latin typeface="Arial"/>
                <a:cs typeface="Arial"/>
              </a:rPr>
              <a:t>riflessa </a:t>
            </a:r>
            <a:r>
              <a:rPr lang="it-IT" sz="1600" b="1" dirty="0">
                <a:solidFill>
                  <a:schemeClr val="bg1"/>
                </a:solidFill>
                <a:effectLst>
                  <a:glow rad="101600">
                    <a:schemeClr val="tx1">
                      <a:alpha val="75000"/>
                    </a:schemeClr>
                  </a:glow>
                </a:effectLst>
                <a:latin typeface="Arial"/>
                <a:cs typeface="Arial"/>
              </a:rPr>
              <a:t>bianca </a:t>
            </a:r>
            <a:r>
              <a:rPr lang="it-IT" sz="1600" b="1" dirty="0" err="1" smtClean="0">
                <a:solidFill>
                  <a:schemeClr val="bg1"/>
                </a:solidFill>
                <a:effectLst>
                  <a:glow rad="101600">
                    <a:schemeClr val="tx1">
                      <a:alpha val="75000"/>
                    </a:schemeClr>
                  </a:glow>
                </a:effectLst>
                <a:latin typeface="Arial"/>
                <a:cs typeface="Arial"/>
              </a:rPr>
              <a:t>Erb</a:t>
            </a:r>
            <a:endParaRPr lang="it-IT" sz="1600" b="1" dirty="0">
              <a:solidFill>
                <a:schemeClr val="bg1"/>
              </a:solidFill>
              <a:effectLst>
                <a:glow rad="101600">
                  <a:schemeClr val="tx1">
                    <a:alpha val="75000"/>
                  </a:schemeClr>
                </a:glow>
              </a:effectLst>
              <a:latin typeface="Arial"/>
              <a:cs typeface="Arial"/>
            </a:endParaRPr>
          </a:p>
          <a:p>
            <a:pPr algn="just"/>
            <a:r>
              <a:rPr lang="it-IT" sz="1600" b="1" dirty="0" smtClean="0">
                <a:latin typeface="Arial"/>
                <a:cs typeface="Arial"/>
              </a:rPr>
              <a:t>Assenza di energia riflessa </a:t>
            </a:r>
            <a:r>
              <a:rPr lang="it-IT" sz="1600" b="1" dirty="0" err="1" smtClean="0">
                <a:latin typeface="Arial"/>
                <a:cs typeface="Arial"/>
              </a:rPr>
              <a:t>Ern</a:t>
            </a:r>
            <a:r>
              <a:rPr lang="it-IT" sz="1600" b="1" dirty="0" smtClean="0">
                <a:latin typeface="Arial"/>
                <a:cs typeface="Arial"/>
              </a:rPr>
              <a:t> = 0</a:t>
            </a:r>
          </a:p>
          <a:p>
            <a:pPr algn="just"/>
            <a:endParaRPr lang="it-IT" sz="1600" b="1" dirty="0">
              <a:latin typeface="Arial"/>
              <a:cs typeface="Arial"/>
            </a:endParaRPr>
          </a:p>
          <a:p>
            <a:pPr algn="just"/>
            <a:r>
              <a:rPr lang="it-IT" sz="1600" b="1" dirty="0" smtClean="0">
                <a:latin typeface="Arial"/>
                <a:cs typeface="Arial"/>
              </a:rPr>
              <a:t>Nel caso degli oggetti bianchi </a:t>
            </a:r>
            <a:r>
              <a:rPr lang="it-IT" sz="1600" b="1" dirty="0" smtClean="0">
                <a:solidFill>
                  <a:srgbClr val="0000FF"/>
                </a:solidFill>
                <a:latin typeface="Arial"/>
                <a:cs typeface="Arial"/>
              </a:rPr>
              <a:t>tutta o quasi </a:t>
            </a:r>
            <a:r>
              <a:rPr lang="it-IT" sz="1600" b="1" dirty="0" smtClean="0">
                <a:latin typeface="Arial"/>
                <a:cs typeface="Arial"/>
              </a:rPr>
              <a:t>l’energia incidente (</a:t>
            </a:r>
            <a:r>
              <a:rPr lang="it-IT" sz="1600" b="1" dirty="0" err="1" smtClean="0">
                <a:solidFill>
                  <a:schemeClr val="bg1"/>
                </a:solidFill>
                <a:effectLst>
                  <a:glow rad="101600">
                    <a:schemeClr val="tx1">
                      <a:alpha val="75000"/>
                    </a:schemeClr>
                  </a:glow>
                </a:effectLst>
                <a:latin typeface="Arial"/>
                <a:cs typeface="Arial"/>
              </a:rPr>
              <a:t>Eib</a:t>
            </a:r>
            <a:r>
              <a:rPr lang="it-IT" sz="1600" b="1" dirty="0" smtClean="0">
                <a:latin typeface="Arial"/>
                <a:cs typeface="Arial"/>
              </a:rPr>
              <a:t>) viene ri-flessa (</a:t>
            </a:r>
            <a:r>
              <a:rPr lang="it-IT" sz="1600" b="1" dirty="0" err="1" smtClean="0">
                <a:solidFill>
                  <a:schemeClr val="bg1"/>
                </a:solidFill>
                <a:effectLst>
                  <a:glow rad="101600">
                    <a:schemeClr val="tx1">
                      <a:alpha val="75000"/>
                    </a:schemeClr>
                  </a:glow>
                </a:effectLst>
                <a:latin typeface="Arial"/>
                <a:cs typeface="Arial"/>
              </a:rPr>
              <a:t>Erb</a:t>
            </a:r>
            <a:r>
              <a:rPr lang="it-IT" sz="1600" b="1" dirty="0" smtClean="0">
                <a:latin typeface="Arial"/>
                <a:cs typeface="Arial"/>
              </a:rPr>
              <a:t> </a:t>
            </a:r>
            <a:r>
              <a:rPr lang="it-IT" sz="1600" b="1" dirty="0" smtClean="0">
                <a:latin typeface="ＭＳ ゴシック"/>
                <a:ea typeface="ＭＳ ゴシック"/>
                <a:cs typeface="ＭＳ ゴシック"/>
              </a:rPr>
              <a:t>≅ </a:t>
            </a:r>
            <a:r>
              <a:rPr lang="it-IT" sz="1600" b="1" dirty="0" err="1" smtClean="0">
                <a:solidFill>
                  <a:schemeClr val="bg1"/>
                </a:solidFill>
                <a:effectLst>
                  <a:glow rad="101600">
                    <a:schemeClr val="tx1">
                      <a:alpha val="75000"/>
                    </a:schemeClr>
                  </a:glow>
                </a:effectLst>
                <a:latin typeface="Arial"/>
                <a:cs typeface="Arial"/>
              </a:rPr>
              <a:t>Eib</a:t>
            </a:r>
            <a:r>
              <a:rPr lang="it-IT" sz="1600" b="1" dirty="0" smtClean="0">
                <a:latin typeface="Arial"/>
                <a:cs typeface="Arial"/>
              </a:rPr>
              <a:t>).</a:t>
            </a:r>
          </a:p>
          <a:p>
            <a:pPr algn="just"/>
            <a:r>
              <a:rPr lang="it-IT" sz="1600" b="1" dirty="0" smtClean="0">
                <a:latin typeface="Arial"/>
                <a:cs typeface="Arial"/>
              </a:rPr>
              <a:t>Nel caso degli oggetti colorati (verdi</a:t>
            </a:r>
            <a:r>
              <a:rPr lang="it-IT" sz="1600" b="1" dirty="0">
                <a:latin typeface="Arial"/>
                <a:cs typeface="Arial"/>
              </a:rPr>
              <a:t> </a:t>
            </a:r>
            <a:r>
              <a:rPr lang="it-IT" sz="1600" b="1" dirty="0" smtClean="0">
                <a:latin typeface="Arial"/>
                <a:cs typeface="Arial"/>
              </a:rPr>
              <a:t>e rossi) </a:t>
            </a:r>
            <a:r>
              <a:rPr lang="it-IT" sz="1600" b="1" dirty="0" smtClean="0">
                <a:solidFill>
                  <a:srgbClr val="0000FF"/>
                </a:solidFill>
                <a:latin typeface="Arial"/>
                <a:cs typeface="Arial"/>
              </a:rPr>
              <a:t>solo una parte </a:t>
            </a:r>
            <a:r>
              <a:rPr lang="it-IT" sz="1600" b="1" dirty="0" smtClean="0">
                <a:latin typeface="Arial"/>
                <a:cs typeface="Arial"/>
              </a:rPr>
              <a:t>dell’energia </a:t>
            </a:r>
            <a:r>
              <a:rPr lang="it-IT" sz="1600" b="1" dirty="0" err="1" smtClean="0">
                <a:latin typeface="Arial"/>
                <a:cs typeface="Arial"/>
              </a:rPr>
              <a:t>inci</a:t>
            </a:r>
            <a:r>
              <a:rPr lang="it-IT" sz="1600" b="1" dirty="0" smtClean="0">
                <a:latin typeface="Arial"/>
                <a:cs typeface="Arial"/>
              </a:rPr>
              <a:t>-dente (</a:t>
            </a:r>
            <a:r>
              <a:rPr lang="it-IT" sz="1600" b="1" dirty="0" err="1">
                <a:solidFill>
                  <a:schemeClr val="bg1"/>
                </a:solidFill>
                <a:effectLst>
                  <a:glow rad="101600">
                    <a:schemeClr val="tx1">
                      <a:alpha val="75000"/>
                    </a:schemeClr>
                  </a:glow>
                </a:effectLst>
                <a:latin typeface="Arial"/>
                <a:cs typeface="Arial"/>
              </a:rPr>
              <a:t>Eib</a:t>
            </a:r>
            <a:r>
              <a:rPr lang="it-IT" sz="1600" b="1" dirty="0" smtClean="0">
                <a:latin typeface="Arial"/>
                <a:cs typeface="Arial"/>
              </a:rPr>
              <a:t>) viene riflessa (</a:t>
            </a:r>
            <a:r>
              <a:rPr lang="it-IT" sz="1600" b="1" dirty="0" err="1" smtClean="0">
                <a:solidFill>
                  <a:srgbClr val="008000"/>
                </a:solidFill>
                <a:latin typeface="Arial"/>
                <a:cs typeface="Arial"/>
              </a:rPr>
              <a:t>Erv</a:t>
            </a:r>
            <a:r>
              <a:rPr lang="it-IT" sz="1600" b="1" dirty="0" smtClean="0">
                <a:latin typeface="Arial"/>
                <a:cs typeface="Arial"/>
              </a:rPr>
              <a:t> &lt; </a:t>
            </a:r>
            <a:r>
              <a:rPr lang="it-IT" sz="1600" b="1" dirty="0" err="1">
                <a:solidFill>
                  <a:schemeClr val="bg1"/>
                </a:solidFill>
                <a:effectLst>
                  <a:glow rad="101600">
                    <a:schemeClr val="tx1">
                      <a:alpha val="75000"/>
                    </a:schemeClr>
                  </a:glow>
                </a:effectLst>
                <a:latin typeface="Arial"/>
                <a:cs typeface="Arial"/>
              </a:rPr>
              <a:t>Eib</a:t>
            </a:r>
            <a:r>
              <a:rPr lang="it-IT" sz="1600" b="1" dirty="0" smtClean="0">
                <a:latin typeface="Arial"/>
                <a:cs typeface="Arial"/>
              </a:rPr>
              <a:t>;</a:t>
            </a:r>
            <a:r>
              <a:rPr lang="it-IT" sz="1600" b="1" dirty="0" smtClean="0">
                <a:solidFill>
                  <a:srgbClr val="FF0000"/>
                </a:solidFill>
                <a:latin typeface="Arial"/>
                <a:cs typeface="Arial"/>
              </a:rPr>
              <a:t> </a:t>
            </a:r>
            <a:r>
              <a:rPr lang="it-IT" sz="1600" b="1" dirty="0" err="1" smtClean="0">
                <a:solidFill>
                  <a:srgbClr val="FF0000"/>
                </a:solidFill>
                <a:latin typeface="Arial"/>
                <a:cs typeface="Arial"/>
              </a:rPr>
              <a:t>Err</a:t>
            </a:r>
            <a:r>
              <a:rPr lang="it-IT" sz="1600" b="1" dirty="0" smtClean="0">
                <a:latin typeface="Arial"/>
                <a:cs typeface="Arial"/>
              </a:rPr>
              <a:t> &lt; </a:t>
            </a:r>
            <a:r>
              <a:rPr lang="it-IT" sz="1600" b="1" dirty="0" err="1">
                <a:solidFill>
                  <a:schemeClr val="bg1"/>
                </a:solidFill>
                <a:effectLst>
                  <a:glow rad="101600">
                    <a:schemeClr val="tx1">
                      <a:alpha val="75000"/>
                    </a:schemeClr>
                  </a:glow>
                </a:effectLst>
                <a:latin typeface="Arial"/>
                <a:cs typeface="Arial"/>
              </a:rPr>
              <a:t>Eib</a:t>
            </a:r>
            <a:r>
              <a:rPr lang="it-IT" sz="1600" b="1" dirty="0" smtClean="0">
                <a:latin typeface="Arial"/>
                <a:cs typeface="Arial"/>
              </a:rPr>
              <a:t>) .</a:t>
            </a:r>
          </a:p>
          <a:p>
            <a:pPr algn="just"/>
            <a:r>
              <a:rPr lang="it-IT" sz="1600" b="1" dirty="0" smtClean="0">
                <a:latin typeface="Arial"/>
                <a:cs typeface="Arial"/>
              </a:rPr>
              <a:t>Nel caso degli oggetti neri, pur essendo “illuminati” come i precedenti (</a:t>
            </a:r>
            <a:r>
              <a:rPr lang="it-IT" sz="1600" b="1" dirty="0" err="1">
                <a:solidFill>
                  <a:schemeClr val="bg1"/>
                </a:solidFill>
                <a:effectLst>
                  <a:glow rad="101600">
                    <a:schemeClr val="tx1">
                      <a:alpha val="75000"/>
                    </a:schemeClr>
                  </a:glow>
                </a:effectLst>
                <a:latin typeface="Arial"/>
                <a:cs typeface="Arial"/>
              </a:rPr>
              <a:t>Eib</a:t>
            </a:r>
            <a:r>
              <a:rPr lang="it-IT" sz="1600" b="1" dirty="0" smtClean="0">
                <a:latin typeface="Arial"/>
                <a:cs typeface="Arial"/>
              </a:rPr>
              <a:t>), </a:t>
            </a:r>
            <a:r>
              <a:rPr lang="it-IT" sz="1600" b="1" dirty="0" smtClean="0">
                <a:solidFill>
                  <a:srgbClr val="0000FF"/>
                </a:solidFill>
                <a:latin typeface="Arial"/>
                <a:cs typeface="Arial"/>
              </a:rPr>
              <a:t>nulla</a:t>
            </a:r>
            <a:r>
              <a:rPr lang="it-IT" sz="1600" b="1" dirty="0" smtClean="0">
                <a:latin typeface="Arial"/>
                <a:cs typeface="Arial"/>
              </a:rPr>
              <a:t> viene riflesso (</a:t>
            </a:r>
            <a:r>
              <a:rPr lang="it-IT" sz="1600" b="1" dirty="0" err="1" smtClean="0">
                <a:latin typeface="Arial"/>
                <a:cs typeface="Arial"/>
              </a:rPr>
              <a:t>Ern</a:t>
            </a:r>
            <a:r>
              <a:rPr lang="it-IT" sz="1600" b="1" dirty="0" smtClean="0">
                <a:latin typeface="Arial"/>
                <a:cs typeface="Arial"/>
              </a:rPr>
              <a:t> = 0).</a:t>
            </a:r>
            <a:endParaRPr lang="it-IT" sz="1600" b="1" dirty="0">
              <a:latin typeface="Arial"/>
              <a:cs typeface="Arial"/>
            </a:endParaRPr>
          </a:p>
        </p:txBody>
      </p:sp>
      <p:sp>
        <p:nvSpPr>
          <p:cNvPr id="9" name="CasellaDiTesto 8"/>
          <p:cNvSpPr txBox="1"/>
          <p:nvPr/>
        </p:nvSpPr>
        <p:spPr>
          <a:xfrm>
            <a:off x="240631" y="5454316"/>
            <a:ext cx="8774527" cy="1077218"/>
          </a:xfrm>
          <a:prstGeom prst="rect">
            <a:avLst/>
          </a:prstGeom>
          <a:noFill/>
        </p:spPr>
        <p:txBody>
          <a:bodyPr wrap="square" rtlCol="0">
            <a:spAutoFit/>
          </a:bodyPr>
          <a:lstStyle/>
          <a:p>
            <a:pPr algn="just"/>
            <a:r>
              <a:rPr lang="it-IT" sz="1600" b="1" dirty="0" smtClean="0">
                <a:latin typeface="Arial"/>
                <a:cs typeface="Arial"/>
              </a:rPr>
              <a:t>Ad esclusione dell’oggetto bianco negli altri casi l’energia riflessa (quella che attribuisce il colore) è inferiore all’energia incidente. Quindi una parte viene trattenuta all’interno dell’oggetto (tutta negli oggetti neri), ma sotto quale forma</a:t>
            </a:r>
            <a:r>
              <a:rPr lang="it-IT" sz="1600" b="1" dirty="0" smtClean="0">
                <a:solidFill>
                  <a:srgbClr val="FF0000"/>
                </a:solidFill>
                <a:latin typeface="Arial"/>
                <a:cs typeface="Arial"/>
              </a:rPr>
              <a:t>?</a:t>
            </a:r>
            <a:r>
              <a:rPr lang="it-IT" sz="1600" b="1" dirty="0" smtClean="0">
                <a:latin typeface="Arial"/>
                <a:cs typeface="Arial"/>
              </a:rPr>
              <a:t> E se l’oggetto fosse illuminato molto a lungo, quanta energia può essere trattenuta</a:t>
            </a:r>
            <a:r>
              <a:rPr lang="it-IT" sz="1600" b="1" dirty="0" smtClean="0">
                <a:solidFill>
                  <a:srgbClr val="FF0000"/>
                </a:solidFill>
                <a:latin typeface="Arial"/>
                <a:cs typeface="Arial"/>
              </a:rPr>
              <a:t>?</a:t>
            </a:r>
            <a:endParaRPr lang="it-IT" sz="1600" b="1" dirty="0">
              <a:solidFill>
                <a:srgbClr val="FF0000"/>
              </a:solidFill>
              <a:latin typeface="Arial"/>
              <a:cs typeface="Arial"/>
            </a:endParaRPr>
          </a:p>
        </p:txBody>
      </p:sp>
    </p:spTree>
    <p:extLst>
      <p:ext uri="{BB962C8B-B14F-4D97-AF65-F5344CB8AC3E}">
        <p14:creationId xmlns:p14="http://schemas.microsoft.com/office/powerpoint/2010/main" val="152462716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99592" y="172040"/>
            <a:ext cx="8439548" cy="646331"/>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a:t>
            </a:r>
          </a:p>
          <a:p>
            <a:pPr algn="ctr"/>
            <a:r>
              <a:rPr lang="it-IT" b="1" dirty="0" smtClean="0">
                <a:solidFill>
                  <a:srgbClr val="FF0000"/>
                </a:solidFill>
              </a:rPr>
              <a:t>5 - Radiazione del corpo nero</a:t>
            </a:r>
            <a:endParaRPr lang="it-IT" b="1" dirty="0">
              <a:solidFill>
                <a:srgbClr val="FF0000"/>
              </a:solidFill>
            </a:endParaRPr>
          </a:p>
        </p:txBody>
      </p:sp>
      <p:sp>
        <p:nvSpPr>
          <p:cNvPr id="5" name="CasellaDiTesto 4"/>
          <p:cNvSpPr txBox="1"/>
          <p:nvPr/>
        </p:nvSpPr>
        <p:spPr>
          <a:xfrm>
            <a:off x="210539" y="942473"/>
            <a:ext cx="8767917" cy="1569660"/>
          </a:xfrm>
          <a:prstGeom prst="rect">
            <a:avLst/>
          </a:prstGeom>
          <a:noFill/>
        </p:spPr>
        <p:txBody>
          <a:bodyPr wrap="square" rtlCol="0">
            <a:spAutoFit/>
          </a:bodyPr>
          <a:lstStyle/>
          <a:p>
            <a:pPr algn="just"/>
            <a:r>
              <a:rPr lang="it-IT" sz="1600" b="1" dirty="0" smtClean="0">
                <a:latin typeface="Arial"/>
                <a:cs typeface="Arial"/>
              </a:rPr>
              <a:t>La parte di energia che un corpo colorato non riflette (trattiene), si trasforma in calore: l’energia incidente elettromagnetica si trasforma in energia cinetica delle particelle (atomi e/o molecole) che costituiscono l’oggetto. Fenomeno più evidente per i corpi “neri”. Il corpo illuminato si “scalda”, ma non è un “pozzo” energetico senza fondo: restituisce energia (</a:t>
            </a:r>
            <a:r>
              <a:rPr lang="it-IT" sz="1600" b="1" dirty="0" smtClean="0">
                <a:solidFill>
                  <a:srgbClr val="FF6600"/>
                </a:solidFill>
                <a:latin typeface="Arial"/>
                <a:cs typeface="Arial"/>
              </a:rPr>
              <a:t>irraggiamento</a:t>
            </a:r>
            <a:r>
              <a:rPr lang="it-IT" sz="1600" b="1" dirty="0" smtClean="0">
                <a:latin typeface="Arial"/>
                <a:cs typeface="Arial"/>
              </a:rPr>
              <a:t> - </a:t>
            </a:r>
            <a:r>
              <a:rPr lang="it-IT" sz="1600" b="1" dirty="0" smtClean="0">
                <a:solidFill>
                  <a:srgbClr val="FF6600"/>
                </a:solidFill>
                <a:latin typeface="Arial"/>
                <a:cs typeface="Arial"/>
              </a:rPr>
              <a:t>Eoi</a:t>
            </a:r>
            <a:r>
              <a:rPr lang="it-IT" sz="1600" b="1" dirty="0" smtClean="0">
                <a:latin typeface="Arial"/>
                <a:cs typeface="Arial"/>
              </a:rPr>
              <a:t>) verso l’esterno sotto forma di onde </a:t>
            </a:r>
            <a:r>
              <a:rPr lang="it-IT" sz="1600" b="1" dirty="0" err="1" smtClean="0">
                <a:latin typeface="Arial"/>
                <a:cs typeface="Arial"/>
              </a:rPr>
              <a:t>elettroma-gnetiche</a:t>
            </a:r>
            <a:r>
              <a:rPr lang="it-IT" sz="1600" b="1" dirty="0" smtClean="0">
                <a:latin typeface="Arial"/>
                <a:cs typeface="Arial"/>
              </a:rPr>
              <a:t> nel campo dell’infrarosso (le cosiddette “onde del calore”).</a:t>
            </a:r>
          </a:p>
        </p:txBody>
      </p:sp>
      <p:sp>
        <p:nvSpPr>
          <p:cNvPr id="6" name="CasellaDiTesto 5"/>
          <p:cNvSpPr txBox="1"/>
          <p:nvPr/>
        </p:nvSpPr>
        <p:spPr>
          <a:xfrm>
            <a:off x="210539" y="2516393"/>
            <a:ext cx="4682303" cy="4624343"/>
          </a:xfrm>
          <a:prstGeom prst="rect">
            <a:avLst/>
          </a:prstGeom>
          <a:noFill/>
        </p:spPr>
        <p:txBody>
          <a:bodyPr wrap="square" rtlCol="0">
            <a:spAutoFit/>
          </a:bodyPr>
          <a:lstStyle/>
          <a:p>
            <a:pPr algn="just">
              <a:spcAft>
                <a:spcPts val="900"/>
              </a:spcAft>
            </a:pPr>
            <a:r>
              <a:rPr lang="it-IT" sz="1600" b="1" dirty="0" smtClean="0">
                <a:latin typeface="Arial"/>
                <a:cs typeface="Arial"/>
              </a:rPr>
              <a:t>Le onde infrarosse hanno lunghezza d’onda molto variabile: 10</a:t>
            </a:r>
            <a:r>
              <a:rPr lang="it-IT" sz="1600" b="1" baseline="30000" dirty="0" smtClean="0">
                <a:latin typeface="Arial"/>
                <a:cs typeface="Arial"/>
              </a:rPr>
              <a:t>-3 </a:t>
            </a:r>
            <a:r>
              <a:rPr lang="it-IT" sz="1600" b="1" dirty="0" smtClean="0">
                <a:latin typeface="Arial"/>
                <a:cs typeface="Arial"/>
              </a:rPr>
              <a:t>m ÷ 10</a:t>
            </a:r>
            <a:r>
              <a:rPr lang="it-IT" sz="1600" b="1" baseline="30000" dirty="0" smtClean="0">
                <a:latin typeface="Arial"/>
                <a:cs typeface="Arial"/>
              </a:rPr>
              <a:t>-6 </a:t>
            </a:r>
            <a:r>
              <a:rPr lang="it-IT" sz="1600" b="1" dirty="0" smtClean="0">
                <a:latin typeface="Arial"/>
                <a:cs typeface="Arial"/>
              </a:rPr>
              <a:t>m (da un millime-tro, le più lunghe, ad un millesimo di </a:t>
            </a:r>
            <a:r>
              <a:rPr lang="it-IT" sz="1600" b="1" dirty="0" err="1" smtClean="0">
                <a:latin typeface="Arial"/>
                <a:cs typeface="Arial"/>
              </a:rPr>
              <a:t>milli</a:t>
            </a:r>
            <a:r>
              <a:rPr lang="it-IT" sz="1600" b="1" dirty="0" smtClean="0">
                <a:latin typeface="Arial"/>
                <a:cs typeface="Arial"/>
              </a:rPr>
              <a:t>-metro, le più corte, capaci di trasportare più energia).</a:t>
            </a:r>
          </a:p>
          <a:p>
            <a:pPr algn="just">
              <a:spcAft>
                <a:spcPts val="900"/>
              </a:spcAft>
            </a:pPr>
            <a:r>
              <a:rPr lang="it-IT" sz="1600" b="1" dirty="0" smtClean="0">
                <a:latin typeface="Arial"/>
                <a:cs typeface="Arial"/>
              </a:rPr>
              <a:t>Maggiore è la temperatura del corpo, più </a:t>
            </a:r>
            <a:r>
              <a:rPr lang="it-IT" sz="1600" b="1" dirty="0" err="1" smtClean="0">
                <a:latin typeface="Arial"/>
                <a:cs typeface="Arial"/>
              </a:rPr>
              <a:t>ener</a:t>
            </a:r>
            <a:r>
              <a:rPr lang="it-IT" sz="1600" b="1" dirty="0" smtClean="0">
                <a:latin typeface="Arial"/>
                <a:cs typeface="Arial"/>
              </a:rPr>
              <a:t>-gia deve restituire, diffondendo, con maggiore intensità, infrarossi di lunghezza d’onda (</a:t>
            </a:r>
            <a:r>
              <a:rPr lang="it-IT" sz="1600" b="1" dirty="0" smtClean="0">
                <a:latin typeface="Arial"/>
                <a:cs typeface="Arial"/>
                <a:sym typeface="Symbol"/>
              </a:rPr>
              <a:t>) più corte.</a:t>
            </a:r>
          </a:p>
          <a:p>
            <a:pPr algn="just">
              <a:spcAft>
                <a:spcPts val="900"/>
              </a:spcAft>
            </a:pPr>
            <a:r>
              <a:rPr lang="it-IT" sz="1600" b="1" dirty="0" smtClean="0">
                <a:latin typeface="Arial"/>
                <a:cs typeface="Arial"/>
                <a:sym typeface="Symbol"/>
              </a:rPr>
              <a:t>La Terra è un grande corpo nero, che riceve energia sotto forma di onde elettromagnetiche di lunghezza d’onda breve, soprattutto nel campo del visibile (</a:t>
            </a:r>
            <a:r>
              <a:rPr lang="it-IT" sz="1600" b="1" dirty="0">
                <a:latin typeface="Arial"/>
                <a:cs typeface="Arial"/>
                <a:sym typeface="Symbol"/>
              </a:rPr>
              <a:t> = </a:t>
            </a:r>
            <a:r>
              <a:rPr lang="it-IT" sz="1600" b="1" dirty="0">
                <a:latin typeface="Arial"/>
                <a:cs typeface="Arial"/>
              </a:rPr>
              <a:t>10</a:t>
            </a:r>
            <a:r>
              <a:rPr lang="it-IT" sz="1600" b="1" baseline="30000" dirty="0">
                <a:latin typeface="Arial"/>
                <a:cs typeface="Arial"/>
              </a:rPr>
              <a:t>-6 </a:t>
            </a:r>
            <a:r>
              <a:rPr lang="it-IT" sz="1600" b="1" dirty="0">
                <a:latin typeface="Arial"/>
                <a:cs typeface="Arial"/>
              </a:rPr>
              <a:t>m ÷ 10</a:t>
            </a:r>
            <a:r>
              <a:rPr lang="it-IT" sz="1600" b="1" baseline="30000" dirty="0">
                <a:latin typeface="Arial"/>
                <a:cs typeface="Arial"/>
              </a:rPr>
              <a:t>-7 </a:t>
            </a:r>
            <a:r>
              <a:rPr lang="it-IT" sz="1600" b="1" dirty="0" smtClean="0">
                <a:latin typeface="Arial"/>
                <a:cs typeface="Arial"/>
              </a:rPr>
              <a:t>m</a:t>
            </a:r>
            <a:r>
              <a:rPr lang="it-IT" sz="1600" b="1" dirty="0" smtClean="0">
                <a:latin typeface="Arial"/>
                <a:cs typeface="Arial"/>
                <a:sym typeface="Symbol"/>
              </a:rPr>
              <a:t>) per re-</a:t>
            </a:r>
            <a:r>
              <a:rPr lang="it-IT" sz="1600" b="1" dirty="0" err="1" smtClean="0">
                <a:latin typeface="Arial"/>
                <a:cs typeface="Arial"/>
                <a:sym typeface="Symbol"/>
              </a:rPr>
              <a:t>stituire</a:t>
            </a:r>
            <a:r>
              <a:rPr lang="it-IT" sz="1600" b="1" dirty="0" smtClean="0">
                <a:latin typeface="Arial"/>
                <a:cs typeface="Arial"/>
                <a:sym typeface="Symbol"/>
              </a:rPr>
              <a:t> nello spazio, in condizioni di equi-</a:t>
            </a:r>
            <a:r>
              <a:rPr lang="it-IT" sz="1600" b="1" dirty="0" err="1" smtClean="0">
                <a:latin typeface="Arial"/>
                <a:cs typeface="Arial"/>
                <a:sym typeface="Symbol"/>
              </a:rPr>
              <a:t>librio</a:t>
            </a:r>
            <a:r>
              <a:rPr lang="it-IT" sz="1600" b="1" dirty="0" smtClean="0">
                <a:latin typeface="Arial"/>
                <a:cs typeface="Arial"/>
                <a:sym typeface="Symbol"/>
              </a:rPr>
              <a:t>, la stessa quantità di energia sotto forma di onde infrarosse (  </a:t>
            </a:r>
            <a:r>
              <a:rPr lang="it-IT" sz="1600" b="1" dirty="0">
                <a:latin typeface="Arial"/>
                <a:cs typeface="Arial"/>
              </a:rPr>
              <a:t>10</a:t>
            </a:r>
            <a:r>
              <a:rPr lang="it-IT" sz="1600" b="1" baseline="30000" dirty="0">
                <a:latin typeface="Arial"/>
                <a:cs typeface="Arial"/>
              </a:rPr>
              <a:t>-6 </a:t>
            </a:r>
            <a:r>
              <a:rPr lang="it-IT" sz="1600" b="1" dirty="0" smtClean="0">
                <a:latin typeface="Arial"/>
                <a:cs typeface="Arial"/>
              </a:rPr>
              <a:t>m</a:t>
            </a:r>
            <a:r>
              <a:rPr lang="it-IT" sz="1600" b="1" dirty="0" smtClean="0">
                <a:latin typeface="Arial"/>
                <a:cs typeface="Arial"/>
                <a:sym typeface="Symbol"/>
              </a:rPr>
              <a:t>).</a:t>
            </a:r>
            <a:endParaRPr lang="it-IT" sz="1600" b="1" dirty="0">
              <a:latin typeface="Arial"/>
              <a:cs typeface="Arial"/>
              <a:sym typeface="Symbol"/>
            </a:endParaRPr>
          </a:p>
          <a:p>
            <a:endParaRPr lang="it-IT" sz="1600" b="1" dirty="0">
              <a:latin typeface="Arial"/>
              <a:cs typeface="Arial"/>
            </a:endParaRPr>
          </a:p>
        </p:txBody>
      </p:sp>
      <p:pic>
        <p:nvPicPr>
          <p:cNvPr id="9" name="Immagine 8" descr="equilibrio colori.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5590" y="2516393"/>
            <a:ext cx="4100936" cy="4200678"/>
          </a:xfrm>
          <a:prstGeom prst="rect">
            <a:avLst/>
          </a:prstGeom>
          <a:ln w="38100">
            <a:solidFill>
              <a:srgbClr val="FF0000"/>
            </a:solidFill>
          </a:ln>
        </p:spPr>
      </p:pic>
    </p:spTree>
    <p:extLst>
      <p:ext uri="{BB962C8B-B14F-4D97-AF65-F5344CB8AC3E}">
        <p14:creationId xmlns:p14="http://schemas.microsoft.com/office/powerpoint/2010/main" val="14566586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100263" y="503596"/>
            <a:ext cx="4170948" cy="1384995"/>
          </a:xfrm>
          <a:prstGeom prst="rect">
            <a:avLst/>
          </a:prstGeom>
        </p:spPr>
        <p:txBody>
          <a:bodyPr wrap="square">
            <a:spAutoFit/>
          </a:bodyPr>
          <a:lstStyle/>
          <a:p>
            <a:pPr algn="just"/>
            <a:r>
              <a:rPr lang="it-IT" sz="1400" b="1" dirty="0">
                <a:latin typeface="Arial"/>
                <a:cs typeface="Arial"/>
                <a:sym typeface="Symbol"/>
              </a:rPr>
              <a:t>Tutti i corpi (di origine minerale, piante, </a:t>
            </a:r>
            <a:r>
              <a:rPr lang="it-IT" sz="1400" b="1" dirty="0" smtClean="0">
                <a:latin typeface="Arial"/>
                <a:cs typeface="Arial"/>
                <a:sym typeface="Symbol"/>
              </a:rPr>
              <a:t>anima-li</a:t>
            </a:r>
            <a:r>
              <a:rPr lang="it-IT" sz="1400" b="1" dirty="0">
                <a:latin typeface="Arial"/>
                <a:cs typeface="Arial"/>
                <a:sym typeface="Symbol"/>
              </a:rPr>
              <a:t>, acque, terre,...) sono più o meno caldi, </a:t>
            </a:r>
            <a:r>
              <a:rPr lang="it-IT" sz="1400" b="1" dirty="0" smtClean="0">
                <a:latin typeface="Arial"/>
                <a:cs typeface="Arial"/>
                <a:sym typeface="Symbol"/>
              </a:rPr>
              <a:t>sep-pure </a:t>
            </a:r>
            <a:r>
              <a:rPr lang="it-IT" sz="1400" b="1" dirty="0">
                <a:latin typeface="Arial"/>
                <a:cs typeface="Arial"/>
                <a:sym typeface="Symbol"/>
              </a:rPr>
              <a:t>in modo diverso (temperature diverse). </a:t>
            </a:r>
            <a:r>
              <a:rPr lang="it-IT" sz="1400" b="1" dirty="0" smtClean="0">
                <a:latin typeface="Arial"/>
                <a:cs typeface="Arial"/>
                <a:sym typeface="Symbol"/>
              </a:rPr>
              <a:t>Tutti </a:t>
            </a:r>
            <a:r>
              <a:rPr lang="it-IT" sz="1400" b="1" dirty="0">
                <a:latin typeface="Arial"/>
                <a:cs typeface="Arial"/>
                <a:sym typeface="Symbol"/>
              </a:rPr>
              <a:t>emettono infrarossi con diverse </a:t>
            </a:r>
            <a:r>
              <a:rPr lang="it-IT" sz="1400" b="1" dirty="0" err="1" smtClean="0">
                <a:latin typeface="Arial"/>
                <a:cs typeface="Arial"/>
                <a:sym typeface="Symbol"/>
              </a:rPr>
              <a:t>lunghez-ze</a:t>
            </a:r>
            <a:r>
              <a:rPr lang="it-IT" sz="1400" b="1" dirty="0" smtClean="0">
                <a:latin typeface="Arial"/>
                <a:cs typeface="Arial"/>
                <a:sym typeface="Symbol"/>
              </a:rPr>
              <a:t> </a:t>
            </a:r>
            <a:r>
              <a:rPr lang="it-IT" sz="1400" b="1" dirty="0">
                <a:latin typeface="Arial"/>
                <a:cs typeface="Arial"/>
                <a:sym typeface="Symbol"/>
              </a:rPr>
              <a:t>d’onda, riconoscibili da una pellicola o </a:t>
            </a:r>
            <a:r>
              <a:rPr lang="it-IT" sz="1400" b="1" dirty="0" smtClean="0">
                <a:latin typeface="Arial"/>
                <a:cs typeface="Arial"/>
                <a:sym typeface="Symbol"/>
              </a:rPr>
              <a:t>sen-sore </a:t>
            </a:r>
            <a:r>
              <a:rPr lang="it-IT" sz="1400" b="1" dirty="0">
                <a:latin typeface="Arial"/>
                <a:cs typeface="Arial"/>
                <a:sym typeface="Symbol"/>
              </a:rPr>
              <a:t>digitale di un sistema cine/foto/grafico.</a:t>
            </a:r>
            <a:endParaRPr lang="it-IT" sz="1400" b="1" dirty="0">
              <a:latin typeface="Arial"/>
              <a:cs typeface="Arial"/>
            </a:endParaRPr>
          </a:p>
        </p:txBody>
      </p:sp>
      <p:sp>
        <p:nvSpPr>
          <p:cNvPr id="3" name="CasellaDiTesto 2"/>
          <p:cNvSpPr txBox="1"/>
          <p:nvPr/>
        </p:nvSpPr>
        <p:spPr>
          <a:xfrm>
            <a:off x="187160" y="125252"/>
            <a:ext cx="8816473"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 </a:t>
            </a:r>
            <a:r>
              <a:rPr lang="it-IT" b="1" dirty="0" smtClean="0">
                <a:solidFill>
                  <a:srgbClr val="FF0000"/>
                </a:solidFill>
              </a:rPr>
              <a:t>6 - Fotografia all’infrarosso.</a:t>
            </a:r>
            <a:endParaRPr lang="it-IT" b="1" dirty="0">
              <a:solidFill>
                <a:srgbClr val="FF0000"/>
              </a:solidFill>
            </a:endParaRPr>
          </a:p>
        </p:txBody>
      </p:sp>
      <p:pic>
        <p:nvPicPr>
          <p:cNvPr id="2" name="Immagine 1" descr="gatto ifraross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160" y="1888590"/>
            <a:ext cx="2874208" cy="2134727"/>
          </a:xfrm>
          <a:prstGeom prst="rect">
            <a:avLst/>
          </a:prstGeom>
          <a:ln w="38100">
            <a:solidFill>
              <a:srgbClr val="FF0000"/>
            </a:solidFill>
          </a:ln>
        </p:spPr>
      </p:pic>
      <p:pic>
        <p:nvPicPr>
          <p:cNvPr id="4" name="Immagine 3" descr="Torino infraross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160" y="4068442"/>
            <a:ext cx="5160211" cy="2649189"/>
          </a:xfrm>
          <a:prstGeom prst="rect">
            <a:avLst/>
          </a:prstGeom>
          <a:ln w="38100">
            <a:solidFill>
              <a:srgbClr val="FF0000"/>
            </a:solidFill>
          </a:ln>
        </p:spPr>
      </p:pic>
      <p:pic>
        <p:nvPicPr>
          <p:cNvPr id="7" name="Immagine 6" descr="meteo infrarosso invern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1497" y="517146"/>
            <a:ext cx="4608000" cy="2946715"/>
          </a:xfrm>
          <a:prstGeom prst="rect">
            <a:avLst/>
          </a:prstGeom>
          <a:ln w="38100">
            <a:solidFill>
              <a:srgbClr val="FF0000"/>
            </a:solidFill>
          </a:ln>
        </p:spPr>
      </p:pic>
      <p:pic>
        <p:nvPicPr>
          <p:cNvPr id="6" name="Immagine 5" descr="meteo infrarosso estat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7012" y="3166912"/>
            <a:ext cx="4623251" cy="2749943"/>
          </a:xfrm>
          <a:prstGeom prst="rect">
            <a:avLst/>
          </a:prstGeom>
          <a:ln w="38100">
            <a:solidFill>
              <a:srgbClr val="FF0000"/>
            </a:solidFill>
          </a:ln>
        </p:spPr>
      </p:pic>
      <p:sp>
        <p:nvSpPr>
          <p:cNvPr id="8" name="CasellaDiTesto 7"/>
          <p:cNvSpPr txBox="1"/>
          <p:nvPr/>
        </p:nvSpPr>
        <p:spPr>
          <a:xfrm>
            <a:off x="3041316" y="2194614"/>
            <a:ext cx="1305642" cy="1092607"/>
          </a:xfrm>
          <a:prstGeom prst="rect">
            <a:avLst/>
          </a:prstGeom>
          <a:noFill/>
        </p:spPr>
        <p:txBody>
          <a:bodyPr wrap="square" rtlCol="0">
            <a:spAutoFit/>
          </a:bodyPr>
          <a:lstStyle/>
          <a:p>
            <a:r>
              <a:rPr lang="it-IT" sz="1300" b="1" dirty="0" smtClean="0">
                <a:latin typeface="Arial"/>
                <a:cs typeface="Arial"/>
              </a:rPr>
              <a:t>Gatto dal pun-to di vista del topo, che ve-de con gli infrarossi</a:t>
            </a:r>
            <a:endParaRPr lang="it-IT" sz="1300" b="1" dirty="0">
              <a:latin typeface="Arial"/>
              <a:cs typeface="Arial"/>
            </a:endParaRPr>
          </a:p>
        </p:txBody>
      </p:sp>
      <p:sp>
        <p:nvSpPr>
          <p:cNvPr id="9" name="CasellaDiTesto 8"/>
          <p:cNvSpPr txBox="1"/>
          <p:nvPr/>
        </p:nvSpPr>
        <p:spPr>
          <a:xfrm>
            <a:off x="187160" y="6371382"/>
            <a:ext cx="3957051" cy="292388"/>
          </a:xfrm>
          <a:prstGeom prst="rect">
            <a:avLst/>
          </a:prstGeom>
          <a:noFill/>
        </p:spPr>
        <p:txBody>
          <a:bodyPr wrap="square" rtlCol="0">
            <a:spAutoFit/>
          </a:bodyPr>
          <a:lstStyle/>
          <a:p>
            <a:r>
              <a:rPr lang="it-IT" sz="1300" b="1" dirty="0" smtClean="0">
                <a:solidFill>
                  <a:srgbClr val="FFFF00"/>
                </a:solidFill>
                <a:latin typeface="Arial"/>
                <a:cs typeface="Arial"/>
              </a:rPr>
              <a:t>Torino all’infrarosso dal Museo della Montagna</a:t>
            </a:r>
            <a:endParaRPr lang="it-IT" sz="1300" b="1" dirty="0">
              <a:solidFill>
                <a:srgbClr val="FFFF00"/>
              </a:solidFill>
              <a:latin typeface="Arial"/>
              <a:cs typeface="Arial"/>
            </a:endParaRPr>
          </a:p>
        </p:txBody>
      </p:sp>
      <p:sp>
        <p:nvSpPr>
          <p:cNvPr id="10" name="CasellaDiTesto 9"/>
          <p:cNvSpPr txBox="1"/>
          <p:nvPr/>
        </p:nvSpPr>
        <p:spPr>
          <a:xfrm>
            <a:off x="5374107" y="5904343"/>
            <a:ext cx="3689682" cy="892552"/>
          </a:xfrm>
          <a:prstGeom prst="rect">
            <a:avLst/>
          </a:prstGeom>
          <a:noFill/>
        </p:spPr>
        <p:txBody>
          <a:bodyPr wrap="square" rtlCol="0">
            <a:spAutoFit/>
          </a:bodyPr>
          <a:lstStyle/>
          <a:p>
            <a:pPr algn="just"/>
            <a:r>
              <a:rPr lang="it-IT" sz="1300" b="1" dirty="0" smtClean="0">
                <a:latin typeface="Arial"/>
                <a:cs typeface="Arial"/>
              </a:rPr>
              <a:t>Meteo all’infrarosso da satellite. Le aree più chiare sono quelle più fredde (come le nubi ad alcuni kilometri di altezza) e sono tanto più scure quanto più calde (terre e mari).</a:t>
            </a:r>
            <a:endParaRPr lang="it-IT" sz="1300" b="1" dirty="0">
              <a:latin typeface="Arial"/>
              <a:cs typeface="Arial"/>
            </a:endParaRPr>
          </a:p>
        </p:txBody>
      </p:sp>
    </p:spTree>
    <p:extLst>
      <p:ext uri="{BB962C8B-B14F-4D97-AF65-F5344CB8AC3E}">
        <p14:creationId xmlns:p14="http://schemas.microsoft.com/office/powerpoint/2010/main" val="327359334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00528" y="125252"/>
            <a:ext cx="8816473"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 </a:t>
            </a:r>
            <a:r>
              <a:rPr lang="it-IT" b="1" dirty="0" smtClean="0">
                <a:solidFill>
                  <a:srgbClr val="FF0000"/>
                </a:solidFill>
              </a:rPr>
              <a:t>7 - Gradiente termico.</a:t>
            </a:r>
            <a:endParaRPr lang="it-IT" b="1" dirty="0">
              <a:solidFill>
                <a:srgbClr val="FF0000"/>
              </a:solidFill>
            </a:endParaRPr>
          </a:p>
        </p:txBody>
      </p:sp>
      <p:sp>
        <p:nvSpPr>
          <p:cNvPr id="5" name="CasellaDiTesto 4"/>
          <p:cNvSpPr txBox="1"/>
          <p:nvPr/>
        </p:nvSpPr>
        <p:spPr>
          <a:xfrm>
            <a:off x="112450" y="476202"/>
            <a:ext cx="3887786" cy="3093154"/>
          </a:xfrm>
          <a:prstGeom prst="rect">
            <a:avLst/>
          </a:prstGeom>
          <a:noFill/>
        </p:spPr>
        <p:txBody>
          <a:bodyPr wrap="square" rtlCol="0">
            <a:spAutoFit/>
          </a:bodyPr>
          <a:lstStyle/>
          <a:p>
            <a:pPr algn="just"/>
            <a:r>
              <a:rPr lang="it-IT" sz="1500" dirty="0" smtClean="0">
                <a:latin typeface="Arial"/>
                <a:cs typeface="Arial"/>
              </a:rPr>
              <a:t>Le ronde elettromagnetiche del visibile </a:t>
            </a:r>
            <a:r>
              <a:rPr lang="it-IT" sz="1500" dirty="0">
                <a:latin typeface="Arial"/>
                <a:cs typeface="Arial"/>
              </a:rPr>
              <a:t>dal </a:t>
            </a:r>
            <a:r>
              <a:rPr lang="it-IT" sz="1500" dirty="0" smtClean="0">
                <a:latin typeface="Arial"/>
                <a:cs typeface="Arial"/>
              </a:rPr>
              <a:t>Sole attraversano bene l’atmosfera e </a:t>
            </a:r>
            <a:r>
              <a:rPr lang="it-IT" sz="1500" dirty="0" err="1" smtClean="0">
                <a:latin typeface="Arial"/>
                <a:cs typeface="Arial"/>
              </a:rPr>
              <a:t>giun-gono</a:t>
            </a:r>
            <a:r>
              <a:rPr lang="it-IT" sz="1500" dirty="0" smtClean="0">
                <a:latin typeface="Arial"/>
                <a:cs typeface="Arial"/>
              </a:rPr>
              <a:t> abbondanti alla superficie terrestre. A seconda del colore una parte viene riflessa (oltre a quella per </a:t>
            </a:r>
            <a:r>
              <a:rPr lang="it-IT" sz="1500" b="1" dirty="0" smtClean="0">
                <a:solidFill>
                  <a:srgbClr val="0000FF"/>
                </a:solidFill>
                <a:latin typeface="Arial"/>
                <a:cs typeface="Arial"/>
              </a:rPr>
              <a:t>albedo</a:t>
            </a:r>
            <a:r>
              <a:rPr lang="it-IT" sz="1500" dirty="0" smtClean="0">
                <a:latin typeface="Arial"/>
                <a:cs typeface="Arial"/>
              </a:rPr>
              <a:t> dai ghiacci e dal-le nubi); una parte viene assorbita (il corpo nero/suolo si scalda) e diffusa verso l’</a:t>
            </a:r>
            <a:r>
              <a:rPr lang="it-IT" sz="1500" dirty="0" err="1" smtClean="0">
                <a:latin typeface="Arial"/>
                <a:cs typeface="Arial"/>
              </a:rPr>
              <a:t>ester</a:t>
            </a:r>
            <a:r>
              <a:rPr lang="it-IT" sz="1500" dirty="0" smtClean="0">
                <a:latin typeface="Arial"/>
                <a:cs typeface="Arial"/>
              </a:rPr>
              <a:t>-no come infrarossi, per i quali l’atmosfera è molto meno “trasparente” che quindi si </a:t>
            </a:r>
            <a:r>
              <a:rPr lang="it-IT" sz="1500" dirty="0" err="1" smtClean="0">
                <a:latin typeface="Arial"/>
                <a:cs typeface="Arial"/>
              </a:rPr>
              <a:t>scal</a:t>
            </a:r>
            <a:r>
              <a:rPr lang="it-IT" sz="1500" dirty="0" smtClean="0">
                <a:latin typeface="Arial"/>
                <a:cs typeface="Arial"/>
              </a:rPr>
              <a:t>-da (effetto serra). </a:t>
            </a:r>
            <a:r>
              <a:rPr lang="it-IT" sz="1500" b="1" dirty="0" smtClean="0">
                <a:latin typeface="Arial"/>
                <a:cs typeface="Arial"/>
              </a:rPr>
              <a:t>Aria si scalda dal basso </a:t>
            </a:r>
            <a:r>
              <a:rPr lang="it-IT" sz="1500" dirty="0" smtClean="0">
                <a:latin typeface="Arial"/>
                <a:cs typeface="Arial"/>
              </a:rPr>
              <a:t>(dal suolo o dal mare), </a:t>
            </a:r>
            <a:r>
              <a:rPr lang="it-IT" sz="1500" b="1" dirty="0" smtClean="0">
                <a:latin typeface="Arial"/>
                <a:cs typeface="Arial"/>
              </a:rPr>
              <a:t>poco o nulla con la luce solare</a:t>
            </a:r>
            <a:r>
              <a:rPr lang="it-IT" sz="1500" dirty="0" smtClean="0">
                <a:latin typeface="Arial"/>
                <a:cs typeface="Arial"/>
              </a:rPr>
              <a:t>.</a:t>
            </a:r>
          </a:p>
          <a:p>
            <a:pPr algn="just"/>
            <a:r>
              <a:rPr lang="it-IT" sz="1500" dirty="0">
                <a:latin typeface="Arial"/>
                <a:cs typeface="Arial"/>
              </a:rPr>
              <a:t>Salendo di quota </a:t>
            </a:r>
            <a:r>
              <a:rPr lang="it-IT" sz="1500" dirty="0" smtClean="0">
                <a:latin typeface="Arial"/>
                <a:cs typeface="Arial"/>
              </a:rPr>
              <a:t>l’aria </a:t>
            </a:r>
            <a:r>
              <a:rPr lang="it-IT" sz="1500" dirty="0">
                <a:latin typeface="Arial"/>
                <a:cs typeface="Arial"/>
              </a:rPr>
              <a:t>diventa più </a:t>
            </a:r>
            <a:r>
              <a:rPr lang="it-IT" sz="1500" dirty="0" smtClean="0">
                <a:latin typeface="Arial"/>
                <a:cs typeface="Arial"/>
              </a:rPr>
              <a:t> rarefatta </a:t>
            </a:r>
            <a:endParaRPr lang="it-IT" sz="1500" dirty="0">
              <a:latin typeface="Arial"/>
              <a:cs typeface="Arial"/>
            </a:endParaRPr>
          </a:p>
        </p:txBody>
      </p:sp>
      <p:pic>
        <p:nvPicPr>
          <p:cNvPr id="8" name="Immagine 7" descr="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528" y="3569356"/>
            <a:ext cx="4832025" cy="3213907"/>
          </a:xfrm>
          <a:prstGeom prst="rect">
            <a:avLst/>
          </a:prstGeom>
          <a:ln w="38100">
            <a:solidFill>
              <a:srgbClr val="FF0000"/>
            </a:solidFill>
          </a:ln>
        </p:spPr>
      </p:pic>
      <p:sp>
        <p:nvSpPr>
          <p:cNvPr id="9" name="CasellaDiTesto 8"/>
          <p:cNvSpPr txBox="1"/>
          <p:nvPr/>
        </p:nvSpPr>
        <p:spPr>
          <a:xfrm>
            <a:off x="5032553" y="3965859"/>
            <a:ext cx="3984448" cy="2631490"/>
          </a:xfrm>
          <a:prstGeom prst="rect">
            <a:avLst/>
          </a:prstGeom>
          <a:noFill/>
        </p:spPr>
        <p:txBody>
          <a:bodyPr wrap="square" rtlCol="0">
            <a:spAutoFit/>
          </a:bodyPr>
          <a:lstStyle/>
          <a:p>
            <a:pPr algn="just"/>
            <a:r>
              <a:rPr lang="it-IT" sz="1500" dirty="0" smtClean="0">
                <a:latin typeface="Arial"/>
                <a:cs typeface="Arial"/>
              </a:rPr>
              <a:t>(- 8/9 </a:t>
            </a:r>
            <a:r>
              <a:rPr lang="it-IT" sz="1500" dirty="0" err="1" smtClean="0">
                <a:latin typeface="Arial"/>
                <a:cs typeface="Arial"/>
              </a:rPr>
              <a:t>hPa</a:t>
            </a:r>
            <a:r>
              <a:rPr lang="it-IT" sz="1500" dirty="0" smtClean="0">
                <a:latin typeface="Arial"/>
                <a:cs typeface="Arial"/>
              </a:rPr>
              <a:t>/100m) e </a:t>
            </a:r>
            <a:r>
              <a:rPr lang="it-IT" sz="1500" dirty="0">
                <a:latin typeface="Arial"/>
                <a:cs typeface="Arial"/>
              </a:rPr>
              <a:t>meno “opaca” rispetto agli </a:t>
            </a:r>
            <a:r>
              <a:rPr lang="it-IT" sz="1500" dirty="0" smtClean="0">
                <a:latin typeface="Arial"/>
                <a:cs typeface="Arial"/>
              </a:rPr>
              <a:t>infrarossi</a:t>
            </a:r>
            <a:r>
              <a:rPr lang="it-IT" sz="1500" dirty="0">
                <a:latin typeface="Arial"/>
                <a:cs typeface="Arial"/>
              </a:rPr>
              <a:t>, </a:t>
            </a:r>
            <a:r>
              <a:rPr lang="it-IT" sz="1500" dirty="0" smtClean="0">
                <a:latin typeface="Arial"/>
                <a:cs typeface="Arial"/>
              </a:rPr>
              <a:t>inoltre </a:t>
            </a:r>
            <a:r>
              <a:rPr lang="it-IT" sz="1500" dirty="0">
                <a:latin typeface="Arial"/>
                <a:cs typeface="Arial"/>
              </a:rPr>
              <a:t>in buona parte “fermati” </a:t>
            </a:r>
            <a:r>
              <a:rPr lang="it-IT" sz="1500" dirty="0" smtClean="0">
                <a:latin typeface="Arial"/>
                <a:cs typeface="Arial"/>
              </a:rPr>
              <a:t>negli </a:t>
            </a:r>
            <a:r>
              <a:rPr lang="it-IT" sz="1500" dirty="0">
                <a:latin typeface="Arial"/>
                <a:cs typeface="Arial"/>
              </a:rPr>
              <a:t>strati </a:t>
            </a:r>
            <a:r>
              <a:rPr lang="it-IT" sz="1500" dirty="0" smtClean="0">
                <a:latin typeface="Arial"/>
                <a:cs typeface="Arial"/>
              </a:rPr>
              <a:t>inferiori</a:t>
            </a:r>
            <a:r>
              <a:rPr lang="it-IT" sz="1500" dirty="0">
                <a:latin typeface="Arial"/>
                <a:cs typeface="Arial"/>
              </a:rPr>
              <a:t>. </a:t>
            </a:r>
            <a:r>
              <a:rPr lang="it-IT" sz="1500" b="1" dirty="0">
                <a:latin typeface="Arial"/>
                <a:cs typeface="Arial"/>
              </a:rPr>
              <a:t>La temperatura </a:t>
            </a:r>
            <a:r>
              <a:rPr lang="it-IT" sz="1500" b="1" dirty="0" err="1" smtClean="0">
                <a:latin typeface="Arial"/>
                <a:cs typeface="Arial"/>
              </a:rPr>
              <a:t>dimi</a:t>
            </a:r>
            <a:r>
              <a:rPr lang="it-IT" sz="1500" dirty="0" err="1" smtClean="0">
                <a:latin typeface="Arial"/>
                <a:cs typeface="Arial"/>
              </a:rPr>
              <a:t>-</a:t>
            </a:r>
            <a:r>
              <a:rPr lang="it-IT" sz="1500" b="1" dirty="0" err="1" smtClean="0">
                <a:latin typeface="Arial"/>
                <a:cs typeface="Arial"/>
              </a:rPr>
              <a:t>nuisce</a:t>
            </a:r>
            <a:r>
              <a:rPr lang="it-IT" sz="1500" b="1" dirty="0" smtClean="0">
                <a:latin typeface="Arial"/>
                <a:cs typeface="Arial"/>
              </a:rPr>
              <a:t> </a:t>
            </a:r>
            <a:r>
              <a:rPr lang="it-IT" sz="1500" b="1" dirty="0">
                <a:latin typeface="Arial"/>
                <a:cs typeface="Arial"/>
              </a:rPr>
              <a:t>con </a:t>
            </a:r>
            <a:r>
              <a:rPr lang="it-IT" sz="1500" b="1" dirty="0" smtClean="0">
                <a:latin typeface="Arial"/>
                <a:cs typeface="Arial"/>
              </a:rPr>
              <a:t>l’altitudine</a:t>
            </a:r>
            <a:r>
              <a:rPr lang="it-IT" sz="1500" b="1" dirty="0">
                <a:latin typeface="Arial"/>
                <a:cs typeface="Arial"/>
              </a:rPr>
              <a:t>: </a:t>
            </a:r>
            <a:r>
              <a:rPr lang="it-IT" sz="1500" b="1" dirty="0">
                <a:solidFill>
                  <a:srgbClr val="FF0000"/>
                </a:solidFill>
                <a:latin typeface="Arial"/>
                <a:cs typeface="Arial"/>
              </a:rPr>
              <a:t>gradiente termico verticale </a:t>
            </a:r>
            <a:r>
              <a:rPr lang="it-IT" sz="1500" b="1" dirty="0" smtClean="0">
                <a:solidFill>
                  <a:srgbClr val="FF0000"/>
                </a:solidFill>
                <a:latin typeface="Arial"/>
                <a:cs typeface="Arial"/>
              </a:rPr>
              <a:t>negativo </a:t>
            </a:r>
            <a:r>
              <a:rPr lang="it-IT" sz="1500" b="1" dirty="0">
                <a:solidFill>
                  <a:srgbClr val="FF0000"/>
                </a:solidFill>
                <a:latin typeface="Arial"/>
                <a:cs typeface="Arial"/>
              </a:rPr>
              <a:t>pari a </a:t>
            </a:r>
            <a:r>
              <a:rPr lang="it-IT" sz="1500" b="1" dirty="0">
                <a:solidFill>
                  <a:srgbClr val="FF0000"/>
                </a:solidFill>
                <a:latin typeface="Arial"/>
                <a:ea typeface="ＭＳ ゴシック"/>
                <a:cs typeface="Arial"/>
              </a:rPr>
              <a:t>≅</a:t>
            </a:r>
            <a:r>
              <a:rPr lang="it-IT" sz="1500" b="1" dirty="0">
                <a:solidFill>
                  <a:srgbClr val="FF0000"/>
                </a:solidFill>
                <a:latin typeface="Arial"/>
                <a:cs typeface="Arial"/>
              </a:rPr>
              <a:t> - </a:t>
            </a:r>
            <a:r>
              <a:rPr lang="it-IT" sz="1500" b="1" dirty="0" smtClean="0">
                <a:solidFill>
                  <a:srgbClr val="FF0000"/>
                </a:solidFill>
                <a:latin typeface="Arial"/>
                <a:cs typeface="Arial"/>
              </a:rPr>
              <a:t>0,6 </a:t>
            </a:r>
            <a:r>
              <a:rPr lang="it-IT" sz="1500" b="1" dirty="0">
                <a:solidFill>
                  <a:srgbClr val="FF0000"/>
                </a:solidFill>
                <a:latin typeface="Arial"/>
                <a:cs typeface="Arial"/>
              </a:rPr>
              <a:t>°C/</a:t>
            </a:r>
            <a:r>
              <a:rPr lang="it-IT" sz="1500" b="1" dirty="0" smtClean="0">
                <a:solidFill>
                  <a:srgbClr val="FF0000"/>
                </a:solidFill>
                <a:latin typeface="Arial"/>
                <a:cs typeface="Arial"/>
              </a:rPr>
              <a:t>hm</a:t>
            </a:r>
            <a:r>
              <a:rPr lang="it-IT" sz="1500" dirty="0" smtClean="0">
                <a:latin typeface="Arial"/>
                <a:cs typeface="Arial"/>
              </a:rPr>
              <a:t>. In inverno </a:t>
            </a:r>
            <a:r>
              <a:rPr lang="it-IT" sz="1500" dirty="0">
                <a:latin typeface="Arial"/>
                <a:cs typeface="Arial"/>
              </a:rPr>
              <a:t>la </a:t>
            </a:r>
            <a:r>
              <a:rPr lang="it-IT" sz="1500" dirty="0" smtClean="0">
                <a:latin typeface="Arial"/>
                <a:cs typeface="Arial"/>
              </a:rPr>
              <a:t>temperatura </a:t>
            </a:r>
            <a:r>
              <a:rPr lang="it-IT" sz="1500" dirty="0">
                <a:latin typeface="Arial"/>
                <a:cs typeface="Arial"/>
              </a:rPr>
              <a:t>diminuisce di </a:t>
            </a:r>
            <a:r>
              <a:rPr lang="it-IT" sz="1500" dirty="0" smtClean="0">
                <a:latin typeface="Arial"/>
                <a:cs typeface="Arial"/>
              </a:rPr>
              <a:t>circa </a:t>
            </a:r>
            <a:r>
              <a:rPr lang="it-IT" sz="1500" dirty="0">
                <a:latin typeface="Arial"/>
                <a:cs typeface="Arial"/>
              </a:rPr>
              <a:t>1 °C ogni 250 m in più di quota, 1°C ogni 150 m in estate. Il </a:t>
            </a:r>
            <a:r>
              <a:rPr lang="it-IT" sz="1500" dirty="0" smtClean="0">
                <a:latin typeface="Arial"/>
                <a:cs typeface="Arial"/>
              </a:rPr>
              <a:t>gradiente </a:t>
            </a:r>
            <a:r>
              <a:rPr lang="it-IT" sz="1500" dirty="0">
                <a:latin typeface="Arial"/>
                <a:cs typeface="Arial"/>
              </a:rPr>
              <a:t>è più accentuato </a:t>
            </a:r>
            <a:r>
              <a:rPr lang="it-IT" sz="1500" dirty="0" smtClean="0">
                <a:latin typeface="Arial"/>
                <a:cs typeface="Arial"/>
              </a:rPr>
              <a:t>nel-le </a:t>
            </a:r>
            <a:r>
              <a:rPr lang="it-IT" sz="1500" dirty="0">
                <a:latin typeface="Arial"/>
                <a:cs typeface="Arial"/>
              </a:rPr>
              <a:t>situazioni di </a:t>
            </a:r>
            <a:r>
              <a:rPr lang="it-IT" sz="1500" dirty="0" smtClean="0">
                <a:latin typeface="Arial"/>
                <a:cs typeface="Arial"/>
              </a:rPr>
              <a:t>cielo </a:t>
            </a:r>
            <a:r>
              <a:rPr lang="it-IT" sz="1500" dirty="0">
                <a:latin typeface="Arial"/>
                <a:cs typeface="Arial"/>
              </a:rPr>
              <a:t>sereno e con bassa </a:t>
            </a:r>
            <a:r>
              <a:rPr lang="it-IT" sz="1500" dirty="0" smtClean="0">
                <a:latin typeface="Arial"/>
                <a:cs typeface="Arial"/>
              </a:rPr>
              <a:t>umi-</a:t>
            </a:r>
            <a:r>
              <a:rPr lang="it-IT" sz="1500" dirty="0" err="1" smtClean="0">
                <a:latin typeface="Arial"/>
                <a:cs typeface="Arial"/>
              </a:rPr>
              <a:t>dità</a:t>
            </a:r>
            <a:r>
              <a:rPr lang="it-IT" sz="1500" dirty="0">
                <a:latin typeface="Arial"/>
                <a:cs typeface="Arial"/>
              </a:rPr>
              <a:t>, viceversa con </a:t>
            </a:r>
            <a:r>
              <a:rPr lang="it-IT" sz="1500" dirty="0" smtClean="0">
                <a:latin typeface="Arial"/>
                <a:cs typeface="Arial"/>
              </a:rPr>
              <a:t>cielo </a:t>
            </a:r>
            <a:r>
              <a:rPr lang="it-IT" sz="1500" dirty="0">
                <a:latin typeface="Arial"/>
                <a:cs typeface="Arial"/>
              </a:rPr>
              <a:t>nuvoloso o con </a:t>
            </a:r>
            <a:r>
              <a:rPr lang="it-IT" sz="1500" dirty="0" err="1" smtClean="0">
                <a:latin typeface="Arial"/>
                <a:cs typeface="Arial"/>
              </a:rPr>
              <a:t>mol</a:t>
            </a:r>
            <a:r>
              <a:rPr lang="it-IT" sz="1500" dirty="0" smtClean="0">
                <a:latin typeface="Arial"/>
                <a:cs typeface="Arial"/>
              </a:rPr>
              <a:t>-ta </a:t>
            </a:r>
            <a:r>
              <a:rPr lang="it-IT" sz="1500" dirty="0">
                <a:latin typeface="Arial"/>
                <a:cs typeface="Arial"/>
              </a:rPr>
              <a:t>umidità. </a:t>
            </a:r>
            <a:r>
              <a:rPr lang="it-IT" sz="1500" dirty="0" smtClean="0">
                <a:latin typeface="Arial"/>
                <a:cs typeface="Arial"/>
              </a:rPr>
              <a:t>Media </a:t>
            </a:r>
            <a:r>
              <a:rPr lang="it-IT" sz="1500" b="1" dirty="0" smtClean="0">
                <a:solidFill>
                  <a:srgbClr val="000000"/>
                </a:solidFill>
                <a:latin typeface="Arial"/>
                <a:ea typeface="ＭＳ ゴシック"/>
                <a:cs typeface="Arial"/>
              </a:rPr>
              <a:t>≅ </a:t>
            </a:r>
            <a:r>
              <a:rPr lang="it-IT" sz="1500" dirty="0" smtClean="0">
                <a:latin typeface="Arial"/>
                <a:cs typeface="Arial"/>
              </a:rPr>
              <a:t>1 </a:t>
            </a:r>
            <a:r>
              <a:rPr lang="it-IT" sz="1500" dirty="0">
                <a:latin typeface="Arial"/>
                <a:cs typeface="Arial"/>
              </a:rPr>
              <a:t>°c ogni 200 m.</a:t>
            </a:r>
          </a:p>
        </p:txBody>
      </p:sp>
      <p:pic>
        <p:nvPicPr>
          <p:cNvPr id="7" name="Immagine 6" descr="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7776" y="513167"/>
            <a:ext cx="4955858" cy="3447119"/>
          </a:xfrm>
          <a:prstGeom prst="rect">
            <a:avLst/>
          </a:prstGeom>
          <a:ln w="38100">
            <a:solidFill>
              <a:srgbClr val="FF0000"/>
            </a:solidFill>
          </a:ln>
        </p:spPr>
      </p:pic>
    </p:spTree>
    <p:extLst>
      <p:ext uri="{BB962C8B-B14F-4D97-AF65-F5344CB8AC3E}">
        <p14:creationId xmlns:p14="http://schemas.microsoft.com/office/powerpoint/2010/main" val="5637677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00528" y="125252"/>
            <a:ext cx="8816473"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 </a:t>
            </a:r>
            <a:r>
              <a:rPr lang="it-IT" b="1" dirty="0" smtClean="0">
                <a:solidFill>
                  <a:srgbClr val="FF0000"/>
                </a:solidFill>
              </a:rPr>
              <a:t>8 </a:t>
            </a:r>
            <a:r>
              <a:rPr lang="it-IT" b="1" dirty="0" smtClean="0">
                <a:solidFill>
                  <a:srgbClr val="FF0000"/>
                </a:solidFill>
              </a:rPr>
              <a:t>- Pressione.</a:t>
            </a:r>
            <a:endParaRPr lang="it-IT" b="1" dirty="0">
              <a:solidFill>
                <a:srgbClr val="FF0000"/>
              </a:solidFill>
            </a:endParaRPr>
          </a:p>
        </p:txBody>
      </p:sp>
      <p:sp>
        <p:nvSpPr>
          <p:cNvPr id="6" name="Rettangolo 5"/>
          <p:cNvSpPr/>
          <p:nvPr/>
        </p:nvSpPr>
        <p:spPr>
          <a:xfrm>
            <a:off x="200528" y="598179"/>
            <a:ext cx="4572000" cy="1477328"/>
          </a:xfrm>
          <a:prstGeom prst="rect">
            <a:avLst/>
          </a:prstGeom>
        </p:spPr>
        <p:txBody>
          <a:bodyPr>
            <a:spAutoFit/>
          </a:bodyPr>
          <a:lstStyle/>
          <a:p>
            <a:pPr algn="just"/>
            <a:r>
              <a:rPr lang="it-IT" sz="1500" dirty="0">
                <a:latin typeface="Arial"/>
                <a:cs typeface="Arial"/>
              </a:rPr>
              <a:t>La Terra è circondata da uno strato di aria alto 800 km </a:t>
            </a:r>
            <a:r>
              <a:rPr lang="it-IT" sz="1500" dirty="0" smtClean="0">
                <a:latin typeface="Arial"/>
                <a:cs typeface="Arial"/>
              </a:rPr>
              <a:t>(la </a:t>
            </a:r>
            <a:r>
              <a:rPr lang="it-IT" sz="1500" dirty="0">
                <a:latin typeface="Arial"/>
                <a:cs typeface="Arial"/>
              </a:rPr>
              <a:t>maggior parte è concentrata nei primi </a:t>
            </a:r>
            <a:r>
              <a:rPr lang="it-IT" sz="1500" dirty="0" smtClean="0">
                <a:latin typeface="Arial"/>
                <a:cs typeface="Arial"/>
              </a:rPr>
              <a:t>dieci - </a:t>
            </a:r>
            <a:r>
              <a:rPr lang="it-IT" sz="1500" b="1" dirty="0" smtClean="0">
                <a:latin typeface="Arial"/>
                <a:cs typeface="Arial"/>
              </a:rPr>
              <a:t>troposfera</a:t>
            </a:r>
            <a:r>
              <a:rPr lang="it-IT" sz="1500" dirty="0" smtClean="0">
                <a:latin typeface="Arial"/>
                <a:cs typeface="Arial"/>
              </a:rPr>
              <a:t>)</a:t>
            </a:r>
            <a:r>
              <a:rPr lang="it-IT" sz="1500" dirty="0">
                <a:latin typeface="Arial"/>
                <a:cs typeface="Arial"/>
              </a:rPr>
              <a:t>. La superficie terrestre è </a:t>
            </a:r>
            <a:r>
              <a:rPr lang="it-IT" sz="1500" dirty="0" smtClean="0">
                <a:latin typeface="Arial"/>
                <a:cs typeface="Arial"/>
              </a:rPr>
              <a:t>il fondo </a:t>
            </a:r>
            <a:r>
              <a:rPr lang="it-IT" sz="1500" dirty="0">
                <a:latin typeface="Arial"/>
                <a:cs typeface="Arial"/>
              </a:rPr>
              <a:t>di un fluido (l’atmosfera) che esercita una</a:t>
            </a:r>
            <a:r>
              <a:rPr lang="it-IT" sz="1500" b="1" dirty="0">
                <a:solidFill>
                  <a:srgbClr val="FF0000"/>
                </a:solidFill>
                <a:latin typeface="Arial"/>
                <a:cs typeface="Arial"/>
              </a:rPr>
              <a:t> </a:t>
            </a:r>
            <a:r>
              <a:rPr lang="it-IT" sz="1500" b="1" dirty="0" smtClean="0">
                <a:solidFill>
                  <a:srgbClr val="FF0000"/>
                </a:solidFill>
                <a:latin typeface="Arial"/>
                <a:cs typeface="Arial"/>
              </a:rPr>
              <a:t>pressione</a:t>
            </a:r>
            <a:r>
              <a:rPr lang="it-IT" sz="1500" dirty="0" smtClean="0">
                <a:solidFill>
                  <a:srgbClr val="FF0000"/>
                </a:solidFill>
                <a:latin typeface="Arial"/>
                <a:cs typeface="Arial"/>
              </a:rPr>
              <a:t> </a:t>
            </a:r>
            <a:r>
              <a:rPr lang="it-IT" sz="1500" dirty="0" smtClean="0">
                <a:latin typeface="Arial"/>
                <a:cs typeface="Arial"/>
              </a:rPr>
              <a:t>“</a:t>
            </a:r>
            <a:r>
              <a:rPr lang="it-IT" sz="1500" b="1" dirty="0" err="1" smtClean="0">
                <a:solidFill>
                  <a:srgbClr val="FF0000"/>
                </a:solidFill>
                <a:latin typeface="Arial"/>
                <a:cs typeface="Arial"/>
              </a:rPr>
              <a:t>P</a:t>
            </a:r>
            <a:r>
              <a:rPr lang="it-IT" sz="1500" dirty="0" smtClean="0">
                <a:latin typeface="Arial"/>
                <a:cs typeface="Arial"/>
              </a:rPr>
              <a:t>”. Essa</a:t>
            </a:r>
            <a:r>
              <a:rPr lang="it-IT" sz="1500" b="1" dirty="0" smtClean="0">
                <a:latin typeface="Arial"/>
                <a:cs typeface="Arial"/>
              </a:rPr>
              <a:t> e </a:t>
            </a:r>
            <a:r>
              <a:rPr lang="it-IT" sz="1500" dirty="0" smtClean="0">
                <a:latin typeface="Arial"/>
                <a:cs typeface="Arial"/>
              </a:rPr>
              <a:t>una</a:t>
            </a:r>
            <a:r>
              <a:rPr lang="it-IT" sz="1500" b="1" dirty="0" smtClean="0">
                <a:latin typeface="Arial"/>
                <a:cs typeface="Arial"/>
              </a:rPr>
              <a:t> </a:t>
            </a:r>
            <a:r>
              <a:rPr lang="it-IT" sz="1500" b="1" dirty="0" smtClean="0">
                <a:solidFill>
                  <a:srgbClr val="0000FF"/>
                </a:solidFill>
                <a:latin typeface="Arial"/>
                <a:cs typeface="Arial"/>
              </a:rPr>
              <a:t>forza </a:t>
            </a:r>
            <a:r>
              <a:rPr lang="it-IT" sz="1500" dirty="0" smtClean="0">
                <a:latin typeface="Arial"/>
                <a:cs typeface="Arial"/>
              </a:rPr>
              <a:t>“</a:t>
            </a:r>
            <a:r>
              <a:rPr lang="it-IT" sz="1500" b="1" dirty="0" err="1" smtClean="0">
                <a:solidFill>
                  <a:srgbClr val="0000FF"/>
                </a:solidFill>
                <a:latin typeface="Arial"/>
                <a:cs typeface="Arial"/>
              </a:rPr>
              <a:t>F</a:t>
            </a:r>
            <a:r>
              <a:rPr lang="it-IT" sz="1500" dirty="0" smtClean="0">
                <a:latin typeface="Arial"/>
                <a:cs typeface="Arial"/>
              </a:rPr>
              <a:t>” </a:t>
            </a:r>
            <a:r>
              <a:rPr lang="it-IT" sz="1500" b="1" dirty="0" smtClean="0">
                <a:solidFill>
                  <a:srgbClr val="0000FF"/>
                </a:solidFill>
                <a:latin typeface="Arial"/>
                <a:cs typeface="Arial"/>
              </a:rPr>
              <a:t>su </a:t>
            </a:r>
            <a:r>
              <a:rPr lang="it-IT" sz="1500" b="1" dirty="0">
                <a:solidFill>
                  <a:srgbClr val="0000FF"/>
                </a:solidFill>
                <a:latin typeface="Arial"/>
                <a:cs typeface="Arial"/>
              </a:rPr>
              <a:t>unità di </a:t>
            </a:r>
            <a:r>
              <a:rPr lang="it-IT" sz="1500" b="1" dirty="0" smtClean="0">
                <a:solidFill>
                  <a:srgbClr val="0000FF"/>
                </a:solidFill>
                <a:latin typeface="Arial"/>
                <a:cs typeface="Arial"/>
              </a:rPr>
              <a:t>superficie </a:t>
            </a:r>
            <a:r>
              <a:rPr lang="it-IT" sz="1500" dirty="0" smtClean="0">
                <a:solidFill>
                  <a:srgbClr val="000000"/>
                </a:solidFill>
                <a:latin typeface="Arial"/>
                <a:cs typeface="Arial"/>
              </a:rPr>
              <a:t>“</a:t>
            </a:r>
            <a:r>
              <a:rPr lang="it-IT" sz="1500" b="1" dirty="0" err="1" smtClean="0">
                <a:solidFill>
                  <a:srgbClr val="0000FF"/>
                </a:solidFill>
                <a:latin typeface="Arial"/>
                <a:cs typeface="Arial"/>
              </a:rPr>
              <a:t>S</a:t>
            </a:r>
            <a:r>
              <a:rPr lang="it-IT" sz="1500" dirty="0" smtClean="0">
                <a:solidFill>
                  <a:srgbClr val="000000"/>
                </a:solidFill>
                <a:latin typeface="Arial"/>
                <a:cs typeface="Arial"/>
              </a:rPr>
              <a:t>”</a:t>
            </a:r>
            <a:r>
              <a:rPr lang="it-IT" sz="1500" dirty="0" smtClean="0">
                <a:solidFill>
                  <a:srgbClr val="0000FF"/>
                </a:solidFill>
                <a:latin typeface="Arial"/>
                <a:cs typeface="Arial"/>
              </a:rPr>
              <a:t> </a:t>
            </a:r>
            <a:r>
              <a:rPr lang="it-IT" sz="1500" dirty="0">
                <a:latin typeface="Arial"/>
                <a:cs typeface="Arial"/>
              </a:rPr>
              <a:t>[</a:t>
            </a:r>
            <a:r>
              <a:rPr lang="it-IT" sz="1500" b="1" dirty="0" err="1">
                <a:solidFill>
                  <a:srgbClr val="FF0000"/>
                </a:solidFill>
                <a:latin typeface="Arial"/>
                <a:cs typeface="Arial"/>
              </a:rPr>
              <a:t>N</a:t>
            </a:r>
            <a:r>
              <a:rPr lang="it-IT" sz="1500" b="1" dirty="0">
                <a:solidFill>
                  <a:srgbClr val="FF0000"/>
                </a:solidFill>
                <a:latin typeface="Arial"/>
                <a:cs typeface="Arial"/>
              </a:rPr>
              <a:t>/cm</a:t>
            </a:r>
            <a:r>
              <a:rPr lang="it-IT" sz="1500" b="1" baseline="30000" dirty="0">
                <a:solidFill>
                  <a:srgbClr val="FF0000"/>
                </a:solidFill>
                <a:latin typeface="Arial"/>
                <a:cs typeface="Arial"/>
              </a:rPr>
              <a:t>2</a:t>
            </a:r>
            <a:r>
              <a:rPr lang="it-IT" sz="1500" dirty="0">
                <a:latin typeface="Arial"/>
                <a:cs typeface="Arial"/>
              </a:rPr>
              <a:t>]. </a:t>
            </a:r>
            <a:r>
              <a:rPr lang="it-IT" sz="1500" dirty="0" smtClean="0">
                <a:latin typeface="Arial"/>
                <a:cs typeface="Arial"/>
              </a:rPr>
              <a:t> </a:t>
            </a:r>
            <a:endParaRPr lang="it-IT" sz="1500" dirty="0">
              <a:latin typeface="Arial"/>
              <a:cs typeface="Arial"/>
            </a:endParaRPr>
          </a:p>
        </p:txBody>
      </p:sp>
      <p:sp>
        <p:nvSpPr>
          <p:cNvPr id="8" name="Rettangolo 7"/>
          <p:cNvSpPr/>
          <p:nvPr/>
        </p:nvSpPr>
        <p:spPr>
          <a:xfrm>
            <a:off x="147054" y="2247816"/>
            <a:ext cx="4578684" cy="2862322"/>
          </a:xfrm>
          <a:prstGeom prst="rect">
            <a:avLst/>
          </a:prstGeom>
          <a:ln w="38100">
            <a:noFill/>
          </a:ln>
        </p:spPr>
        <p:txBody>
          <a:bodyPr wrap="square">
            <a:spAutoFit/>
          </a:bodyPr>
          <a:lstStyle/>
          <a:p>
            <a:pPr algn="just"/>
            <a:r>
              <a:rPr lang="it-IT" sz="1500" dirty="0">
                <a:latin typeface="Arial"/>
                <a:cs typeface="Arial"/>
              </a:rPr>
              <a:t>Il </a:t>
            </a:r>
            <a:r>
              <a:rPr lang="it-IT" sz="1500" b="1" dirty="0">
                <a:solidFill>
                  <a:srgbClr val="0000FF"/>
                </a:solidFill>
                <a:latin typeface="Arial"/>
                <a:cs typeface="Arial"/>
              </a:rPr>
              <a:t>Newton</a:t>
            </a:r>
            <a:r>
              <a:rPr lang="it-IT" sz="1500" dirty="0">
                <a:latin typeface="Arial"/>
                <a:cs typeface="Arial"/>
              </a:rPr>
              <a:t> [</a:t>
            </a:r>
            <a:r>
              <a:rPr lang="it-IT" sz="1500" b="1" dirty="0" err="1">
                <a:solidFill>
                  <a:srgbClr val="FF0000"/>
                </a:solidFill>
                <a:latin typeface="Arial"/>
                <a:cs typeface="Arial"/>
              </a:rPr>
              <a:t>N</a:t>
            </a:r>
            <a:r>
              <a:rPr lang="it-IT" sz="1500" dirty="0">
                <a:latin typeface="Arial"/>
                <a:cs typeface="Arial"/>
              </a:rPr>
              <a:t>] è l’unità di </a:t>
            </a:r>
            <a:r>
              <a:rPr lang="it-IT" sz="1500" dirty="0" smtClean="0">
                <a:latin typeface="Arial"/>
                <a:cs typeface="Arial"/>
              </a:rPr>
              <a:t>misura della </a:t>
            </a:r>
            <a:r>
              <a:rPr lang="it-IT" sz="1500" dirty="0">
                <a:latin typeface="Arial"/>
                <a:cs typeface="Arial"/>
              </a:rPr>
              <a:t>forza; </a:t>
            </a:r>
            <a:r>
              <a:rPr lang="it-IT" sz="1500" dirty="0" smtClean="0">
                <a:latin typeface="Arial"/>
                <a:cs typeface="Arial"/>
              </a:rPr>
              <a:t>quella </a:t>
            </a:r>
            <a:r>
              <a:rPr lang="it-IT" sz="1500" dirty="0">
                <a:latin typeface="Arial"/>
                <a:cs typeface="Arial"/>
              </a:rPr>
              <a:t>che, applicata ad un corpo di massa m = 1 kg, </a:t>
            </a:r>
            <a:r>
              <a:rPr lang="it-IT" sz="1500" dirty="0" smtClean="0">
                <a:latin typeface="Arial"/>
                <a:cs typeface="Arial"/>
              </a:rPr>
              <a:t>pro-duce </a:t>
            </a:r>
            <a:r>
              <a:rPr lang="it-IT" sz="1500" dirty="0">
                <a:latin typeface="Arial"/>
                <a:cs typeface="Arial"/>
              </a:rPr>
              <a:t>una accelerazione a = 1 m/s</a:t>
            </a:r>
            <a:r>
              <a:rPr lang="it-IT" sz="1500" baseline="30000" dirty="0">
                <a:latin typeface="Arial"/>
                <a:cs typeface="Arial"/>
              </a:rPr>
              <a:t>2</a:t>
            </a:r>
            <a:r>
              <a:rPr lang="it-IT" sz="1500" dirty="0">
                <a:latin typeface="Arial"/>
                <a:cs typeface="Arial"/>
              </a:rPr>
              <a:t>. </a:t>
            </a:r>
            <a:r>
              <a:rPr lang="it-IT" sz="1500" dirty="0" smtClean="0">
                <a:latin typeface="Arial"/>
                <a:cs typeface="Arial"/>
              </a:rPr>
              <a:t>Tale massa pre-</a:t>
            </a:r>
            <a:r>
              <a:rPr lang="it-IT" sz="1500" dirty="0" err="1" smtClean="0">
                <a:latin typeface="Arial"/>
                <a:cs typeface="Arial"/>
              </a:rPr>
              <a:t>cipita</a:t>
            </a:r>
            <a:r>
              <a:rPr lang="it-IT" sz="1500" dirty="0">
                <a:latin typeface="Arial"/>
                <a:cs typeface="Arial"/>
              </a:rPr>
              <a:t>, sulla superficie della Terra, con una </a:t>
            </a:r>
            <a:r>
              <a:rPr lang="it-IT" sz="1500" dirty="0" err="1" smtClean="0">
                <a:latin typeface="Arial"/>
                <a:cs typeface="Arial"/>
              </a:rPr>
              <a:t>accele</a:t>
            </a:r>
            <a:r>
              <a:rPr lang="it-IT" sz="1500" dirty="0" smtClean="0">
                <a:latin typeface="Arial"/>
                <a:cs typeface="Arial"/>
              </a:rPr>
              <a:t>-razione </a:t>
            </a:r>
            <a:r>
              <a:rPr lang="it-IT" sz="1500" dirty="0">
                <a:latin typeface="Arial"/>
                <a:cs typeface="Arial"/>
              </a:rPr>
              <a:t>g = 9,81 m/s</a:t>
            </a:r>
            <a:r>
              <a:rPr lang="it-IT" sz="1500" baseline="30000" dirty="0">
                <a:latin typeface="Arial"/>
                <a:cs typeface="Arial"/>
              </a:rPr>
              <a:t>2</a:t>
            </a:r>
            <a:r>
              <a:rPr lang="it-IT" sz="1500" dirty="0">
                <a:latin typeface="Arial"/>
                <a:cs typeface="Arial"/>
              </a:rPr>
              <a:t>; quindi il suo peso è </a:t>
            </a:r>
            <a:r>
              <a:rPr lang="it-IT" sz="1500" dirty="0" err="1">
                <a:latin typeface="Arial"/>
                <a:cs typeface="Arial"/>
              </a:rPr>
              <a:t>P</a:t>
            </a:r>
            <a:r>
              <a:rPr lang="it-IT" sz="1500" dirty="0">
                <a:latin typeface="Arial"/>
                <a:cs typeface="Arial"/>
              </a:rPr>
              <a:t> = 9,81 </a:t>
            </a:r>
            <a:r>
              <a:rPr lang="it-IT" sz="1500" dirty="0" err="1">
                <a:latin typeface="Arial"/>
                <a:cs typeface="Arial"/>
              </a:rPr>
              <a:t>N</a:t>
            </a:r>
            <a:r>
              <a:rPr lang="it-IT" sz="1500" dirty="0">
                <a:latin typeface="Arial"/>
                <a:cs typeface="Arial"/>
              </a:rPr>
              <a:t> (quello di </a:t>
            </a:r>
            <a:r>
              <a:rPr lang="it-IT" sz="1500" dirty="0" smtClean="0">
                <a:latin typeface="Arial"/>
                <a:cs typeface="Arial"/>
              </a:rPr>
              <a:t>un litro d’acqua</a:t>
            </a:r>
            <a:r>
              <a:rPr lang="it-IT" sz="1500" dirty="0">
                <a:latin typeface="Arial"/>
                <a:cs typeface="Arial"/>
              </a:rPr>
              <a:t>, </a:t>
            </a:r>
            <a:r>
              <a:rPr lang="it-IT" sz="1500" dirty="0" smtClean="0">
                <a:latin typeface="Arial"/>
                <a:cs typeface="Arial"/>
              </a:rPr>
              <a:t>1 </a:t>
            </a:r>
            <a:r>
              <a:rPr lang="it-IT" sz="1500" dirty="0">
                <a:latin typeface="Arial"/>
                <a:cs typeface="Arial"/>
              </a:rPr>
              <a:t>dm</a:t>
            </a:r>
            <a:r>
              <a:rPr lang="it-IT" sz="1500" baseline="30000" dirty="0">
                <a:latin typeface="Arial"/>
                <a:cs typeface="Arial"/>
              </a:rPr>
              <a:t>3</a:t>
            </a:r>
            <a:r>
              <a:rPr lang="it-IT" sz="1500" dirty="0">
                <a:latin typeface="Arial"/>
                <a:cs typeface="Arial"/>
              </a:rPr>
              <a:t>). L’azione di una </a:t>
            </a:r>
            <a:r>
              <a:rPr lang="it-IT" sz="1500" dirty="0" smtClean="0">
                <a:latin typeface="Arial"/>
                <a:cs typeface="Arial"/>
              </a:rPr>
              <a:t>forza </a:t>
            </a:r>
            <a:r>
              <a:rPr lang="it-IT" sz="1500" dirty="0">
                <a:latin typeface="Arial"/>
                <a:cs typeface="Arial"/>
              </a:rPr>
              <a:t>(</a:t>
            </a:r>
            <a:r>
              <a:rPr lang="it-IT" sz="1500" dirty="0" err="1">
                <a:latin typeface="Arial"/>
                <a:cs typeface="Arial"/>
              </a:rPr>
              <a:t>F</a:t>
            </a:r>
            <a:r>
              <a:rPr lang="it-IT" sz="1500" dirty="0">
                <a:latin typeface="Arial"/>
                <a:cs typeface="Arial"/>
              </a:rPr>
              <a:t>) pari ad 1 </a:t>
            </a:r>
            <a:r>
              <a:rPr lang="it-IT" sz="1500" dirty="0" err="1">
                <a:latin typeface="Arial"/>
                <a:cs typeface="Arial"/>
              </a:rPr>
              <a:t>N</a:t>
            </a:r>
            <a:r>
              <a:rPr lang="it-IT" sz="1500" dirty="0">
                <a:latin typeface="Arial"/>
                <a:cs typeface="Arial"/>
              </a:rPr>
              <a:t> su una superficie (</a:t>
            </a:r>
            <a:r>
              <a:rPr lang="it-IT" sz="1500" dirty="0" err="1">
                <a:latin typeface="Arial"/>
                <a:cs typeface="Arial"/>
              </a:rPr>
              <a:t>S</a:t>
            </a:r>
            <a:r>
              <a:rPr lang="it-IT" sz="1500" dirty="0">
                <a:latin typeface="Arial"/>
                <a:cs typeface="Arial"/>
              </a:rPr>
              <a:t>) di 1 m</a:t>
            </a:r>
            <a:r>
              <a:rPr lang="it-IT" sz="1500" baseline="30000" dirty="0">
                <a:latin typeface="Arial"/>
                <a:cs typeface="Arial"/>
              </a:rPr>
              <a:t>2</a:t>
            </a:r>
            <a:r>
              <a:rPr lang="it-IT" sz="1500" dirty="0">
                <a:latin typeface="Arial"/>
                <a:cs typeface="Arial"/>
              </a:rPr>
              <a:t> è l’unità di misura fondamentale della pressione, detta </a:t>
            </a:r>
            <a:r>
              <a:rPr lang="it-IT" sz="1500" b="1" dirty="0">
                <a:solidFill>
                  <a:srgbClr val="0000FF"/>
                </a:solidFill>
                <a:latin typeface="Arial"/>
                <a:cs typeface="Arial"/>
              </a:rPr>
              <a:t>Pascal</a:t>
            </a:r>
            <a:r>
              <a:rPr lang="it-IT" sz="1500" dirty="0">
                <a:latin typeface="Arial"/>
                <a:cs typeface="Arial"/>
              </a:rPr>
              <a:t> [</a:t>
            </a:r>
            <a:r>
              <a:rPr lang="it-IT" sz="1500" b="1" dirty="0" err="1">
                <a:solidFill>
                  <a:srgbClr val="FF0000"/>
                </a:solidFill>
                <a:latin typeface="Arial"/>
                <a:cs typeface="Arial"/>
              </a:rPr>
              <a:t>Pa</a:t>
            </a:r>
            <a:r>
              <a:rPr lang="it-IT" sz="1500" dirty="0">
                <a:latin typeface="Arial"/>
                <a:cs typeface="Arial"/>
              </a:rPr>
              <a:t>]. È </a:t>
            </a:r>
            <a:r>
              <a:rPr lang="it-IT" sz="1500" dirty="0" smtClean="0">
                <a:latin typeface="Arial"/>
                <a:cs typeface="Arial"/>
              </a:rPr>
              <a:t>piuttosto </a:t>
            </a:r>
            <a:r>
              <a:rPr lang="it-IT" sz="1500" dirty="0">
                <a:latin typeface="Arial"/>
                <a:cs typeface="Arial"/>
              </a:rPr>
              <a:t>piccola</a:t>
            </a:r>
            <a:r>
              <a:rPr lang="it-IT" sz="1500" dirty="0" smtClean="0">
                <a:latin typeface="Arial"/>
                <a:cs typeface="Arial"/>
              </a:rPr>
              <a:t>; </a:t>
            </a:r>
            <a:r>
              <a:rPr lang="it-IT" sz="1500" dirty="0">
                <a:latin typeface="Arial"/>
                <a:cs typeface="Arial"/>
              </a:rPr>
              <a:t>frequentemente si utilizza un suo multiplo cento volte più grande [</a:t>
            </a:r>
            <a:r>
              <a:rPr lang="it-IT" sz="1500" b="1" dirty="0" err="1">
                <a:solidFill>
                  <a:srgbClr val="FF0000"/>
                </a:solidFill>
                <a:latin typeface="Arial"/>
                <a:cs typeface="Arial"/>
              </a:rPr>
              <a:t>hPa</a:t>
            </a:r>
            <a:r>
              <a:rPr lang="it-IT" sz="1500" dirty="0">
                <a:latin typeface="Arial"/>
                <a:cs typeface="Arial"/>
              </a:rPr>
              <a:t>]. Il seguente schema di equivalenze riassume le principali unità di misura</a:t>
            </a:r>
            <a:r>
              <a:rPr lang="it-IT" sz="1500" b="1" dirty="0">
                <a:latin typeface="Arial"/>
                <a:cs typeface="Arial"/>
              </a:rPr>
              <a:t>:</a:t>
            </a:r>
            <a:r>
              <a:rPr lang="it-IT" sz="1500" dirty="0">
                <a:latin typeface="Arial"/>
                <a:cs typeface="Arial"/>
              </a:rPr>
              <a:t> </a:t>
            </a:r>
          </a:p>
        </p:txBody>
      </p:sp>
      <p:sp>
        <p:nvSpPr>
          <p:cNvPr id="10" name="Rettangolo 9"/>
          <p:cNvSpPr/>
          <p:nvPr/>
        </p:nvSpPr>
        <p:spPr>
          <a:xfrm>
            <a:off x="200528" y="5353884"/>
            <a:ext cx="4478419" cy="523220"/>
          </a:xfrm>
          <a:prstGeom prst="rect">
            <a:avLst/>
          </a:prstGeom>
          <a:solidFill>
            <a:srgbClr val="FFFF00"/>
          </a:solidFill>
          <a:ln w="38100">
            <a:solidFill>
              <a:srgbClr val="FF0000"/>
            </a:solidFill>
          </a:ln>
        </p:spPr>
        <p:txBody>
          <a:bodyPr wrap="square">
            <a:spAutoFit/>
          </a:bodyPr>
          <a:lstStyle/>
          <a:p>
            <a:pPr hangingPunct="0"/>
            <a:r>
              <a:rPr lang="en-GB" sz="1400" b="1" dirty="0" err="1">
                <a:solidFill>
                  <a:srgbClr val="0000FF"/>
                </a:solidFill>
                <a:latin typeface="Arial"/>
                <a:cs typeface="Arial"/>
              </a:rPr>
              <a:t>P</a:t>
            </a:r>
            <a:r>
              <a:rPr lang="en-GB" sz="1400" b="1" baseline="-25000" dirty="0" err="1">
                <a:solidFill>
                  <a:srgbClr val="0000FF"/>
                </a:solidFill>
                <a:latin typeface="Arial"/>
                <a:cs typeface="Arial"/>
              </a:rPr>
              <a:t>standard</a:t>
            </a:r>
            <a:r>
              <a:rPr lang="en-GB" sz="1400" b="1" dirty="0">
                <a:solidFill>
                  <a:srgbClr val="0000FF"/>
                </a:solidFill>
                <a:latin typeface="Arial"/>
                <a:cs typeface="Arial"/>
              </a:rPr>
              <a:t> = </a:t>
            </a:r>
            <a:r>
              <a:rPr lang="en-GB" sz="1400" b="1" dirty="0" smtClean="0">
                <a:solidFill>
                  <a:srgbClr val="0000FF"/>
                </a:solidFill>
                <a:latin typeface="Arial"/>
                <a:cs typeface="Arial"/>
              </a:rPr>
              <a:t>101.300 </a:t>
            </a:r>
            <a:r>
              <a:rPr lang="en-GB" sz="1400" b="1" dirty="0">
                <a:solidFill>
                  <a:srgbClr val="0000FF"/>
                </a:solidFill>
                <a:latin typeface="Arial"/>
                <a:cs typeface="Arial"/>
              </a:rPr>
              <a:t>N</a:t>
            </a:r>
            <a:r>
              <a:rPr lang="en-GB" sz="1400" b="1" dirty="0" smtClean="0">
                <a:solidFill>
                  <a:srgbClr val="0000FF"/>
                </a:solidFill>
                <a:latin typeface="Arial"/>
                <a:cs typeface="Arial"/>
              </a:rPr>
              <a:t>/m</a:t>
            </a:r>
            <a:r>
              <a:rPr lang="en-GB" sz="1400" b="1" baseline="30000" dirty="0" smtClean="0">
                <a:solidFill>
                  <a:srgbClr val="0000FF"/>
                </a:solidFill>
                <a:latin typeface="Arial"/>
                <a:cs typeface="Arial"/>
              </a:rPr>
              <a:t>2</a:t>
            </a:r>
            <a:r>
              <a:rPr lang="en-GB" sz="1400" b="1" dirty="0" smtClean="0">
                <a:solidFill>
                  <a:srgbClr val="0000FF"/>
                </a:solidFill>
                <a:latin typeface="Arial"/>
                <a:cs typeface="Arial"/>
              </a:rPr>
              <a:t> </a:t>
            </a:r>
            <a:r>
              <a:rPr lang="en-GB" sz="1400" b="1" dirty="0">
                <a:solidFill>
                  <a:srgbClr val="0000FF"/>
                </a:solidFill>
                <a:latin typeface="Arial"/>
                <a:cs typeface="Arial"/>
              </a:rPr>
              <a:t>= 101.300 Pa (1.013 </a:t>
            </a:r>
            <a:r>
              <a:rPr lang="en-GB" sz="1400" b="1" dirty="0" err="1">
                <a:solidFill>
                  <a:srgbClr val="0000FF"/>
                </a:solidFill>
                <a:latin typeface="Arial"/>
                <a:cs typeface="Arial"/>
              </a:rPr>
              <a:t>hPa</a:t>
            </a:r>
            <a:r>
              <a:rPr lang="en-GB" sz="1400" b="1" dirty="0" smtClean="0">
                <a:solidFill>
                  <a:srgbClr val="0000FF"/>
                </a:solidFill>
                <a:latin typeface="Arial"/>
                <a:cs typeface="Arial"/>
              </a:rPr>
              <a:t>) = </a:t>
            </a:r>
          </a:p>
          <a:p>
            <a:pPr hangingPunct="0"/>
            <a:r>
              <a:rPr lang="en-GB" sz="1400" b="1" dirty="0" smtClean="0">
                <a:solidFill>
                  <a:srgbClr val="0000FF"/>
                </a:solidFill>
                <a:latin typeface="Arial"/>
                <a:cs typeface="Arial"/>
              </a:rPr>
              <a:t>= 1 </a:t>
            </a:r>
            <a:r>
              <a:rPr lang="en-GB" sz="1400" b="1" dirty="0" err="1">
                <a:solidFill>
                  <a:srgbClr val="0000FF"/>
                </a:solidFill>
                <a:latin typeface="Arial"/>
                <a:cs typeface="Arial"/>
              </a:rPr>
              <a:t>atm</a:t>
            </a:r>
            <a:r>
              <a:rPr lang="en-GB" sz="1400" b="1" dirty="0">
                <a:solidFill>
                  <a:srgbClr val="0000FF"/>
                </a:solidFill>
                <a:latin typeface="Arial"/>
                <a:cs typeface="Arial"/>
              </a:rPr>
              <a:t> = 1,013 bar (1.013 mbar) </a:t>
            </a:r>
            <a:r>
              <a:rPr lang="en-GB" sz="1400" b="1" dirty="0" smtClean="0">
                <a:solidFill>
                  <a:srgbClr val="0000FF"/>
                </a:solidFill>
                <a:latin typeface="Arial"/>
                <a:cs typeface="Arial"/>
              </a:rPr>
              <a:t>= </a:t>
            </a:r>
            <a:r>
              <a:rPr lang="en-GB" sz="1400" b="1" dirty="0">
                <a:solidFill>
                  <a:srgbClr val="0000FF"/>
                </a:solidFill>
                <a:latin typeface="Arial"/>
                <a:cs typeface="Arial"/>
              </a:rPr>
              <a:t>760 mm (Hg)</a:t>
            </a:r>
            <a:endParaRPr lang="it-IT" sz="1400" dirty="0">
              <a:solidFill>
                <a:srgbClr val="0000FF"/>
              </a:solidFill>
              <a:latin typeface="Arial"/>
              <a:cs typeface="Arial"/>
            </a:endParaRPr>
          </a:p>
        </p:txBody>
      </p:sp>
      <p:sp>
        <p:nvSpPr>
          <p:cNvPr id="14" name="Rettangolo 13"/>
          <p:cNvSpPr/>
          <p:nvPr/>
        </p:nvSpPr>
        <p:spPr>
          <a:xfrm>
            <a:off x="4886158" y="4591935"/>
            <a:ext cx="4132179" cy="2092881"/>
          </a:xfrm>
          <a:prstGeom prst="rect">
            <a:avLst/>
          </a:prstGeom>
        </p:spPr>
        <p:txBody>
          <a:bodyPr wrap="square">
            <a:spAutoFit/>
          </a:bodyPr>
          <a:lstStyle/>
          <a:p>
            <a:pPr algn="just"/>
            <a:r>
              <a:rPr lang="it-IT" sz="1300" dirty="0">
                <a:latin typeface="Arial"/>
                <a:cs typeface="Arial"/>
              </a:rPr>
              <a:t>Schema di </a:t>
            </a:r>
            <a:r>
              <a:rPr lang="it-IT" sz="1300" b="1" dirty="0">
                <a:latin typeface="Arial"/>
                <a:cs typeface="Arial"/>
              </a:rPr>
              <a:t>barometro aneroide</a:t>
            </a:r>
            <a:r>
              <a:rPr lang="it-IT" sz="1300" dirty="0">
                <a:latin typeface="Arial"/>
                <a:cs typeface="Arial"/>
              </a:rPr>
              <a:t> con una capsula </a:t>
            </a:r>
            <a:r>
              <a:rPr lang="it-IT" sz="1300" dirty="0" smtClean="0">
                <a:latin typeface="Arial"/>
                <a:cs typeface="Arial"/>
              </a:rPr>
              <a:t>metallica con </a:t>
            </a:r>
            <a:r>
              <a:rPr lang="it-IT" sz="1300" dirty="0">
                <a:latin typeface="Arial"/>
                <a:cs typeface="Arial"/>
              </a:rPr>
              <a:t>interno </a:t>
            </a:r>
            <a:r>
              <a:rPr lang="it-IT" sz="1300" dirty="0" smtClean="0">
                <a:latin typeface="Arial"/>
                <a:cs typeface="Arial"/>
              </a:rPr>
              <a:t>vuoto e con </a:t>
            </a:r>
            <a:r>
              <a:rPr lang="it-IT" sz="1300" dirty="0">
                <a:latin typeface="Arial"/>
                <a:cs typeface="Arial"/>
              </a:rPr>
              <a:t>una molla per </a:t>
            </a:r>
            <a:r>
              <a:rPr lang="it-IT" sz="1300" dirty="0" smtClean="0">
                <a:latin typeface="Arial"/>
                <a:cs typeface="Arial"/>
              </a:rPr>
              <a:t>com-pensare parzialmente </a:t>
            </a:r>
            <a:r>
              <a:rPr lang="it-IT" sz="1300" dirty="0">
                <a:latin typeface="Arial"/>
                <a:cs typeface="Arial"/>
              </a:rPr>
              <a:t>la pressione esterna; in </a:t>
            </a:r>
            <a:r>
              <a:rPr lang="it-IT" sz="1300" dirty="0" smtClean="0">
                <a:latin typeface="Arial"/>
                <a:cs typeface="Arial"/>
              </a:rPr>
              <a:t>fun-zione </a:t>
            </a:r>
            <a:r>
              <a:rPr lang="it-IT" sz="1300" dirty="0">
                <a:latin typeface="Arial"/>
                <a:cs typeface="Arial"/>
              </a:rPr>
              <a:t>di questa la capsula si deforma facendo </a:t>
            </a:r>
            <a:r>
              <a:rPr lang="it-IT" sz="1300" dirty="0" err="1" smtClean="0">
                <a:latin typeface="Arial"/>
                <a:cs typeface="Arial"/>
              </a:rPr>
              <a:t>muo</a:t>
            </a:r>
            <a:r>
              <a:rPr lang="it-IT" sz="1300" dirty="0" smtClean="0">
                <a:latin typeface="Arial"/>
                <a:cs typeface="Arial"/>
              </a:rPr>
              <a:t>-vere </a:t>
            </a:r>
            <a:r>
              <a:rPr lang="it-IT" sz="1300" dirty="0">
                <a:latin typeface="Arial"/>
                <a:cs typeface="Arial"/>
              </a:rPr>
              <a:t>l’ago su </a:t>
            </a:r>
            <a:r>
              <a:rPr lang="it-IT" sz="1300" dirty="0" smtClean="0">
                <a:latin typeface="Arial"/>
                <a:cs typeface="Arial"/>
              </a:rPr>
              <a:t>scala </a:t>
            </a:r>
            <a:r>
              <a:rPr lang="it-IT" sz="1300" dirty="0">
                <a:latin typeface="Arial"/>
                <a:cs typeface="Arial"/>
              </a:rPr>
              <a:t>graduata. </a:t>
            </a:r>
            <a:r>
              <a:rPr lang="it-IT" sz="1300" dirty="0" smtClean="0">
                <a:latin typeface="Arial"/>
                <a:cs typeface="Arial"/>
              </a:rPr>
              <a:t>Strumento </a:t>
            </a:r>
            <a:r>
              <a:rPr lang="it-IT" sz="1300" dirty="0">
                <a:latin typeface="Arial"/>
                <a:cs typeface="Arial"/>
              </a:rPr>
              <a:t>è molto </a:t>
            </a:r>
            <a:r>
              <a:rPr lang="it-IT" sz="1300" dirty="0" err="1" smtClean="0">
                <a:latin typeface="Arial"/>
                <a:cs typeface="Arial"/>
              </a:rPr>
              <a:t>diffu</a:t>
            </a:r>
            <a:r>
              <a:rPr lang="it-IT" sz="1300" dirty="0" smtClean="0">
                <a:latin typeface="Arial"/>
                <a:cs typeface="Arial"/>
              </a:rPr>
              <a:t>-so </a:t>
            </a:r>
            <a:r>
              <a:rPr lang="it-IT" sz="1300" dirty="0">
                <a:latin typeface="Arial"/>
                <a:cs typeface="Arial"/>
              </a:rPr>
              <a:t>ed </a:t>
            </a:r>
            <a:r>
              <a:rPr lang="it-IT" sz="1300" dirty="0" smtClean="0">
                <a:latin typeface="Arial"/>
                <a:cs typeface="Arial"/>
              </a:rPr>
              <a:t>economico</a:t>
            </a:r>
            <a:r>
              <a:rPr lang="it-IT" sz="1300" dirty="0">
                <a:latin typeface="Arial"/>
                <a:cs typeface="Arial"/>
              </a:rPr>
              <a:t>, spesso appeso alle pareti delle </a:t>
            </a:r>
            <a:r>
              <a:rPr lang="it-IT" sz="1300" dirty="0" smtClean="0">
                <a:latin typeface="Arial"/>
                <a:cs typeface="Arial"/>
              </a:rPr>
              <a:t>ca-se</a:t>
            </a:r>
            <a:r>
              <a:rPr lang="it-IT" sz="1300" dirty="0">
                <a:latin typeface="Arial"/>
                <a:cs typeface="Arial"/>
              </a:rPr>
              <a:t>. </a:t>
            </a:r>
            <a:r>
              <a:rPr lang="it-IT" sz="1300" dirty="0" smtClean="0">
                <a:latin typeface="Arial"/>
                <a:cs typeface="Arial"/>
              </a:rPr>
              <a:t>Su </a:t>
            </a:r>
            <a:r>
              <a:rPr lang="it-IT" sz="1300" dirty="0">
                <a:latin typeface="Arial"/>
                <a:cs typeface="Arial"/>
              </a:rPr>
              <a:t>stesso </a:t>
            </a:r>
            <a:r>
              <a:rPr lang="it-IT" sz="1300" dirty="0" smtClean="0">
                <a:latin typeface="Arial"/>
                <a:cs typeface="Arial"/>
              </a:rPr>
              <a:t>principio </a:t>
            </a:r>
            <a:r>
              <a:rPr lang="it-IT" sz="1300" dirty="0">
                <a:latin typeface="Arial"/>
                <a:cs typeface="Arial"/>
              </a:rPr>
              <a:t>si basa l’altimetro, </a:t>
            </a:r>
            <a:r>
              <a:rPr lang="it-IT" sz="1300" dirty="0" smtClean="0">
                <a:latin typeface="Arial"/>
                <a:cs typeface="Arial"/>
              </a:rPr>
              <a:t>per misura-re </a:t>
            </a:r>
            <a:r>
              <a:rPr lang="it-IT" sz="1300" dirty="0">
                <a:latin typeface="Arial"/>
                <a:cs typeface="Arial"/>
              </a:rPr>
              <a:t>l’altitudine</a:t>
            </a:r>
            <a:r>
              <a:rPr lang="it-IT" sz="1300" b="1" dirty="0">
                <a:latin typeface="Arial"/>
                <a:cs typeface="Arial"/>
              </a:rPr>
              <a:t>:</a:t>
            </a:r>
            <a:r>
              <a:rPr lang="it-IT" sz="1300" dirty="0">
                <a:latin typeface="Arial"/>
                <a:cs typeface="Arial"/>
              </a:rPr>
              <a:t> all’aumentare della quota </a:t>
            </a:r>
            <a:r>
              <a:rPr lang="it-IT" sz="1300" dirty="0" smtClean="0">
                <a:latin typeface="Arial"/>
                <a:cs typeface="Arial"/>
              </a:rPr>
              <a:t>diminuisce </a:t>
            </a:r>
            <a:r>
              <a:rPr lang="it-IT" sz="1300" dirty="0">
                <a:latin typeface="Arial"/>
                <a:cs typeface="Arial"/>
              </a:rPr>
              <a:t>lo spessore di aria sovrastante e quindi la pressione atmosferica. </a:t>
            </a:r>
          </a:p>
        </p:txBody>
      </p:sp>
      <p:sp>
        <p:nvSpPr>
          <p:cNvPr id="16" name="Rettangolo 15"/>
          <p:cNvSpPr/>
          <p:nvPr/>
        </p:nvSpPr>
        <p:spPr>
          <a:xfrm>
            <a:off x="4772528" y="611885"/>
            <a:ext cx="2018630" cy="2092881"/>
          </a:xfrm>
          <a:prstGeom prst="rect">
            <a:avLst/>
          </a:prstGeom>
        </p:spPr>
        <p:txBody>
          <a:bodyPr wrap="square">
            <a:spAutoFit/>
          </a:bodyPr>
          <a:lstStyle/>
          <a:p>
            <a:pPr algn="just" hangingPunct="0"/>
            <a:r>
              <a:rPr lang="it-IT" sz="1300" dirty="0">
                <a:latin typeface="Arial"/>
                <a:cs typeface="Arial"/>
              </a:rPr>
              <a:t>Rappresentazione </a:t>
            </a:r>
            <a:r>
              <a:rPr lang="it-IT" sz="1300" dirty="0" smtClean="0">
                <a:latin typeface="Arial"/>
                <a:cs typeface="Arial"/>
              </a:rPr>
              <a:t>della </a:t>
            </a:r>
            <a:r>
              <a:rPr lang="it-IT" sz="1300" b="1" dirty="0" smtClean="0">
                <a:latin typeface="Arial"/>
                <a:cs typeface="Arial"/>
              </a:rPr>
              <a:t>esperienza </a:t>
            </a:r>
            <a:r>
              <a:rPr lang="it-IT" sz="1300" b="1" dirty="0">
                <a:latin typeface="Arial"/>
                <a:cs typeface="Arial"/>
              </a:rPr>
              <a:t>di </a:t>
            </a:r>
            <a:r>
              <a:rPr lang="it-IT" sz="1300" b="1" dirty="0" smtClean="0">
                <a:latin typeface="Arial"/>
                <a:cs typeface="Arial"/>
              </a:rPr>
              <a:t>Torricelli</a:t>
            </a:r>
            <a:r>
              <a:rPr lang="it-IT" sz="1300" dirty="0">
                <a:latin typeface="Arial"/>
                <a:cs typeface="Arial"/>
              </a:rPr>
              <a:t>. Il dislivello fra le superfici libere del mercurio nel </a:t>
            </a:r>
            <a:r>
              <a:rPr lang="it-IT" sz="1300" dirty="0" smtClean="0">
                <a:latin typeface="Arial"/>
                <a:cs typeface="Arial"/>
              </a:rPr>
              <a:t>tubo </a:t>
            </a:r>
            <a:r>
              <a:rPr lang="it-IT" sz="1300" dirty="0">
                <a:latin typeface="Arial"/>
                <a:cs typeface="Arial"/>
              </a:rPr>
              <a:t>e nella bacinella è </a:t>
            </a:r>
            <a:r>
              <a:rPr lang="it-IT" sz="1300" dirty="0" smtClean="0">
                <a:latin typeface="Arial"/>
                <a:cs typeface="Arial"/>
              </a:rPr>
              <a:t>misurato </a:t>
            </a:r>
            <a:r>
              <a:rPr lang="it-IT" sz="1300" dirty="0">
                <a:latin typeface="Arial"/>
                <a:cs typeface="Arial"/>
              </a:rPr>
              <a:t>in millimetri; </a:t>
            </a:r>
            <a:r>
              <a:rPr lang="it-IT" sz="1300" dirty="0" smtClean="0">
                <a:latin typeface="Arial"/>
                <a:cs typeface="Arial"/>
              </a:rPr>
              <a:t>es-so </a:t>
            </a:r>
            <a:r>
              <a:rPr lang="it-IT" sz="1300" dirty="0">
                <a:latin typeface="Arial"/>
                <a:cs typeface="Arial"/>
              </a:rPr>
              <a:t>rappresenta la </a:t>
            </a:r>
            <a:r>
              <a:rPr lang="it-IT" sz="1300" dirty="0" err="1" smtClean="0">
                <a:latin typeface="Arial"/>
                <a:cs typeface="Arial"/>
              </a:rPr>
              <a:t>pres-sione</a:t>
            </a:r>
            <a:r>
              <a:rPr lang="it-IT" sz="1300" dirty="0" smtClean="0">
                <a:latin typeface="Arial"/>
                <a:cs typeface="Arial"/>
              </a:rPr>
              <a:t> atmosferica. </a:t>
            </a:r>
            <a:r>
              <a:rPr lang="it-IT" sz="1300" dirty="0" err="1" smtClean="0">
                <a:latin typeface="Arial"/>
                <a:cs typeface="Arial"/>
              </a:rPr>
              <a:t>Que</a:t>
            </a:r>
            <a:r>
              <a:rPr lang="it-IT" sz="1300" dirty="0" smtClean="0">
                <a:latin typeface="Arial"/>
                <a:cs typeface="Arial"/>
              </a:rPr>
              <a:t>-sto </a:t>
            </a:r>
            <a:r>
              <a:rPr lang="it-IT" sz="1300" dirty="0">
                <a:latin typeface="Arial"/>
                <a:cs typeface="Arial"/>
              </a:rPr>
              <a:t>principio è alla base dei barometri a mercurio. </a:t>
            </a:r>
          </a:p>
        </p:txBody>
      </p:sp>
      <p:sp>
        <p:nvSpPr>
          <p:cNvPr id="17" name="CasellaDiTesto 16"/>
          <p:cNvSpPr txBox="1"/>
          <p:nvPr/>
        </p:nvSpPr>
        <p:spPr>
          <a:xfrm>
            <a:off x="701842" y="6171395"/>
            <a:ext cx="3227291" cy="276999"/>
          </a:xfrm>
          <a:prstGeom prst="rect">
            <a:avLst/>
          </a:prstGeom>
          <a:noFill/>
        </p:spPr>
        <p:txBody>
          <a:bodyPr wrap="none" rtlCol="0">
            <a:spAutoFit/>
          </a:bodyPr>
          <a:lstStyle/>
          <a:p>
            <a:r>
              <a:rPr lang="it-IT" sz="1200" dirty="0" smtClean="0">
                <a:latin typeface="Arial"/>
                <a:cs typeface="Arial"/>
              </a:rPr>
              <a:t>Con linguaggio volgare poco più di 1 kg/cm</a:t>
            </a:r>
            <a:r>
              <a:rPr lang="it-IT" sz="1200" baseline="30000" dirty="0" smtClean="0">
                <a:latin typeface="Arial"/>
                <a:cs typeface="Arial"/>
              </a:rPr>
              <a:t>2</a:t>
            </a:r>
            <a:r>
              <a:rPr lang="it-IT" sz="1200" dirty="0" smtClean="0">
                <a:latin typeface="Arial"/>
                <a:cs typeface="Arial"/>
              </a:rPr>
              <a:t>.</a:t>
            </a:r>
            <a:endParaRPr lang="it-IT" sz="1200" dirty="0">
              <a:latin typeface="Arial"/>
              <a:cs typeface="Arial"/>
            </a:endParaRPr>
          </a:p>
        </p:txBody>
      </p:sp>
      <p:pic>
        <p:nvPicPr>
          <p:cNvPr id="3" name="Immagine 2" descr="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4379" y="520835"/>
            <a:ext cx="2120077" cy="2424881"/>
          </a:xfrm>
          <a:prstGeom prst="rect">
            <a:avLst/>
          </a:prstGeom>
          <a:ln w="38100">
            <a:solidFill>
              <a:srgbClr val="FF0000"/>
            </a:solidFill>
          </a:ln>
        </p:spPr>
      </p:pic>
      <p:pic>
        <p:nvPicPr>
          <p:cNvPr id="5" name="Immagine 4" descr="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4976" y="3246702"/>
            <a:ext cx="4039480" cy="1345234"/>
          </a:xfrm>
          <a:prstGeom prst="rect">
            <a:avLst/>
          </a:prstGeom>
          <a:ln w="38100">
            <a:solidFill>
              <a:srgbClr val="FF0000"/>
            </a:solidFill>
          </a:ln>
        </p:spPr>
      </p:pic>
    </p:spTree>
    <p:extLst>
      <p:ext uri="{BB962C8B-B14F-4D97-AF65-F5344CB8AC3E}">
        <p14:creationId xmlns:p14="http://schemas.microsoft.com/office/powerpoint/2010/main" val="285585007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80735" y="125252"/>
            <a:ext cx="8615953"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 </a:t>
            </a:r>
            <a:r>
              <a:rPr lang="it-IT" b="1" dirty="0" smtClean="0">
                <a:solidFill>
                  <a:srgbClr val="FF0000"/>
                </a:solidFill>
              </a:rPr>
              <a:t>9.1 </a:t>
            </a:r>
            <a:r>
              <a:rPr lang="it-IT" b="1" dirty="0" smtClean="0">
                <a:solidFill>
                  <a:srgbClr val="FF0000"/>
                </a:solidFill>
              </a:rPr>
              <a:t>- Acqua nell’aria.</a:t>
            </a:r>
            <a:endParaRPr lang="it-IT" b="1" dirty="0">
              <a:solidFill>
                <a:srgbClr val="FF0000"/>
              </a:solidFill>
            </a:endParaRPr>
          </a:p>
        </p:txBody>
      </p:sp>
      <p:sp>
        <p:nvSpPr>
          <p:cNvPr id="6" name="Rettangolo 5"/>
          <p:cNvSpPr/>
          <p:nvPr/>
        </p:nvSpPr>
        <p:spPr>
          <a:xfrm>
            <a:off x="200528" y="463421"/>
            <a:ext cx="5427577" cy="2246769"/>
          </a:xfrm>
          <a:prstGeom prst="rect">
            <a:avLst/>
          </a:prstGeom>
        </p:spPr>
        <p:txBody>
          <a:bodyPr wrap="square">
            <a:spAutoFit/>
          </a:bodyPr>
          <a:lstStyle/>
          <a:p>
            <a:pPr algn="just"/>
            <a:r>
              <a:rPr lang="it-IT" sz="1400" dirty="0">
                <a:latin typeface="Arial"/>
                <a:cs typeface="Arial"/>
              </a:rPr>
              <a:t>Una campana di vetro </a:t>
            </a:r>
            <a:r>
              <a:rPr lang="it-IT" sz="1400" dirty="0" smtClean="0">
                <a:latin typeface="Arial"/>
                <a:cs typeface="Arial"/>
              </a:rPr>
              <a:t>è disposta su un </a:t>
            </a:r>
            <a:r>
              <a:rPr lang="it-IT" sz="1400" dirty="0">
                <a:latin typeface="Arial"/>
                <a:cs typeface="Arial"/>
              </a:rPr>
              <a:t>recipiente con acqua. Le </a:t>
            </a:r>
            <a:r>
              <a:rPr lang="it-IT" sz="1400" dirty="0" smtClean="0">
                <a:latin typeface="Arial"/>
                <a:cs typeface="Arial"/>
              </a:rPr>
              <a:t>molecole </a:t>
            </a:r>
            <a:r>
              <a:rPr lang="it-IT" sz="1400" dirty="0">
                <a:latin typeface="Arial"/>
                <a:cs typeface="Arial"/>
              </a:rPr>
              <a:t>“evaporate” (con maggiore energia cinetica) “saturano” </a:t>
            </a:r>
            <a:r>
              <a:rPr lang="it-IT" sz="1400" dirty="0" smtClean="0">
                <a:latin typeface="Arial"/>
                <a:cs typeface="Arial"/>
              </a:rPr>
              <a:t>l’ambiente </a:t>
            </a:r>
            <a:r>
              <a:rPr lang="it-IT" sz="1400" dirty="0">
                <a:latin typeface="Arial"/>
                <a:cs typeface="Arial"/>
              </a:rPr>
              <a:t>diventando </a:t>
            </a:r>
            <a:r>
              <a:rPr lang="it-IT" sz="1400" dirty="0" smtClean="0">
                <a:latin typeface="Arial"/>
                <a:cs typeface="Arial"/>
              </a:rPr>
              <a:t>così </a:t>
            </a:r>
            <a:r>
              <a:rPr lang="it-IT" sz="1400" dirty="0">
                <a:latin typeface="Arial"/>
                <a:cs typeface="Arial"/>
              </a:rPr>
              <a:t>numerose che il numero di quelle che </a:t>
            </a:r>
            <a:r>
              <a:rPr lang="it-IT" sz="1400" dirty="0" smtClean="0">
                <a:latin typeface="Arial"/>
                <a:cs typeface="Arial"/>
              </a:rPr>
              <a:t>rientrano </a:t>
            </a:r>
            <a:r>
              <a:rPr lang="it-IT" sz="1400" dirty="0">
                <a:latin typeface="Arial"/>
                <a:cs typeface="Arial"/>
              </a:rPr>
              <a:t>casualmente nel liquido compensa il </a:t>
            </a:r>
            <a:r>
              <a:rPr lang="it-IT" sz="1400" dirty="0" smtClean="0">
                <a:latin typeface="Arial"/>
                <a:cs typeface="Arial"/>
              </a:rPr>
              <a:t>numero </a:t>
            </a:r>
            <a:r>
              <a:rPr lang="it-IT" sz="1400" dirty="0">
                <a:latin typeface="Arial"/>
                <a:cs typeface="Arial"/>
              </a:rPr>
              <a:t>di quelle che escono</a:t>
            </a:r>
            <a:r>
              <a:rPr lang="it-IT" sz="1400" b="1" dirty="0">
                <a:latin typeface="Arial"/>
                <a:cs typeface="Arial"/>
              </a:rPr>
              <a:t>:</a:t>
            </a:r>
            <a:r>
              <a:rPr lang="it-IT" sz="1400" dirty="0">
                <a:latin typeface="Arial"/>
                <a:cs typeface="Arial"/>
              </a:rPr>
              <a:t> si ha un equilibrio che dipende dalla temperatura del </a:t>
            </a:r>
            <a:r>
              <a:rPr lang="it-IT" sz="1400" dirty="0" smtClean="0">
                <a:latin typeface="Arial"/>
                <a:cs typeface="Arial"/>
              </a:rPr>
              <a:t>sistema. Lasciano </a:t>
            </a:r>
            <a:r>
              <a:rPr lang="it-IT" sz="1400" dirty="0">
                <a:latin typeface="Arial"/>
                <a:cs typeface="Arial"/>
              </a:rPr>
              <a:t>il liquido </a:t>
            </a:r>
            <a:r>
              <a:rPr lang="it-IT" sz="1400" dirty="0" smtClean="0">
                <a:latin typeface="Arial"/>
                <a:cs typeface="Arial"/>
              </a:rPr>
              <a:t>le </a:t>
            </a:r>
            <a:r>
              <a:rPr lang="it-IT" sz="1400" dirty="0">
                <a:latin typeface="Arial"/>
                <a:cs typeface="Arial"/>
              </a:rPr>
              <a:t>molecole a contenuto energetico </a:t>
            </a:r>
            <a:r>
              <a:rPr lang="it-IT" sz="1400" dirty="0" smtClean="0">
                <a:latin typeface="Arial"/>
                <a:cs typeface="Arial"/>
              </a:rPr>
              <a:t>maggiore</a:t>
            </a:r>
            <a:r>
              <a:rPr lang="it-IT" sz="1400" dirty="0">
                <a:latin typeface="Arial"/>
                <a:cs typeface="Arial"/>
              </a:rPr>
              <a:t>, </a:t>
            </a:r>
            <a:r>
              <a:rPr lang="it-IT" sz="1400" dirty="0" smtClean="0">
                <a:latin typeface="Arial"/>
                <a:cs typeface="Arial"/>
              </a:rPr>
              <a:t>quelle </a:t>
            </a:r>
            <a:r>
              <a:rPr lang="it-IT" sz="1400" dirty="0">
                <a:latin typeface="Arial"/>
                <a:cs typeface="Arial"/>
              </a:rPr>
              <a:t>che restano hanno energia cinetica </a:t>
            </a:r>
            <a:r>
              <a:rPr lang="it-IT" sz="1400" dirty="0" smtClean="0">
                <a:latin typeface="Arial"/>
                <a:cs typeface="Arial"/>
              </a:rPr>
              <a:t>minore;  la temperatura </a:t>
            </a:r>
            <a:r>
              <a:rPr lang="it-IT" sz="1400" dirty="0">
                <a:latin typeface="Arial"/>
                <a:cs typeface="Arial"/>
              </a:rPr>
              <a:t>si abbassa</a:t>
            </a:r>
            <a:r>
              <a:rPr lang="it-IT" sz="1400" b="1" dirty="0">
                <a:latin typeface="Arial"/>
                <a:cs typeface="Arial"/>
              </a:rPr>
              <a:t>:</a:t>
            </a:r>
            <a:r>
              <a:rPr lang="it-IT" sz="1400" dirty="0">
                <a:latin typeface="Arial"/>
                <a:cs typeface="Arial"/>
              </a:rPr>
              <a:t> </a:t>
            </a:r>
            <a:r>
              <a:rPr lang="it-IT" sz="1400" b="1" dirty="0">
                <a:solidFill>
                  <a:srgbClr val="0000FF"/>
                </a:solidFill>
                <a:latin typeface="Arial"/>
                <a:cs typeface="Arial"/>
              </a:rPr>
              <a:t>l’evaporazione è accompagnata da </a:t>
            </a:r>
            <a:r>
              <a:rPr lang="it-IT" sz="1400" b="1" dirty="0" smtClean="0">
                <a:solidFill>
                  <a:srgbClr val="0000FF"/>
                </a:solidFill>
                <a:latin typeface="Arial"/>
                <a:cs typeface="Arial"/>
              </a:rPr>
              <a:t>raffreddamento</a:t>
            </a:r>
            <a:r>
              <a:rPr lang="it-IT" sz="1400" dirty="0" smtClean="0">
                <a:latin typeface="Arial"/>
                <a:cs typeface="Arial"/>
              </a:rPr>
              <a:t>. Viceversa </a:t>
            </a:r>
            <a:r>
              <a:rPr lang="it-IT" sz="1400" b="1" dirty="0" smtClean="0">
                <a:solidFill>
                  <a:srgbClr val="0000FF"/>
                </a:solidFill>
                <a:latin typeface="Arial"/>
                <a:cs typeface="Arial"/>
              </a:rPr>
              <a:t>la condensazione è accompagnata da riscaldamento</a:t>
            </a:r>
            <a:r>
              <a:rPr lang="it-IT" sz="1400" dirty="0" smtClean="0">
                <a:latin typeface="Arial"/>
                <a:cs typeface="Arial"/>
              </a:rPr>
              <a:t>.</a:t>
            </a:r>
            <a:endParaRPr lang="it-IT" sz="1400" dirty="0">
              <a:latin typeface="Arial"/>
              <a:cs typeface="Arial"/>
            </a:endParaRPr>
          </a:p>
        </p:txBody>
      </p:sp>
      <p:sp>
        <p:nvSpPr>
          <p:cNvPr id="9" name="Rettangolo 8"/>
          <p:cNvSpPr/>
          <p:nvPr/>
        </p:nvSpPr>
        <p:spPr>
          <a:xfrm>
            <a:off x="4451688" y="3576053"/>
            <a:ext cx="4478420" cy="3108544"/>
          </a:xfrm>
          <a:prstGeom prst="rect">
            <a:avLst/>
          </a:prstGeom>
        </p:spPr>
        <p:txBody>
          <a:bodyPr wrap="square">
            <a:spAutoFit/>
          </a:bodyPr>
          <a:lstStyle/>
          <a:p>
            <a:pPr algn="just"/>
            <a:r>
              <a:rPr lang="it-IT" sz="1400" dirty="0">
                <a:latin typeface="Arial"/>
                <a:cs typeface="Arial"/>
              </a:rPr>
              <a:t>Le molecole nella fase gassosa esercitano una </a:t>
            </a:r>
            <a:r>
              <a:rPr lang="it-IT" sz="1400" dirty="0" err="1" smtClean="0">
                <a:latin typeface="Arial"/>
                <a:cs typeface="Arial"/>
              </a:rPr>
              <a:t>pres-sione</a:t>
            </a:r>
            <a:r>
              <a:rPr lang="it-IT" sz="1400" dirty="0">
                <a:latin typeface="Arial"/>
                <a:cs typeface="Arial"/>
              </a:rPr>
              <a:t>,</a:t>
            </a:r>
            <a:r>
              <a:rPr lang="it-IT" sz="1400" dirty="0" smtClean="0">
                <a:latin typeface="Arial"/>
                <a:cs typeface="Arial"/>
              </a:rPr>
              <a:t> </a:t>
            </a:r>
            <a:r>
              <a:rPr lang="it-IT" sz="1400" dirty="0">
                <a:latin typeface="Arial"/>
                <a:cs typeface="Arial"/>
              </a:rPr>
              <a:t>il </a:t>
            </a:r>
            <a:r>
              <a:rPr lang="it-IT" sz="1400" dirty="0" smtClean="0">
                <a:latin typeface="Arial"/>
                <a:cs typeface="Arial"/>
              </a:rPr>
              <a:t>cui valore, in </a:t>
            </a:r>
            <a:r>
              <a:rPr lang="it-IT" sz="1400" dirty="0">
                <a:latin typeface="Arial"/>
                <a:cs typeface="Arial"/>
              </a:rPr>
              <a:t>condizioni di </a:t>
            </a:r>
            <a:r>
              <a:rPr lang="it-IT" sz="1400" dirty="0" smtClean="0">
                <a:latin typeface="Arial"/>
                <a:cs typeface="Arial"/>
              </a:rPr>
              <a:t>equilibrio, è detto </a:t>
            </a:r>
            <a:r>
              <a:rPr lang="it-IT" sz="1400" b="1" dirty="0">
                <a:solidFill>
                  <a:srgbClr val="FF0000"/>
                </a:solidFill>
                <a:latin typeface="Arial"/>
                <a:cs typeface="Arial"/>
              </a:rPr>
              <a:t>tensione di </a:t>
            </a:r>
            <a:r>
              <a:rPr lang="it-IT" sz="1400" b="1" dirty="0" smtClean="0">
                <a:solidFill>
                  <a:srgbClr val="FF0000"/>
                </a:solidFill>
                <a:latin typeface="Arial"/>
                <a:cs typeface="Arial"/>
              </a:rPr>
              <a:t>vapore</a:t>
            </a:r>
            <a:r>
              <a:rPr lang="it-IT" sz="1400" dirty="0" smtClean="0">
                <a:latin typeface="Arial"/>
                <a:cs typeface="Arial"/>
              </a:rPr>
              <a:t>, che dipende </a:t>
            </a:r>
            <a:r>
              <a:rPr lang="it-IT" sz="1400" dirty="0">
                <a:latin typeface="Arial"/>
                <a:cs typeface="Arial"/>
              </a:rPr>
              <a:t>dalla temperatura; innalzando questa aumenta l’energia cinetica media delle molecole; diventa quindi </a:t>
            </a:r>
            <a:r>
              <a:rPr lang="it-IT" sz="1400" dirty="0" smtClean="0">
                <a:latin typeface="Arial"/>
                <a:cs typeface="Arial"/>
              </a:rPr>
              <a:t>maggiore </a:t>
            </a:r>
            <a:r>
              <a:rPr lang="it-IT" sz="1400" dirty="0">
                <a:latin typeface="Arial"/>
                <a:cs typeface="Arial"/>
              </a:rPr>
              <a:t>la frazione di quelle che possiedono energia sufficiente per </a:t>
            </a:r>
            <a:r>
              <a:rPr lang="it-IT" sz="1400" dirty="0" err="1" smtClean="0">
                <a:latin typeface="Arial"/>
                <a:cs typeface="Arial"/>
              </a:rPr>
              <a:t>evapo</a:t>
            </a:r>
            <a:r>
              <a:rPr lang="it-IT" sz="1400" dirty="0" smtClean="0">
                <a:latin typeface="Arial"/>
                <a:cs typeface="Arial"/>
              </a:rPr>
              <a:t>-rare </a:t>
            </a:r>
            <a:r>
              <a:rPr lang="it-IT" sz="1400" dirty="0">
                <a:latin typeface="Arial"/>
                <a:cs typeface="Arial"/>
              </a:rPr>
              <a:t>e, di conseguenza, aumenta la pressione di </a:t>
            </a:r>
            <a:r>
              <a:rPr lang="it-IT" sz="1400" dirty="0" err="1" smtClean="0">
                <a:latin typeface="Arial"/>
                <a:cs typeface="Arial"/>
              </a:rPr>
              <a:t>vapo</a:t>
            </a:r>
            <a:r>
              <a:rPr lang="it-IT" sz="1400" dirty="0" smtClean="0">
                <a:latin typeface="Arial"/>
                <a:cs typeface="Arial"/>
              </a:rPr>
              <a:t>-re </a:t>
            </a:r>
            <a:r>
              <a:rPr lang="it-IT" sz="1400" dirty="0">
                <a:latin typeface="Arial"/>
                <a:cs typeface="Arial"/>
              </a:rPr>
              <a:t>di equilibrio. La </a:t>
            </a:r>
            <a:r>
              <a:rPr lang="it-IT" sz="1400" b="1" dirty="0">
                <a:solidFill>
                  <a:srgbClr val="FF0000"/>
                </a:solidFill>
                <a:latin typeface="Arial"/>
                <a:cs typeface="Arial"/>
              </a:rPr>
              <a:t>tensione di vapore dell’acqua </a:t>
            </a:r>
            <a:r>
              <a:rPr lang="it-IT" sz="1400" dirty="0">
                <a:latin typeface="Arial"/>
                <a:cs typeface="Arial"/>
              </a:rPr>
              <a:t>(</a:t>
            </a:r>
            <a:r>
              <a:rPr lang="it-IT" sz="1400" b="1" dirty="0">
                <a:solidFill>
                  <a:srgbClr val="FF0000"/>
                </a:solidFill>
                <a:latin typeface="Arial"/>
                <a:cs typeface="Arial"/>
              </a:rPr>
              <a:t>e</a:t>
            </a:r>
            <a:r>
              <a:rPr lang="it-IT" sz="1400" dirty="0">
                <a:latin typeface="Arial"/>
                <a:cs typeface="Arial"/>
              </a:rPr>
              <a:t>) </a:t>
            </a:r>
            <a:r>
              <a:rPr lang="it-IT" sz="1400" dirty="0" smtClean="0">
                <a:latin typeface="Arial"/>
                <a:cs typeface="Arial"/>
              </a:rPr>
              <a:t>si esprime come </a:t>
            </a:r>
            <a:r>
              <a:rPr lang="it-IT" sz="1400" dirty="0">
                <a:latin typeface="Arial"/>
                <a:cs typeface="Arial"/>
              </a:rPr>
              <a:t>la massima quantità d’acqua in </a:t>
            </a:r>
            <a:r>
              <a:rPr lang="it-IT" sz="1400" dirty="0" err="1" smtClean="0">
                <a:latin typeface="Arial"/>
                <a:cs typeface="Arial"/>
              </a:rPr>
              <a:t>gram</a:t>
            </a:r>
            <a:r>
              <a:rPr lang="it-IT" sz="1400" dirty="0" smtClean="0">
                <a:latin typeface="Arial"/>
                <a:cs typeface="Arial"/>
              </a:rPr>
              <a:t>-mi </a:t>
            </a:r>
            <a:r>
              <a:rPr lang="it-IT" sz="1400" dirty="0">
                <a:latin typeface="Arial"/>
                <a:cs typeface="Arial"/>
              </a:rPr>
              <a:t>[</a:t>
            </a:r>
            <a:r>
              <a:rPr lang="it-IT" sz="1400" b="1" dirty="0">
                <a:latin typeface="Arial"/>
                <a:cs typeface="Arial"/>
              </a:rPr>
              <a:t>g</a:t>
            </a:r>
            <a:r>
              <a:rPr lang="it-IT" sz="1400" dirty="0">
                <a:latin typeface="Arial"/>
                <a:cs typeface="Arial"/>
              </a:rPr>
              <a:t>] che può essere contenuta allo stato gassoso in un determinato volume d’aria [</a:t>
            </a:r>
            <a:r>
              <a:rPr lang="it-IT" sz="1400" b="1" dirty="0">
                <a:latin typeface="Arial"/>
                <a:cs typeface="Arial"/>
              </a:rPr>
              <a:t>m</a:t>
            </a:r>
            <a:r>
              <a:rPr lang="it-IT" sz="1400" b="1" baseline="30000" dirty="0">
                <a:latin typeface="Arial"/>
                <a:cs typeface="Arial"/>
              </a:rPr>
              <a:t>3</a:t>
            </a:r>
            <a:r>
              <a:rPr lang="it-IT" sz="1400" dirty="0">
                <a:latin typeface="Arial"/>
                <a:cs typeface="Arial"/>
              </a:rPr>
              <a:t>]. Essa è molto </a:t>
            </a:r>
            <a:r>
              <a:rPr lang="it-IT" sz="1400" dirty="0" smtClean="0">
                <a:latin typeface="Arial"/>
                <a:cs typeface="Arial"/>
              </a:rPr>
              <a:t>varia-bile </a:t>
            </a:r>
            <a:r>
              <a:rPr lang="it-IT" sz="1400" dirty="0">
                <a:latin typeface="Arial"/>
                <a:cs typeface="Arial"/>
              </a:rPr>
              <a:t>con la temperatura (</a:t>
            </a:r>
            <a:r>
              <a:rPr lang="it-IT" sz="1400" b="1" dirty="0">
                <a:latin typeface="Arial"/>
                <a:cs typeface="Arial"/>
              </a:rPr>
              <a:t>T</a:t>
            </a:r>
            <a:r>
              <a:rPr lang="it-IT" sz="1400" dirty="0">
                <a:latin typeface="Arial"/>
                <a:cs typeface="Arial"/>
              </a:rPr>
              <a:t>); per esempio per T = 7 °C la tensione di vapore è pari a 7,27 g/m</a:t>
            </a:r>
            <a:r>
              <a:rPr lang="it-IT" sz="1400" baseline="30000" dirty="0">
                <a:latin typeface="Arial"/>
                <a:cs typeface="Arial"/>
              </a:rPr>
              <a:t>3</a:t>
            </a:r>
            <a:r>
              <a:rPr lang="it-IT" sz="1400" dirty="0">
                <a:latin typeface="Arial"/>
                <a:cs typeface="Arial"/>
              </a:rPr>
              <a:t>, mentre sale a 17,31 g/m</a:t>
            </a:r>
            <a:r>
              <a:rPr lang="it-IT" sz="1400" baseline="30000" dirty="0">
                <a:latin typeface="Arial"/>
                <a:cs typeface="Arial"/>
              </a:rPr>
              <a:t>3</a:t>
            </a:r>
            <a:r>
              <a:rPr lang="it-IT" sz="1400" dirty="0">
                <a:latin typeface="Arial"/>
                <a:cs typeface="Arial"/>
              </a:rPr>
              <a:t> con una temperatura di 30 °C </a:t>
            </a:r>
          </a:p>
        </p:txBody>
      </p:sp>
      <p:pic>
        <p:nvPicPr>
          <p:cNvPr id="5" name="Immagine 4" descr="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4021" y="524418"/>
            <a:ext cx="3136561" cy="2503961"/>
          </a:xfrm>
          <a:prstGeom prst="rect">
            <a:avLst/>
          </a:prstGeom>
          <a:ln w="38100">
            <a:solidFill>
              <a:srgbClr val="FF0000"/>
            </a:solidFill>
          </a:ln>
        </p:spPr>
      </p:pic>
      <p:pic>
        <p:nvPicPr>
          <p:cNvPr id="7" name="Immagine 6" descr="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735" y="2720274"/>
            <a:ext cx="4111463" cy="3870019"/>
          </a:xfrm>
          <a:prstGeom prst="rect">
            <a:avLst/>
          </a:prstGeom>
          <a:ln w="38100">
            <a:solidFill>
              <a:srgbClr val="FF0000"/>
            </a:solidFill>
          </a:ln>
        </p:spPr>
      </p:pic>
    </p:spTree>
    <p:extLst>
      <p:ext uri="{BB962C8B-B14F-4D97-AF65-F5344CB8AC3E}">
        <p14:creationId xmlns:p14="http://schemas.microsoft.com/office/powerpoint/2010/main" val="166395179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27263" y="125252"/>
            <a:ext cx="8689477"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 </a:t>
            </a:r>
            <a:r>
              <a:rPr lang="it-IT" b="1" dirty="0" smtClean="0">
                <a:solidFill>
                  <a:srgbClr val="FF0000"/>
                </a:solidFill>
              </a:rPr>
              <a:t>9.2 </a:t>
            </a:r>
            <a:r>
              <a:rPr lang="it-IT" b="1" dirty="0" smtClean="0">
                <a:solidFill>
                  <a:srgbClr val="FF0000"/>
                </a:solidFill>
              </a:rPr>
              <a:t>- Acqua nell’aria.</a:t>
            </a:r>
            <a:endParaRPr lang="it-IT" b="1" dirty="0">
              <a:solidFill>
                <a:srgbClr val="FF0000"/>
              </a:solidFill>
            </a:endParaRPr>
          </a:p>
        </p:txBody>
      </p:sp>
      <p:pic>
        <p:nvPicPr>
          <p:cNvPr id="5" name="Immagine 4" descr="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0335" y="507952"/>
            <a:ext cx="2586353" cy="3486930"/>
          </a:xfrm>
          <a:prstGeom prst="rect">
            <a:avLst/>
          </a:prstGeom>
          <a:ln w="38100">
            <a:solidFill>
              <a:srgbClr val="FF0000"/>
            </a:solidFill>
          </a:ln>
        </p:spPr>
      </p:pic>
      <p:sp>
        <p:nvSpPr>
          <p:cNvPr id="7" name="Rettangolo 6"/>
          <p:cNvSpPr/>
          <p:nvPr/>
        </p:nvSpPr>
        <p:spPr>
          <a:xfrm>
            <a:off x="6202947" y="4001566"/>
            <a:ext cx="2800686" cy="2092881"/>
          </a:xfrm>
          <a:prstGeom prst="rect">
            <a:avLst/>
          </a:prstGeom>
        </p:spPr>
        <p:txBody>
          <a:bodyPr wrap="square">
            <a:spAutoFit/>
          </a:bodyPr>
          <a:lstStyle/>
          <a:p>
            <a:pPr algn="just"/>
            <a:r>
              <a:rPr lang="it-IT" sz="1300" dirty="0">
                <a:latin typeface="Arial"/>
                <a:cs typeface="Arial"/>
              </a:rPr>
              <a:t>L’</a:t>
            </a:r>
            <a:r>
              <a:rPr lang="it-IT" sz="1300" b="1" dirty="0">
                <a:latin typeface="Arial"/>
                <a:cs typeface="Arial"/>
              </a:rPr>
              <a:t>igrometro a capelli </a:t>
            </a:r>
            <a:r>
              <a:rPr lang="it-IT" sz="1300" dirty="0" smtClean="0">
                <a:latin typeface="Arial"/>
                <a:cs typeface="Arial"/>
              </a:rPr>
              <a:t>si basa sulla proprietà </a:t>
            </a:r>
            <a:r>
              <a:rPr lang="it-IT" sz="1300" dirty="0">
                <a:latin typeface="Arial"/>
                <a:cs typeface="Arial"/>
              </a:rPr>
              <a:t>dei capelli di </a:t>
            </a:r>
            <a:r>
              <a:rPr lang="it-IT" sz="1300" dirty="0" smtClean="0">
                <a:latin typeface="Arial"/>
                <a:cs typeface="Arial"/>
              </a:rPr>
              <a:t>allungarsi all’aumentare </a:t>
            </a:r>
            <a:r>
              <a:rPr lang="it-IT" sz="1300" dirty="0">
                <a:latin typeface="Arial"/>
                <a:cs typeface="Arial"/>
              </a:rPr>
              <a:t>dell’umidità in aria. Un </a:t>
            </a:r>
            <a:r>
              <a:rPr lang="it-IT" sz="1300" dirty="0" smtClean="0">
                <a:latin typeface="Arial"/>
                <a:cs typeface="Arial"/>
              </a:rPr>
              <a:t>fascetto </a:t>
            </a:r>
            <a:r>
              <a:rPr lang="it-IT" sz="1300" dirty="0">
                <a:latin typeface="Arial"/>
                <a:cs typeface="Arial"/>
              </a:rPr>
              <a:t>di capelli è teso verso il </a:t>
            </a:r>
            <a:r>
              <a:rPr lang="it-IT" sz="1300" dirty="0" smtClean="0">
                <a:latin typeface="Arial"/>
                <a:cs typeface="Arial"/>
              </a:rPr>
              <a:t>basso </a:t>
            </a:r>
            <a:r>
              <a:rPr lang="it-IT" sz="1300" dirty="0">
                <a:latin typeface="Arial"/>
                <a:cs typeface="Arial"/>
              </a:rPr>
              <a:t>da un peso (o </a:t>
            </a:r>
            <a:r>
              <a:rPr lang="it-IT" sz="1300" dirty="0" smtClean="0">
                <a:latin typeface="Arial"/>
                <a:cs typeface="Arial"/>
              </a:rPr>
              <a:t>una </a:t>
            </a:r>
            <a:r>
              <a:rPr lang="it-IT" sz="1300" dirty="0">
                <a:latin typeface="Arial"/>
                <a:cs typeface="Arial"/>
              </a:rPr>
              <a:t>molla) ed è </a:t>
            </a:r>
            <a:r>
              <a:rPr lang="it-IT" sz="1300" dirty="0" smtClean="0">
                <a:latin typeface="Arial"/>
                <a:cs typeface="Arial"/>
              </a:rPr>
              <a:t>vincolato </a:t>
            </a:r>
            <a:r>
              <a:rPr lang="it-IT" sz="1300" dirty="0">
                <a:latin typeface="Arial"/>
                <a:cs typeface="Arial"/>
              </a:rPr>
              <a:t>ad un asse che ruota in </a:t>
            </a:r>
            <a:r>
              <a:rPr lang="it-IT" sz="1300" dirty="0" smtClean="0">
                <a:latin typeface="Arial"/>
                <a:cs typeface="Arial"/>
              </a:rPr>
              <a:t>senso </a:t>
            </a:r>
            <a:r>
              <a:rPr lang="it-IT" sz="1300" dirty="0">
                <a:latin typeface="Arial"/>
                <a:cs typeface="Arial"/>
              </a:rPr>
              <a:t>orario con l’allungamento. </a:t>
            </a:r>
            <a:r>
              <a:rPr lang="it-IT" sz="1300" dirty="0" smtClean="0">
                <a:latin typeface="Arial"/>
                <a:cs typeface="Arial"/>
              </a:rPr>
              <a:t>Dopo taratura </a:t>
            </a:r>
            <a:r>
              <a:rPr lang="it-IT" sz="1300" dirty="0">
                <a:latin typeface="Arial"/>
                <a:cs typeface="Arial"/>
              </a:rPr>
              <a:t>un indice </a:t>
            </a:r>
            <a:r>
              <a:rPr lang="it-IT" sz="1300" dirty="0" smtClean="0">
                <a:latin typeface="Arial"/>
                <a:cs typeface="Arial"/>
              </a:rPr>
              <a:t>segna </a:t>
            </a:r>
            <a:r>
              <a:rPr lang="it-IT" sz="1300" dirty="0">
                <a:latin typeface="Arial"/>
                <a:cs typeface="Arial"/>
              </a:rPr>
              <a:t>il </a:t>
            </a:r>
            <a:r>
              <a:rPr lang="it-IT" sz="1300" dirty="0" smtClean="0">
                <a:latin typeface="Arial"/>
                <a:cs typeface="Arial"/>
              </a:rPr>
              <a:t>va-</a:t>
            </a:r>
            <a:r>
              <a:rPr lang="it-IT" sz="1300" dirty="0" err="1" smtClean="0">
                <a:latin typeface="Arial"/>
                <a:cs typeface="Arial"/>
              </a:rPr>
              <a:t>lore</a:t>
            </a:r>
            <a:r>
              <a:rPr lang="it-IT" sz="1300" dirty="0" smtClean="0">
                <a:latin typeface="Arial"/>
                <a:cs typeface="Arial"/>
              </a:rPr>
              <a:t> </a:t>
            </a:r>
            <a:r>
              <a:rPr lang="it-IT" sz="1300" dirty="0">
                <a:latin typeface="Arial"/>
                <a:cs typeface="Arial"/>
              </a:rPr>
              <a:t>di umidità relativa % su </a:t>
            </a:r>
            <a:r>
              <a:rPr lang="it-IT" sz="1300" dirty="0" smtClean="0">
                <a:latin typeface="Arial"/>
                <a:cs typeface="Arial"/>
              </a:rPr>
              <a:t>scala graduata</a:t>
            </a:r>
            <a:r>
              <a:rPr lang="it-IT" sz="1300" dirty="0">
                <a:latin typeface="Arial"/>
                <a:cs typeface="Arial"/>
              </a:rPr>
              <a:t>. </a:t>
            </a:r>
          </a:p>
        </p:txBody>
      </p:sp>
      <p:sp>
        <p:nvSpPr>
          <p:cNvPr id="9" name="Rettangolo 8"/>
          <p:cNvSpPr/>
          <p:nvPr/>
        </p:nvSpPr>
        <p:spPr>
          <a:xfrm>
            <a:off x="180474" y="607523"/>
            <a:ext cx="6022471" cy="2939266"/>
          </a:xfrm>
          <a:prstGeom prst="rect">
            <a:avLst/>
          </a:prstGeom>
        </p:spPr>
        <p:txBody>
          <a:bodyPr wrap="square">
            <a:spAutoFit/>
          </a:bodyPr>
          <a:lstStyle/>
          <a:p>
            <a:pPr algn="just">
              <a:spcAft>
                <a:spcPts val="600"/>
              </a:spcAft>
            </a:pPr>
            <a:r>
              <a:rPr lang="it-IT" sz="1500" dirty="0">
                <a:latin typeface="Arial"/>
                <a:cs typeface="Arial"/>
              </a:rPr>
              <a:t>La quantità d’acqua effettivamente contenuta allo stato </a:t>
            </a:r>
            <a:r>
              <a:rPr lang="it-IT" sz="1500" dirty="0" smtClean="0">
                <a:latin typeface="Arial"/>
                <a:cs typeface="Arial"/>
              </a:rPr>
              <a:t>gassoso in aria </a:t>
            </a:r>
            <a:r>
              <a:rPr lang="it-IT" sz="1500" dirty="0">
                <a:latin typeface="Arial"/>
                <a:cs typeface="Arial"/>
              </a:rPr>
              <a:t>è </a:t>
            </a:r>
            <a:r>
              <a:rPr lang="it-IT" sz="1500" dirty="0" smtClean="0">
                <a:latin typeface="Arial"/>
                <a:cs typeface="Arial"/>
              </a:rPr>
              <a:t>l’</a:t>
            </a:r>
            <a:r>
              <a:rPr lang="it-IT" sz="1500" b="1" dirty="0" smtClean="0">
                <a:solidFill>
                  <a:srgbClr val="FF0000"/>
                </a:solidFill>
                <a:latin typeface="Arial"/>
                <a:cs typeface="Arial"/>
              </a:rPr>
              <a:t>umidità </a:t>
            </a:r>
            <a:r>
              <a:rPr lang="it-IT" sz="1500" b="1" dirty="0">
                <a:solidFill>
                  <a:srgbClr val="FF0000"/>
                </a:solidFill>
                <a:latin typeface="Arial"/>
                <a:cs typeface="Arial"/>
              </a:rPr>
              <a:t>assoluta</a:t>
            </a:r>
            <a:r>
              <a:rPr lang="it-IT" sz="1500" dirty="0">
                <a:solidFill>
                  <a:srgbClr val="FF0000"/>
                </a:solidFill>
                <a:latin typeface="Arial"/>
                <a:cs typeface="Arial"/>
              </a:rPr>
              <a:t> </a:t>
            </a:r>
            <a:r>
              <a:rPr lang="it-IT" sz="1500" dirty="0">
                <a:latin typeface="Arial"/>
                <a:cs typeface="Arial"/>
              </a:rPr>
              <a:t>(</a:t>
            </a:r>
            <a:r>
              <a:rPr lang="it-IT" sz="1500" b="1" dirty="0" err="1">
                <a:solidFill>
                  <a:srgbClr val="FF0000"/>
                </a:solidFill>
                <a:latin typeface="Arial"/>
                <a:cs typeface="Arial"/>
              </a:rPr>
              <a:t>Ua</a:t>
            </a:r>
            <a:r>
              <a:rPr lang="it-IT" sz="1500" dirty="0" smtClean="0">
                <a:latin typeface="Arial"/>
                <a:cs typeface="Arial"/>
              </a:rPr>
              <a:t>); </a:t>
            </a:r>
            <a:r>
              <a:rPr lang="it-IT" sz="1500" dirty="0">
                <a:latin typeface="Arial"/>
                <a:cs typeface="Arial"/>
              </a:rPr>
              <a:t>si misura </a:t>
            </a:r>
            <a:r>
              <a:rPr lang="it-IT" sz="1500" dirty="0" smtClean="0">
                <a:latin typeface="Arial"/>
                <a:cs typeface="Arial"/>
              </a:rPr>
              <a:t>in </a:t>
            </a:r>
            <a:r>
              <a:rPr lang="it-IT" sz="1500" dirty="0">
                <a:latin typeface="Arial"/>
                <a:cs typeface="Arial"/>
              </a:rPr>
              <a:t>g/m</a:t>
            </a:r>
            <a:r>
              <a:rPr lang="it-IT" sz="1500" baseline="30000" dirty="0">
                <a:latin typeface="Arial"/>
                <a:cs typeface="Arial"/>
              </a:rPr>
              <a:t>3</a:t>
            </a:r>
            <a:r>
              <a:rPr lang="it-IT" sz="1500" dirty="0">
                <a:latin typeface="Arial"/>
                <a:cs typeface="Arial"/>
              </a:rPr>
              <a:t>. Il rapporto </a:t>
            </a:r>
            <a:r>
              <a:rPr lang="it-IT" sz="1500" b="1" dirty="0" err="1">
                <a:solidFill>
                  <a:srgbClr val="0000FF"/>
                </a:solidFill>
                <a:latin typeface="Arial"/>
                <a:cs typeface="Arial"/>
              </a:rPr>
              <a:t>Ua</a:t>
            </a:r>
            <a:r>
              <a:rPr lang="it-IT" sz="1500" b="1" dirty="0">
                <a:solidFill>
                  <a:srgbClr val="0000FF"/>
                </a:solidFill>
                <a:latin typeface="Arial"/>
                <a:cs typeface="Arial"/>
              </a:rPr>
              <a:t>/e </a:t>
            </a:r>
            <a:r>
              <a:rPr lang="it-IT" sz="1500" dirty="0">
                <a:latin typeface="Arial"/>
                <a:cs typeface="Arial"/>
              </a:rPr>
              <a:t>[%]</a:t>
            </a:r>
            <a:r>
              <a:rPr lang="it-IT" sz="1500" b="1" dirty="0">
                <a:latin typeface="Arial"/>
                <a:cs typeface="Arial"/>
              </a:rPr>
              <a:t> </a:t>
            </a:r>
            <a:r>
              <a:rPr lang="it-IT" sz="1500" dirty="0">
                <a:latin typeface="Arial"/>
                <a:cs typeface="Arial"/>
              </a:rPr>
              <a:t>è l’</a:t>
            </a:r>
            <a:r>
              <a:rPr lang="it-IT" sz="1500" b="1" dirty="0">
                <a:solidFill>
                  <a:srgbClr val="FF0000"/>
                </a:solidFill>
                <a:latin typeface="Arial"/>
                <a:cs typeface="Arial"/>
              </a:rPr>
              <a:t>umidità relativa </a:t>
            </a:r>
            <a:r>
              <a:rPr lang="it-IT" sz="1500" dirty="0">
                <a:latin typeface="Arial"/>
                <a:cs typeface="Arial"/>
              </a:rPr>
              <a:t>(</a:t>
            </a:r>
            <a:r>
              <a:rPr lang="it-IT" sz="1500" b="1" dirty="0">
                <a:solidFill>
                  <a:srgbClr val="FF0000"/>
                </a:solidFill>
                <a:latin typeface="Arial"/>
                <a:cs typeface="Arial"/>
              </a:rPr>
              <a:t>Ur</a:t>
            </a:r>
            <a:r>
              <a:rPr lang="it-IT" sz="1500" dirty="0" smtClean="0">
                <a:latin typeface="Arial"/>
                <a:cs typeface="Arial"/>
              </a:rPr>
              <a:t>) che si può misurare con un i</a:t>
            </a:r>
            <a:r>
              <a:rPr lang="it-IT" sz="1500" b="1" dirty="0" smtClean="0">
                <a:solidFill>
                  <a:srgbClr val="0000FF"/>
                </a:solidFill>
                <a:latin typeface="Arial"/>
                <a:cs typeface="Arial"/>
              </a:rPr>
              <a:t>grometro</a:t>
            </a:r>
            <a:r>
              <a:rPr lang="it-IT" sz="1500" dirty="0" smtClean="0">
                <a:latin typeface="Arial"/>
                <a:cs typeface="Arial"/>
              </a:rPr>
              <a:t>. Riassumendo</a:t>
            </a:r>
            <a:r>
              <a:rPr lang="it-IT" sz="1500" b="1" dirty="0" smtClean="0">
                <a:latin typeface="Arial"/>
                <a:cs typeface="Arial"/>
              </a:rPr>
              <a:t>:</a:t>
            </a:r>
            <a:endParaRPr lang="it-IT" sz="1500" dirty="0">
              <a:latin typeface="Arial"/>
              <a:cs typeface="Arial"/>
            </a:endParaRPr>
          </a:p>
          <a:p>
            <a:pPr marL="285750" lvl="0" indent="-285750" hangingPunct="0">
              <a:buClr>
                <a:srgbClr val="FF0000"/>
              </a:buClr>
              <a:buFont typeface="Wingdings" charset="2"/>
              <a:buChar char="Ø"/>
            </a:pPr>
            <a:r>
              <a:rPr lang="it-IT" sz="1500" dirty="0">
                <a:latin typeface="Arial"/>
                <a:cs typeface="Arial"/>
              </a:rPr>
              <a:t>l’</a:t>
            </a:r>
            <a:r>
              <a:rPr lang="it-IT" sz="1500" b="1" dirty="0">
                <a:solidFill>
                  <a:srgbClr val="FF0000"/>
                </a:solidFill>
                <a:latin typeface="Arial"/>
                <a:cs typeface="Arial"/>
              </a:rPr>
              <a:t>umidità assoluta </a:t>
            </a:r>
            <a:r>
              <a:rPr lang="it-IT" sz="1500" dirty="0">
                <a:latin typeface="Arial"/>
                <a:cs typeface="Arial"/>
              </a:rPr>
              <a:t>(</a:t>
            </a:r>
            <a:r>
              <a:rPr lang="it-IT" sz="1500" b="1" dirty="0" err="1">
                <a:solidFill>
                  <a:srgbClr val="FF0000"/>
                </a:solidFill>
                <a:latin typeface="Arial"/>
                <a:cs typeface="Arial"/>
              </a:rPr>
              <a:t>Ua</a:t>
            </a:r>
            <a:r>
              <a:rPr lang="it-IT" sz="1500" dirty="0">
                <a:latin typeface="Arial"/>
                <a:cs typeface="Arial"/>
              </a:rPr>
              <a:t>) è la quantità d’acqua realmente presente nell’aria;</a:t>
            </a:r>
          </a:p>
          <a:p>
            <a:pPr marL="285750" lvl="0" indent="-285750" algn="just" hangingPunct="0">
              <a:buClr>
                <a:srgbClr val="FF0000"/>
              </a:buClr>
              <a:buFont typeface="Wingdings" charset="2"/>
              <a:buChar char="Ø"/>
            </a:pPr>
            <a:r>
              <a:rPr lang="it-IT" sz="1500" dirty="0">
                <a:latin typeface="Arial"/>
                <a:cs typeface="Arial"/>
              </a:rPr>
              <a:t>la </a:t>
            </a:r>
            <a:r>
              <a:rPr lang="it-IT" sz="1500" b="1" dirty="0">
                <a:solidFill>
                  <a:srgbClr val="FF0000"/>
                </a:solidFill>
                <a:latin typeface="Arial"/>
                <a:cs typeface="Arial"/>
              </a:rPr>
              <a:t>tensione di vapore </a:t>
            </a:r>
            <a:r>
              <a:rPr lang="it-IT" sz="1500" dirty="0">
                <a:latin typeface="Arial"/>
                <a:cs typeface="Arial"/>
              </a:rPr>
              <a:t>(</a:t>
            </a:r>
            <a:r>
              <a:rPr lang="it-IT" sz="1500" b="1" dirty="0">
                <a:solidFill>
                  <a:srgbClr val="FF0000"/>
                </a:solidFill>
                <a:latin typeface="Arial"/>
                <a:cs typeface="Arial"/>
              </a:rPr>
              <a:t>e</a:t>
            </a:r>
            <a:r>
              <a:rPr lang="it-IT" sz="1500" dirty="0">
                <a:latin typeface="Arial"/>
                <a:cs typeface="Arial"/>
              </a:rPr>
              <a:t>) è la quantità d’acqua massima (</a:t>
            </a:r>
            <a:r>
              <a:rPr lang="it-IT" sz="1500" dirty="0" smtClean="0">
                <a:latin typeface="Arial"/>
                <a:cs typeface="Arial"/>
              </a:rPr>
              <a:t>satura-zione</a:t>
            </a:r>
            <a:r>
              <a:rPr lang="it-IT" sz="1500" dirty="0">
                <a:latin typeface="Arial"/>
                <a:cs typeface="Arial"/>
              </a:rPr>
              <a:t>) che può essere contenuta allo stato gassoso nell’aria ad una data temperatura;</a:t>
            </a:r>
          </a:p>
          <a:p>
            <a:pPr marL="285750" lvl="0" indent="-285750" hangingPunct="0">
              <a:buClr>
                <a:srgbClr val="FF0000"/>
              </a:buClr>
              <a:buFont typeface="Wingdings" charset="2"/>
              <a:buChar char="Ø"/>
            </a:pPr>
            <a:r>
              <a:rPr lang="it-IT" sz="1500" dirty="0">
                <a:latin typeface="Arial"/>
                <a:cs typeface="Arial"/>
              </a:rPr>
              <a:t>l’</a:t>
            </a:r>
            <a:r>
              <a:rPr lang="it-IT" sz="1500" b="1" dirty="0">
                <a:solidFill>
                  <a:srgbClr val="FF0000"/>
                </a:solidFill>
                <a:latin typeface="Arial"/>
                <a:cs typeface="Arial"/>
              </a:rPr>
              <a:t>umidità relativa </a:t>
            </a:r>
            <a:r>
              <a:rPr lang="it-IT" sz="1500" dirty="0">
                <a:latin typeface="Arial"/>
                <a:cs typeface="Arial"/>
              </a:rPr>
              <a:t>(</a:t>
            </a:r>
            <a:r>
              <a:rPr lang="it-IT" sz="1500" b="1" dirty="0">
                <a:solidFill>
                  <a:srgbClr val="FF0000"/>
                </a:solidFill>
                <a:latin typeface="Arial"/>
                <a:cs typeface="Arial"/>
              </a:rPr>
              <a:t>Ur</a:t>
            </a:r>
            <a:r>
              <a:rPr lang="it-IT" sz="1500" dirty="0">
                <a:latin typeface="Arial"/>
                <a:cs typeface="Arial"/>
              </a:rPr>
              <a:t>) è il rapporto </a:t>
            </a:r>
            <a:r>
              <a:rPr lang="it-IT" sz="1500" b="1" dirty="0" err="1">
                <a:solidFill>
                  <a:srgbClr val="0000FF"/>
                </a:solidFill>
                <a:latin typeface="Arial"/>
                <a:cs typeface="Arial"/>
              </a:rPr>
              <a:t>Ua</a:t>
            </a:r>
            <a:r>
              <a:rPr lang="it-IT" sz="1500" b="1" dirty="0">
                <a:solidFill>
                  <a:srgbClr val="0000FF"/>
                </a:solidFill>
                <a:latin typeface="Arial"/>
                <a:cs typeface="Arial"/>
              </a:rPr>
              <a:t>/e </a:t>
            </a:r>
            <a:r>
              <a:rPr lang="it-IT" sz="1500" dirty="0">
                <a:latin typeface="Arial"/>
                <a:cs typeface="Arial"/>
              </a:rPr>
              <a:t>[</a:t>
            </a:r>
            <a:r>
              <a:rPr lang="it-IT" sz="1500" b="1" dirty="0">
                <a:latin typeface="Arial"/>
                <a:cs typeface="Arial"/>
              </a:rPr>
              <a:t>%</a:t>
            </a:r>
            <a:r>
              <a:rPr lang="it-IT" sz="1500" dirty="0" smtClean="0">
                <a:latin typeface="Arial"/>
                <a:cs typeface="Arial"/>
              </a:rPr>
              <a:t>]; </a:t>
            </a:r>
            <a:r>
              <a:rPr lang="it-IT" sz="1500" dirty="0">
                <a:latin typeface="Arial"/>
                <a:cs typeface="Arial"/>
              </a:rPr>
              <a:t>fornisce indicazioni su quanta acqua potrebbe ancora passare allo stato gassoso per raggiungere la saturazione</a:t>
            </a:r>
            <a:r>
              <a:rPr lang="it-IT" sz="1500" dirty="0" smtClean="0">
                <a:latin typeface="Arial"/>
                <a:cs typeface="Arial"/>
              </a:rPr>
              <a:t>.</a:t>
            </a:r>
            <a:endParaRPr lang="it-IT" sz="1500" dirty="0">
              <a:latin typeface="Arial"/>
              <a:cs typeface="Arial"/>
            </a:endParaRPr>
          </a:p>
        </p:txBody>
      </p:sp>
      <p:sp>
        <p:nvSpPr>
          <p:cNvPr id="11" name="Rettangolo 10"/>
          <p:cNvSpPr/>
          <p:nvPr/>
        </p:nvSpPr>
        <p:spPr>
          <a:xfrm>
            <a:off x="227263" y="3673927"/>
            <a:ext cx="5855369" cy="2492990"/>
          </a:xfrm>
          <a:prstGeom prst="rect">
            <a:avLst/>
          </a:prstGeom>
          <a:solidFill>
            <a:schemeClr val="bg1"/>
          </a:solidFill>
          <a:ln w="25400">
            <a:solidFill>
              <a:schemeClr val="tx1"/>
            </a:solidFill>
          </a:ln>
        </p:spPr>
        <p:txBody>
          <a:bodyPr wrap="square">
            <a:spAutoFit/>
          </a:bodyPr>
          <a:lstStyle/>
          <a:p>
            <a:pPr algn="just" hangingPunct="0"/>
            <a:r>
              <a:rPr lang="it-IT" sz="1200" dirty="0">
                <a:latin typeface="Arial"/>
                <a:cs typeface="Arial"/>
              </a:rPr>
              <a:t>È possibile effettuare un esperimento </a:t>
            </a:r>
            <a:r>
              <a:rPr lang="it-IT" sz="1200" dirty="0" smtClean="0">
                <a:latin typeface="Arial"/>
                <a:cs typeface="Arial"/>
              </a:rPr>
              <a:t>con termometro </a:t>
            </a:r>
            <a:r>
              <a:rPr lang="it-IT" sz="1200" dirty="0">
                <a:latin typeface="Arial"/>
                <a:cs typeface="Arial"/>
              </a:rPr>
              <a:t>e </a:t>
            </a:r>
            <a:r>
              <a:rPr lang="it-IT" sz="1200" dirty="0" smtClean="0">
                <a:latin typeface="Arial"/>
                <a:cs typeface="Arial"/>
              </a:rPr>
              <a:t>igrometro</a:t>
            </a:r>
            <a:r>
              <a:rPr lang="it-IT" sz="1200" dirty="0">
                <a:latin typeface="Arial"/>
                <a:cs typeface="Arial"/>
              </a:rPr>
              <a:t>. </a:t>
            </a:r>
            <a:r>
              <a:rPr lang="it-IT" sz="1200" dirty="0" smtClean="0">
                <a:latin typeface="Arial"/>
                <a:cs typeface="Arial"/>
              </a:rPr>
              <a:t>Vogliamo </a:t>
            </a:r>
            <a:r>
              <a:rPr lang="it-IT" sz="1200" dirty="0" err="1" smtClean="0">
                <a:latin typeface="Arial"/>
                <a:cs typeface="Arial"/>
              </a:rPr>
              <a:t>deter</a:t>
            </a:r>
            <a:r>
              <a:rPr lang="it-IT" sz="1200" dirty="0" smtClean="0">
                <a:latin typeface="Arial"/>
                <a:cs typeface="Arial"/>
              </a:rPr>
              <a:t>-minare </a:t>
            </a:r>
            <a:r>
              <a:rPr lang="it-IT" sz="1200" dirty="0">
                <a:latin typeface="Arial"/>
                <a:cs typeface="Arial"/>
              </a:rPr>
              <a:t>il contenuto di acqua nell’aria in un aula lunga 6 m, larga 5 m e alta 3,5 m (</a:t>
            </a:r>
            <a:r>
              <a:rPr lang="it-IT" sz="1200" dirty="0" smtClean="0">
                <a:latin typeface="Arial"/>
                <a:cs typeface="Arial"/>
              </a:rPr>
              <a:t>volume </a:t>
            </a:r>
            <a:r>
              <a:rPr lang="it-IT" sz="1200" dirty="0">
                <a:latin typeface="Arial"/>
                <a:cs typeface="Arial"/>
              </a:rPr>
              <a:t>= 6</a:t>
            </a:r>
            <a:r>
              <a:rPr lang="it-IT" sz="1200" b="1" dirty="0">
                <a:latin typeface="Arial"/>
                <a:cs typeface="Arial"/>
              </a:rPr>
              <a:t>·</a:t>
            </a:r>
            <a:r>
              <a:rPr lang="it-IT" sz="1200" dirty="0">
                <a:latin typeface="Arial"/>
                <a:cs typeface="Arial"/>
              </a:rPr>
              <a:t>5</a:t>
            </a:r>
            <a:r>
              <a:rPr lang="it-IT" sz="1200" b="1" dirty="0">
                <a:latin typeface="Arial"/>
                <a:cs typeface="Arial"/>
              </a:rPr>
              <a:t>·</a:t>
            </a:r>
            <a:r>
              <a:rPr lang="it-IT" sz="1200" dirty="0">
                <a:latin typeface="Arial"/>
                <a:cs typeface="Arial"/>
              </a:rPr>
              <a:t>3,5 = 105 m</a:t>
            </a:r>
            <a:r>
              <a:rPr lang="it-IT" sz="1200" baseline="30000" dirty="0">
                <a:latin typeface="Arial"/>
                <a:cs typeface="Arial"/>
              </a:rPr>
              <a:t>3</a:t>
            </a:r>
            <a:r>
              <a:rPr lang="it-IT" sz="1200" dirty="0">
                <a:latin typeface="Arial"/>
                <a:cs typeface="Arial"/>
              </a:rPr>
              <a:t>). </a:t>
            </a:r>
            <a:r>
              <a:rPr lang="it-IT" sz="1200" dirty="0" smtClean="0">
                <a:latin typeface="Arial"/>
                <a:cs typeface="Arial"/>
              </a:rPr>
              <a:t>Il </a:t>
            </a:r>
            <a:r>
              <a:rPr lang="it-IT" sz="1200" dirty="0">
                <a:latin typeface="Arial"/>
                <a:cs typeface="Arial"/>
              </a:rPr>
              <a:t>termometro segna una temperatura di 22 °</a:t>
            </a:r>
            <a:r>
              <a:rPr lang="it-IT" sz="1200" dirty="0" smtClean="0">
                <a:latin typeface="Arial"/>
                <a:cs typeface="Arial"/>
              </a:rPr>
              <a:t>C; </a:t>
            </a:r>
            <a:r>
              <a:rPr lang="it-IT" sz="1200" dirty="0">
                <a:latin typeface="Arial"/>
                <a:cs typeface="Arial"/>
              </a:rPr>
              <a:t>per </a:t>
            </a:r>
            <a:r>
              <a:rPr lang="it-IT" sz="1200" dirty="0" smtClean="0">
                <a:latin typeface="Arial"/>
                <a:cs typeface="Arial"/>
              </a:rPr>
              <a:t>mezzo </a:t>
            </a:r>
            <a:r>
              <a:rPr lang="it-IT" sz="1200" dirty="0">
                <a:latin typeface="Arial"/>
                <a:cs typeface="Arial"/>
              </a:rPr>
              <a:t>del diagramma e/</a:t>
            </a:r>
            <a:r>
              <a:rPr lang="it-IT" sz="1200" dirty="0" smtClean="0">
                <a:latin typeface="Arial"/>
                <a:cs typeface="Arial"/>
              </a:rPr>
              <a:t>T </a:t>
            </a:r>
            <a:r>
              <a:rPr lang="it-IT" sz="1200" dirty="0">
                <a:latin typeface="Arial"/>
                <a:cs typeface="Arial"/>
              </a:rPr>
              <a:t>si ricava la </a:t>
            </a:r>
            <a:r>
              <a:rPr lang="it-IT" sz="1200" dirty="0" smtClean="0">
                <a:latin typeface="Arial"/>
                <a:cs typeface="Arial"/>
              </a:rPr>
              <a:t>tensione </a:t>
            </a:r>
            <a:r>
              <a:rPr lang="it-IT" sz="1200" dirty="0">
                <a:latin typeface="Arial"/>
                <a:cs typeface="Arial"/>
              </a:rPr>
              <a:t>di </a:t>
            </a:r>
            <a:r>
              <a:rPr lang="it-IT" sz="1200" dirty="0" smtClean="0">
                <a:latin typeface="Arial"/>
                <a:cs typeface="Arial"/>
              </a:rPr>
              <a:t>vapore (19 g</a:t>
            </a:r>
            <a:r>
              <a:rPr lang="it-IT" sz="1200" dirty="0">
                <a:latin typeface="Arial"/>
                <a:cs typeface="Arial"/>
              </a:rPr>
              <a:t>/m</a:t>
            </a:r>
            <a:r>
              <a:rPr lang="it-IT" sz="1200" baseline="30000" dirty="0">
                <a:latin typeface="Arial"/>
                <a:cs typeface="Arial"/>
              </a:rPr>
              <a:t>3</a:t>
            </a:r>
            <a:r>
              <a:rPr lang="it-IT" sz="1200" dirty="0">
                <a:latin typeface="Arial"/>
                <a:cs typeface="Arial"/>
              </a:rPr>
              <a:t>). Se l’ambiente </a:t>
            </a:r>
            <a:r>
              <a:rPr lang="it-IT" sz="1200" dirty="0" smtClean="0">
                <a:latin typeface="Arial"/>
                <a:cs typeface="Arial"/>
              </a:rPr>
              <a:t>fosse </a:t>
            </a:r>
            <a:r>
              <a:rPr lang="it-IT" sz="1200" dirty="0">
                <a:latin typeface="Arial"/>
                <a:cs typeface="Arial"/>
              </a:rPr>
              <a:t>saturo di vapore, l’aria presente in aula conterrebbe una quantità d’acqua pari a (105 m</a:t>
            </a:r>
            <a:r>
              <a:rPr lang="it-IT" sz="1200" baseline="30000" dirty="0">
                <a:latin typeface="Arial"/>
                <a:cs typeface="Arial"/>
              </a:rPr>
              <a:t>3</a:t>
            </a:r>
            <a:r>
              <a:rPr lang="it-IT" sz="1200" dirty="0">
                <a:latin typeface="Arial"/>
                <a:cs typeface="Arial"/>
              </a:rPr>
              <a:t>)</a:t>
            </a:r>
            <a:r>
              <a:rPr lang="it-IT" sz="1200" b="1" dirty="0">
                <a:latin typeface="Arial"/>
                <a:cs typeface="Arial"/>
              </a:rPr>
              <a:t>·(</a:t>
            </a:r>
            <a:r>
              <a:rPr lang="it-IT" sz="1200" dirty="0">
                <a:latin typeface="Arial"/>
                <a:cs typeface="Arial"/>
              </a:rPr>
              <a:t>19 g/m</a:t>
            </a:r>
            <a:r>
              <a:rPr lang="it-IT" sz="1200" baseline="30000" dirty="0">
                <a:latin typeface="Arial"/>
                <a:cs typeface="Arial"/>
              </a:rPr>
              <a:t>3</a:t>
            </a:r>
            <a:r>
              <a:rPr lang="it-IT" sz="1200" dirty="0">
                <a:latin typeface="Arial"/>
                <a:cs typeface="Arial"/>
              </a:rPr>
              <a:t>) = 1.995 </a:t>
            </a:r>
            <a:r>
              <a:rPr lang="it-IT" sz="1200" dirty="0" smtClean="0">
                <a:latin typeface="Arial"/>
                <a:cs typeface="Arial"/>
              </a:rPr>
              <a:t>g (quasi </a:t>
            </a:r>
            <a:r>
              <a:rPr lang="it-IT" sz="1200" dirty="0">
                <a:latin typeface="Arial"/>
                <a:cs typeface="Arial"/>
              </a:rPr>
              <a:t>due </a:t>
            </a:r>
            <a:r>
              <a:rPr lang="it-IT" sz="1200" dirty="0" smtClean="0">
                <a:latin typeface="Arial"/>
                <a:cs typeface="Arial"/>
              </a:rPr>
              <a:t>litri). Se l’igrometro segna </a:t>
            </a:r>
            <a:r>
              <a:rPr lang="it-IT" sz="1200" dirty="0">
                <a:latin typeface="Arial"/>
                <a:cs typeface="Arial"/>
              </a:rPr>
              <a:t>un’umidità </a:t>
            </a:r>
            <a:r>
              <a:rPr lang="it-IT" sz="1200" dirty="0" err="1" smtClean="0">
                <a:latin typeface="Arial"/>
                <a:cs typeface="Arial"/>
              </a:rPr>
              <a:t>rela-tiva</a:t>
            </a:r>
            <a:r>
              <a:rPr lang="it-IT" sz="1200" dirty="0" smtClean="0">
                <a:latin typeface="Arial"/>
                <a:cs typeface="Arial"/>
              </a:rPr>
              <a:t> del 65%, allora la </a:t>
            </a:r>
            <a:r>
              <a:rPr lang="it-IT" sz="1200" dirty="0">
                <a:latin typeface="Arial"/>
                <a:cs typeface="Arial"/>
              </a:rPr>
              <a:t>quantità d’acqua </a:t>
            </a:r>
            <a:r>
              <a:rPr lang="it-IT" sz="1200" dirty="0" smtClean="0">
                <a:latin typeface="Arial"/>
                <a:cs typeface="Arial"/>
              </a:rPr>
              <a:t>effettivamente </a:t>
            </a:r>
            <a:r>
              <a:rPr lang="it-IT" sz="1200" dirty="0">
                <a:latin typeface="Arial"/>
                <a:cs typeface="Arial"/>
              </a:rPr>
              <a:t>presente per ogni metro cubo </a:t>
            </a:r>
            <a:r>
              <a:rPr lang="it-IT" sz="1200" dirty="0" smtClean="0">
                <a:latin typeface="Arial"/>
                <a:cs typeface="Arial"/>
              </a:rPr>
              <a:t>è 0,65</a:t>
            </a:r>
            <a:r>
              <a:rPr lang="it-IT" sz="1200" b="1" dirty="0">
                <a:latin typeface="Arial"/>
                <a:cs typeface="Arial"/>
              </a:rPr>
              <a:t>·</a:t>
            </a:r>
            <a:r>
              <a:rPr lang="it-IT" sz="1200" dirty="0">
                <a:latin typeface="Arial"/>
                <a:cs typeface="Arial"/>
              </a:rPr>
              <a:t>19 g/m</a:t>
            </a:r>
            <a:r>
              <a:rPr lang="it-IT" sz="1200" baseline="30000" dirty="0">
                <a:latin typeface="Arial"/>
                <a:cs typeface="Arial"/>
              </a:rPr>
              <a:t>3</a:t>
            </a:r>
            <a:r>
              <a:rPr lang="it-IT" sz="1200" dirty="0">
                <a:latin typeface="Arial"/>
                <a:cs typeface="Arial"/>
              </a:rPr>
              <a:t> = 12,35 g/m</a:t>
            </a:r>
            <a:r>
              <a:rPr lang="it-IT" sz="1200" baseline="30000" dirty="0">
                <a:latin typeface="Arial"/>
                <a:cs typeface="Arial"/>
              </a:rPr>
              <a:t>3</a:t>
            </a:r>
            <a:r>
              <a:rPr lang="it-IT" sz="1200" dirty="0">
                <a:latin typeface="Arial"/>
                <a:cs typeface="Arial"/>
              </a:rPr>
              <a:t>, per </a:t>
            </a:r>
            <a:r>
              <a:rPr lang="it-IT" sz="1200" dirty="0" smtClean="0">
                <a:latin typeface="Arial"/>
                <a:cs typeface="Arial"/>
              </a:rPr>
              <a:t>il </a:t>
            </a:r>
            <a:r>
              <a:rPr lang="it-IT" sz="1200" dirty="0">
                <a:latin typeface="Arial"/>
                <a:cs typeface="Arial"/>
              </a:rPr>
              <a:t>totale di </a:t>
            </a:r>
            <a:r>
              <a:rPr lang="it-IT" sz="1200" dirty="0" smtClean="0">
                <a:latin typeface="Arial"/>
                <a:cs typeface="Arial"/>
              </a:rPr>
              <a:t>1.297 </a:t>
            </a:r>
            <a:r>
              <a:rPr lang="it-IT" sz="1200" dirty="0">
                <a:latin typeface="Arial"/>
                <a:cs typeface="Arial"/>
              </a:rPr>
              <a:t>g (poco meno di 1,3 litri) in tutta l’aula. </a:t>
            </a:r>
            <a:r>
              <a:rPr lang="it-IT" sz="1200" dirty="0" smtClean="0">
                <a:latin typeface="Arial"/>
                <a:cs typeface="Arial"/>
              </a:rPr>
              <a:t>Occorrerebbe </a:t>
            </a:r>
            <a:r>
              <a:rPr lang="it-IT" sz="1200" dirty="0">
                <a:latin typeface="Arial"/>
                <a:cs typeface="Arial"/>
              </a:rPr>
              <a:t>che altra acqua, pari a 1.995 - </a:t>
            </a:r>
            <a:r>
              <a:rPr lang="it-IT" sz="1200" dirty="0" smtClean="0">
                <a:latin typeface="Arial"/>
                <a:cs typeface="Arial"/>
              </a:rPr>
              <a:t>1.297 </a:t>
            </a:r>
            <a:r>
              <a:rPr lang="it-IT" sz="1200" dirty="0">
                <a:latin typeface="Arial"/>
                <a:cs typeface="Arial"/>
              </a:rPr>
              <a:t>= </a:t>
            </a:r>
            <a:r>
              <a:rPr lang="it-IT" sz="1200" dirty="0" smtClean="0">
                <a:latin typeface="Arial"/>
                <a:cs typeface="Arial"/>
              </a:rPr>
              <a:t>698 </a:t>
            </a:r>
            <a:r>
              <a:rPr lang="it-IT" sz="1200" dirty="0">
                <a:latin typeface="Arial"/>
                <a:cs typeface="Arial"/>
              </a:rPr>
              <a:t>g, evaporasse per portare l’ambiente a saturazione </a:t>
            </a:r>
            <a:r>
              <a:rPr lang="it-IT" sz="1200" dirty="0" smtClean="0">
                <a:latin typeface="Arial"/>
                <a:cs typeface="Arial"/>
              </a:rPr>
              <a:t>(Ur =1 00 %). </a:t>
            </a:r>
            <a:r>
              <a:rPr lang="it-IT" sz="1200" dirty="0">
                <a:latin typeface="Arial"/>
                <a:cs typeface="Arial"/>
              </a:rPr>
              <a:t>Oppure, se ipoteticamente si </a:t>
            </a:r>
            <a:r>
              <a:rPr lang="it-IT" sz="1200" dirty="0" err="1" smtClean="0">
                <a:latin typeface="Arial"/>
                <a:cs typeface="Arial"/>
              </a:rPr>
              <a:t>po</a:t>
            </a:r>
            <a:r>
              <a:rPr lang="it-IT" sz="1200" dirty="0" smtClean="0">
                <a:latin typeface="Arial"/>
                <a:cs typeface="Arial"/>
              </a:rPr>
              <a:t>-tesse </a:t>
            </a:r>
            <a:r>
              <a:rPr lang="it-IT" sz="1200" dirty="0">
                <a:latin typeface="Arial"/>
                <a:cs typeface="Arial"/>
              </a:rPr>
              <a:t>abbassare la temperatura fino a 13 °C circa, la tensione di vapore si </a:t>
            </a:r>
            <a:r>
              <a:rPr lang="it-IT" sz="1200" dirty="0" err="1" smtClean="0">
                <a:latin typeface="Arial"/>
                <a:cs typeface="Arial"/>
              </a:rPr>
              <a:t>abbas-serebbe</a:t>
            </a:r>
            <a:r>
              <a:rPr lang="it-IT" sz="1200" dirty="0" smtClean="0">
                <a:latin typeface="Arial"/>
                <a:cs typeface="Arial"/>
              </a:rPr>
              <a:t> fino </a:t>
            </a:r>
            <a:r>
              <a:rPr lang="it-IT" sz="1200" dirty="0">
                <a:latin typeface="Arial"/>
                <a:cs typeface="Arial"/>
              </a:rPr>
              <a:t>al valore di 12,35 g/m</a:t>
            </a:r>
            <a:r>
              <a:rPr lang="it-IT" sz="1200" baseline="30000" dirty="0">
                <a:latin typeface="Arial"/>
                <a:cs typeface="Arial"/>
              </a:rPr>
              <a:t>3</a:t>
            </a:r>
            <a:r>
              <a:rPr lang="it-IT" sz="1200" dirty="0">
                <a:latin typeface="Arial"/>
                <a:cs typeface="Arial"/>
              </a:rPr>
              <a:t>; essa coinciderebbe con la quantità d’acqua </a:t>
            </a:r>
            <a:r>
              <a:rPr lang="it-IT" sz="1200" dirty="0" smtClean="0">
                <a:latin typeface="Arial"/>
                <a:cs typeface="Arial"/>
              </a:rPr>
              <a:t>ef-fettivamente </a:t>
            </a:r>
            <a:r>
              <a:rPr lang="it-IT" sz="1200" dirty="0">
                <a:latin typeface="Arial"/>
                <a:cs typeface="Arial"/>
              </a:rPr>
              <a:t>presente e l’umidità relativa diventerebbe pari al 100 %.</a:t>
            </a:r>
          </a:p>
        </p:txBody>
      </p:sp>
    </p:spTree>
    <p:extLst>
      <p:ext uri="{BB962C8B-B14F-4D97-AF65-F5344CB8AC3E}">
        <p14:creationId xmlns:p14="http://schemas.microsoft.com/office/powerpoint/2010/main" val="179287219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16" y="4697108"/>
            <a:ext cx="8994368" cy="1975844"/>
          </a:xfrm>
          <a:prstGeom prst="rect">
            <a:avLst/>
          </a:prstGeom>
        </p:spPr>
      </p:pic>
      <p:sp>
        <p:nvSpPr>
          <p:cNvPr id="4" name="CasellaDiTesto 3"/>
          <p:cNvSpPr txBox="1"/>
          <p:nvPr/>
        </p:nvSpPr>
        <p:spPr>
          <a:xfrm>
            <a:off x="240847" y="125252"/>
            <a:ext cx="8742796"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 </a:t>
            </a:r>
            <a:r>
              <a:rPr lang="it-IT" b="1" dirty="0" smtClean="0">
                <a:solidFill>
                  <a:srgbClr val="FF0000"/>
                </a:solidFill>
              </a:rPr>
              <a:t>9.3 </a:t>
            </a:r>
            <a:r>
              <a:rPr lang="it-IT" b="1" dirty="0" smtClean="0">
                <a:solidFill>
                  <a:srgbClr val="FF0000"/>
                </a:solidFill>
              </a:rPr>
              <a:t>- Acqua nell’aria.</a:t>
            </a:r>
            <a:endParaRPr lang="it-IT" b="1" dirty="0">
              <a:solidFill>
                <a:srgbClr val="FF0000"/>
              </a:solidFill>
            </a:endParaRPr>
          </a:p>
        </p:txBody>
      </p:sp>
      <p:sp>
        <p:nvSpPr>
          <p:cNvPr id="6" name="Rettangolo 5"/>
          <p:cNvSpPr/>
          <p:nvPr/>
        </p:nvSpPr>
        <p:spPr>
          <a:xfrm>
            <a:off x="162998" y="494584"/>
            <a:ext cx="5718501" cy="3539431"/>
          </a:xfrm>
          <a:prstGeom prst="rect">
            <a:avLst/>
          </a:prstGeom>
        </p:spPr>
        <p:txBody>
          <a:bodyPr wrap="square">
            <a:spAutoFit/>
          </a:bodyPr>
          <a:lstStyle/>
          <a:p>
            <a:pPr algn="just"/>
            <a:r>
              <a:rPr lang="it-IT" sz="1400" dirty="0">
                <a:latin typeface="Arial"/>
                <a:cs typeface="Arial"/>
              </a:rPr>
              <a:t>L’aria diventa satura di vapore se aumenta la quantità d’acqua che </a:t>
            </a:r>
            <a:r>
              <a:rPr lang="it-IT" sz="1400" dirty="0" smtClean="0">
                <a:latin typeface="Arial"/>
                <a:cs typeface="Arial"/>
              </a:rPr>
              <a:t>passa </a:t>
            </a:r>
            <a:r>
              <a:rPr lang="it-IT" sz="1400" dirty="0">
                <a:latin typeface="Arial"/>
                <a:cs typeface="Arial"/>
              </a:rPr>
              <a:t>allo stato gassoso oppure se diminuisce la temperatura. Una </a:t>
            </a:r>
            <a:r>
              <a:rPr lang="it-IT" sz="1400" dirty="0" smtClean="0">
                <a:latin typeface="Arial"/>
                <a:cs typeface="Arial"/>
              </a:rPr>
              <a:t>volta </a:t>
            </a:r>
            <a:r>
              <a:rPr lang="it-IT" sz="1400" dirty="0">
                <a:latin typeface="Arial"/>
                <a:cs typeface="Arial"/>
              </a:rPr>
              <a:t>raggiunta la tensione di vapore se altra acqua evapora (o se la </a:t>
            </a:r>
            <a:r>
              <a:rPr lang="it-IT" sz="1400" dirty="0" smtClean="0">
                <a:latin typeface="Arial"/>
                <a:cs typeface="Arial"/>
              </a:rPr>
              <a:t>temperatura </a:t>
            </a:r>
            <a:r>
              <a:rPr lang="it-IT" sz="1400" dirty="0">
                <a:latin typeface="Arial"/>
                <a:cs typeface="Arial"/>
              </a:rPr>
              <a:t>diminuisce ancora), altra acqua deve </a:t>
            </a:r>
            <a:r>
              <a:rPr lang="it-IT" sz="1400" dirty="0" smtClean="0">
                <a:latin typeface="Arial"/>
                <a:cs typeface="Arial"/>
              </a:rPr>
              <a:t>condensare </a:t>
            </a:r>
            <a:r>
              <a:rPr lang="it-IT" sz="1400" dirty="0">
                <a:latin typeface="Arial"/>
                <a:cs typeface="Arial"/>
              </a:rPr>
              <a:t>(</a:t>
            </a:r>
            <a:r>
              <a:rPr lang="it-IT" sz="1400" dirty="0" err="1" smtClean="0">
                <a:latin typeface="Arial"/>
                <a:cs typeface="Arial"/>
              </a:rPr>
              <a:t>siste</a:t>
            </a:r>
            <a:r>
              <a:rPr lang="it-IT" sz="1400" dirty="0" smtClean="0">
                <a:latin typeface="Arial"/>
                <a:cs typeface="Arial"/>
              </a:rPr>
              <a:t>-ma </a:t>
            </a:r>
            <a:r>
              <a:rPr lang="it-IT" sz="1400" dirty="0">
                <a:latin typeface="Arial"/>
                <a:cs typeface="Arial"/>
              </a:rPr>
              <a:t>in </a:t>
            </a:r>
            <a:r>
              <a:rPr lang="it-IT" sz="1400" dirty="0" smtClean="0">
                <a:latin typeface="Arial"/>
                <a:cs typeface="Arial"/>
              </a:rPr>
              <a:t>equilibrio</a:t>
            </a:r>
            <a:r>
              <a:rPr lang="it-IT" sz="1400" dirty="0">
                <a:latin typeface="Arial"/>
                <a:cs typeface="Arial"/>
              </a:rPr>
              <a:t>), come nel caso del recipiente nella </a:t>
            </a:r>
            <a:r>
              <a:rPr lang="it-IT" sz="1400" dirty="0" smtClean="0">
                <a:latin typeface="Arial"/>
                <a:cs typeface="Arial"/>
              </a:rPr>
              <a:t>campana </a:t>
            </a:r>
            <a:r>
              <a:rPr lang="it-IT" sz="1400" dirty="0">
                <a:latin typeface="Arial"/>
                <a:cs typeface="Arial"/>
              </a:rPr>
              <a:t>di </a:t>
            </a:r>
            <a:r>
              <a:rPr lang="it-IT" sz="1400" dirty="0" smtClean="0">
                <a:latin typeface="Arial"/>
                <a:cs typeface="Arial"/>
              </a:rPr>
              <a:t>vetro. È </a:t>
            </a:r>
            <a:r>
              <a:rPr lang="it-IT" sz="1400" dirty="0">
                <a:latin typeface="Arial"/>
                <a:cs typeface="Arial"/>
              </a:rPr>
              <a:t>il meccanismo con il quale si formano le </a:t>
            </a:r>
            <a:r>
              <a:rPr lang="it-IT" sz="1400" dirty="0" smtClean="0">
                <a:latin typeface="Arial"/>
                <a:cs typeface="Arial"/>
              </a:rPr>
              <a:t>nebbie </a:t>
            </a:r>
            <a:r>
              <a:rPr lang="it-IT" sz="1400" dirty="0">
                <a:latin typeface="Arial"/>
                <a:cs typeface="Arial"/>
              </a:rPr>
              <a:t>o le nuvole. </a:t>
            </a:r>
            <a:r>
              <a:rPr lang="it-IT" sz="1400" dirty="0" smtClean="0">
                <a:latin typeface="Arial"/>
                <a:cs typeface="Arial"/>
              </a:rPr>
              <a:t>Masse </a:t>
            </a:r>
            <a:r>
              <a:rPr lang="it-IT" sz="1400" dirty="0">
                <a:latin typeface="Arial"/>
                <a:cs typeface="Arial"/>
              </a:rPr>
              <a:t>d’aria, </a:t>
            </a:r>
            <a:r>
              <a:rPr lang="it-IT" sz="1400" dirty="0" smtClean="0">
                <a:latin typeface="Arial"/>
                <a:cs typeface="Arial"/>
              </a:rPr>
              <a:t>quasi </a:t>
            </a:r>
            <a:r>
              <a:rPr lang="it-IT" sz="1400" dirty="0">
                <a:latin typeface="Arial"/>
                <a:cs typeface="Arial"/>
              </a:rPr>
              <a:t>sature di vapore per aver “</a:t>
            </a:r>
            <a:r>
              <a:rPr lang="it-IT" sz="1400" dirty="0" smtClean="0">
                <a:latin typeface="Arial"/>
                <a:cs typeface="Arial"/>
              </a:rPr>
              <a:t>sorvolato</a:t>
            </a:r>
            <a:r>
              <a:rPr lang="it-IT" sz="1400" dirty="0">
                <a:latin typeface="Arial"/>
                <a:cs typeface="Arial"/>
              </a:rPr>
              <a:t>” un oceano o una </a:t>
            </a:r>
            <a:r>
              <a:rPr lang="it-IT" sz="1400" dirty="0" smtClean="0">
                <a:latin typeface="Arial"/>
                <a:cs typeface="Arial"/>
              </a:rPr>
              <a:t>fo-resta </a:t>
            </a:r>
            <a:r>
              <a:rPr lang="it-IT" sz="1400" dirty="0">
                <a:latin typeface="Arial"/>
                <a:cs typeface="Arial"/>
              </a:rPr>
              <a:t>tropicale, si raffreddano nei loro </a:t>
            </a:r>
            <a:r>
              <a:rPr lang="it-IT" sz="1400" dirty="0" smtClean="0">
                <a:latin typeface="Arial"/>
                <a:cs typeface="Arial"/>
              </a:rPr>
              <a:t>spostamenti </a:t>
            </a:r>
            <a:r>
              <a:rPr lang="it-IT" sz="1400" dirty="0">
                <a:latin typeface="Arial"/>
                <a:cs typeface="Arial"/>
              </a:rPr>
              <a:t>verso aree più </a:t>
            </a:r>
            <a:r>
              <a:rPr lang="it-IT" sz="1400" dirty="0" err="1" smtClean="0">
                <a:latin typeface="Arial"/>
                <a:cs typeface="Arial"/>
              </a:rPr>
              <a:t>fred</a:t>
            </a:r>
            <a:r>
              <a:rPr lang="it-IT" sz="1400" dirty="0" smtClean="0">
                <a:latin typeface="Arial"/>
                <a:cs typeface="Arial"/>
              </a:rPr>
              <a:t>-de</a:t>
            </a:r>
            <a:r>
              <a:rPr lang="it-IT" sz="1400" dirty="0">
                <a:latin typeface="Arial"/>
                <a:cs typeface="Arial"/>
              </a:rPr>
              <a:t>; se la diminuzione di </a:t>
            </a:r>
            <a:r>
              <a:rPr lang="it-IT" sz="1400" dirty="0" smtClean="0">
                <a:latin typeface="Arial"/>
                <a:cs typeface="Arial"/>
              </a:rPr>
              <a:t>temperatura </a:t>
            </a:r>
            <a:r>
              <a:rPr lang="it-IT" sz="1400" dirty="0">
                <a:latin typeface="Arial"/>
                <a:cs typeface="Arial"/>
              </a:rPr>
              <a:t>comporta un abbassamento </a:t>
            </a:r>
            <a:r>
              <a:rPr lang="it-IT" sz="1400" dirty="0" smtClean="0">
                <a:latin typeface="Arial"/>
                <a:cs typeface="Arial"/>
              </a:rPr>
              <a:t>del-la </a:t>
            </a:r>
            <a:r>
              <a:rPr lang="it-IT" sz="1400" dirty="0">
                <a:latin typeface="Arial"/>
                <a:cs typeface="Arial"/>
              </a:rPr>
              <a:t>tensione di vapore a valori pari o inferiori all’umidità assoluta, quella relativa raggiunge la </a:t>
            </a:r>
            <a:r>
              <a:rPr lang="it-IT" sz="1400" dirty="0" smtClean="0">
                <a:latin typeface="Arial"/>
                <a:cs typeface="Arial"/>
              </a:rPr>
              <a:t>saturazione</a:t>
            </a:r>
            <a:r>
              <a:rPr lang="it-IT" sz="1400" dirty="0">
                <a:latin typeface="Arial"/>
                <a:cs typeface="Arial"/>
              </a:rPr>
              <a:t>; l’acqua oltre il 100 % condensa in goccioline che </a:t>
            </a:r>
            <a:r>
              <a:rPr lang="it-IT" sz="1400" dirty="0" smtClean="0">
                <a:latin typeface="Arial"/>
                <a:cs typeface="Arial"/>
              </a:rPr>
              <a:t>formano </a:t>
            </a:r>
            <a:r>
              <a:rPr lang="it-IT" sz="1400" dirty="0">
                <a:latin typeface="Arial"/>
                <a:cs typeface="Arial"/>
              </a:rPr>
              <a:t>le nubi. Viceversa un aumento di temperatura (per esempio al </a:t>
            </a:r>
            <a:r>
              <a:rPr lang="it-IT" sz="1400" dirty="0" smtClean="0">
                <a:latin typeface="Arial"/>
                <a:cs typeface="Arial"/>
              </a:rPr>
              <a:t>sorgere </a:t>
            </a:r>
            <a:r>
              <a:rPr lang="it-IT" sz="1400" dirty="0">
                <a:latin typeface="Arial"/>
                <a:cs typeface="Arial"/>
              </a:rPr>
              <a:t>del sole) determina un aumento della </a:t>
            </a:r>
            <a:r>
              <a:rPr lang="it-IT" sz="1400" dirty="0" err="1" smtClean="0">
                <a:latin typeface="Arial"/>
                <a:cs typeface="Arial"/>
              </a:rPr>
              <a:t>tensio</a:t>
            </a:r>
            <a:r>
              <a:rPr lang="it-IT" sz="1400" dirty="0" smtClean="0">
                <a:latin typeface="Arial"/>
                <a:cs typeface="Arial"/>
              </a:rPr>
              <a:t>-ne </a:t>
            </a:r>
            <a:r>
              <a:rPr lang="it-IT" sz="1400" dirty="0">
                <a:latin typeface="Arial"/>
                <a:cs typeface="Arial"/>
              </a:rPr>
              <a:t>di vapore e quindi un abbassamento dell’umidità relativa a valori </a:t>
            </a:r>
            <a:r>
              <a:rPr lang="it-IT" sz="1400" dirty="0" smtClean="0">
                <a:latin typeface="Arial"/>
                <a:cs typeface="Arial"/>
              </a:rPr>
              <a:t>inferiori </a:t>
            </a:r>
            <a:r>
              <a:rPr lang="it-IT" sz="1400" dirty="0">
                <a:latin typeface="Arial"/>
                <a:cs typeface="Arial"/>
              </a:rPr>
              <a:t>al 100 % con “riassorbimento” della nebbia </a:t>
            </a:r>
            <a:r>
              <a:rPr lang="it-IT" sz="1400" dirty="0" smtClean="0">
                <a:latin typeface="Arial"/>
                <a:cs typeface="Arial"/>
              </a:rPr>
              <a:t>(ritorno </a:t>
            </a:r>
            <a:r>
              <a:rPr lang="it-IT" sz="1400" dirty="0">
                <a:latin typeface="Arial"/>
                <a:cs typeface="Arial"/>
              </a:rPr>
              <a:t>alla fase </a:t>
            </a:r>
            <a:r>
              <a:rPr lang="it-IT" sz="1400" dirty="0" smtClean="0">
                <a:latin typeface="Arial"/>
                <a:cs typeface="Arial"/>
              </a:rPr>
              <a:t>gassosa </a:t>
            </a:r>
            <a:r>
              <a:rPr lang="it-IT" sz="1400" dirty="0">
                <a:latin typeface="Arial"/>
                <a:cs typeface="Arial"/>
              </a:rPr>
              <a:t>dell’acqua delle goccioline sospese </a:t>
            </a:r>
            <a:r>
              <a:rPr lang="it-IT" sz="1400" dirty="0" smtClean="0">
                <a:latin typeface="Arial"/>
                <a:cs typeface="Arial"/>
              </a:rPr>
              <a:t>nell’aria). </a:t>
            </a:r>
            <a:endParaRPr lang="it-IT" sz="1400" dirty="0">
              <a:latin typeface="Arial"/>
              <a:cs typeface="Arial"/>
            </a:endParaRPr>
          </a:p>
        </p:txBody>
      </p:sp>
      <p:sp>
        <p:nvSpPr>
          <p:cNvPr id="8" name="Rettangolo 7"/>
          <p:cNvSpPr/>
          <p:nvPr/>
        </p:nvSpPr>
        <p:spPr>
          <a:xfrm>
            <a:off x="5881499" y="3306131"/>
            <a:ext cx="3194585" cy="892552"/>
          </a:xfrm>
          <a:prstGeom prst="rect">
            <a:avLst/>
          </a:prstGeom>
        </p:spPr>
        <p:txBody>
          <a:bodyPr wrap="square">
            <a:spAutoFit/>
          </a:bodyPr>
          <a:lstStyle/>
          <a:p>
            <a:pPr algn="just"/>
            <a:r>
              <a:rPr lang="it-IT" sz="1300" b="1" dirty="0" smtClean="0">
                <a:solidFill>
                  <a:srgbClr val="0000FF"/>
                </a:solidFill>
                <a:latin typeface="Arial"/>
                <a:cs typeface="Arial"/>
              </a:rPr>
              <a:t>Inversione </a:t>
            </a:r>
            <a:r>
              <a:rPr lang="it-IT" sz="1300" b="1" dirty="0">
                <a:solidFill>
                  <a:srgbClr val="0000FF"/>
                </a:solidFill>
                <a:latin typeface="Arial"/>
                <a:cs typeface="Arial"/>
              </a:rPr>
              <a:t>termica al suolo</a:t>
            </a:r>
            <a:r>
              <a:rPr lang="it-IT" sz="1300" dirty="0">
                <a:latin typeface="Arial"/>
                <a:cs typeface="Arial"/>
              </a:rPr>
              <a:t>. In </a:t>
            </a:r>
            <a:r>
              <a:rPr lang="it-IT" sz="1300" dirty="0" smtClean="0">
                <a:latin typeface="Arial"/>
                <a:cs typeface="Arial"/>
              </a:rPr>
              <a:t>uno strato </a:t>
            </a:r>
            <a:r>
              <a:rPr lang="it-IT" sz="1300" dirty="0">
                <a:latin typeface="Arial"/>
                <a:cs typeface="Arial"/>
              </a:rPr>
              <a:t>d’aria </a:t>
            </a:r>
            <a:r>
              <a:rPr lang="it-IT" sz="1300" dirty="0" smtClean="0">
                <a:latin typeface="Arial"/>
                <a:cs typeface="Arial"/>
              </a:rPr>
              <a:t>sul terreno </a:t>
            </a:r>
            <a:r>
              <a:rPr lang="it-IT" sz="1300" dirty="0">
                <a:latin typeface="Arial"/>
                <a:cs typeface="Arial"/>
              </a:rPr>
              <a:t>(da pochi metri a qualche decametro) si ha un </a:t>
            </a:r>
            <a:r>
              <a:rPr lang="it-IT" sz="1300" dirty="0" smtClean="0">
                <a:latin typeface="Arial"/>
                <a:cs typeface="Arial"/>
              </a:rPr>
              <a:t>abbassa-mento della  temperatura  favorito da un </a:t>
            </a:r>
            <a:endParaRPr lang="it-IT" sz="1300" dirty="0">
              <a:latin typeface="Arial"/>
              <a:cs typeface="Arial"/>
            </a:endParaRPr>
          </a:p>
        </p:txBody>
      </p:sp>
      <p:pic>
        <p:nvPicPr>
          <p:cNvPr id="12" name="Immagine 11" descr="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1729" y="514960"/>
            <a:ext cx="3038330" cy="2779943"/>
          </a:xfrm>
          <a:prstGeom prst="rect">
            <a:avLst/>
          </a:prstGeom>
          <a:ln w="38100">
            <a:solidFill>
              <a:srgbClr val="FF0000"/>
            </a:solidFill>
          </a:ln>
        </p:spPr>
      </p:pic>
      <p:sp>
        <p:nvSpPr>
          <p:cNvPr id="10" name="Rettangolo 9"/>
          <p:cNvSpPr/>
          <p:nvPr/>
        </p:nvSpPr>
        <p:spPr>
          <a:xfrm>
            <a:off x="71186" y="4710310"/>
            <a:ext cx="9004898" cy="492443"/>
          </a:xfrm>
          <a:prstGeom prst="rect">
            <a:avLst/>
          </a:prstGeom>
        </p:spPr>
        <p:txBody>
          <a:bodyPr wrap="square">
            <a:spAutoFit/>
          </a:bodyPr>
          <a:lstStyle/>
          <a:p>
            <a:pPr algn="just"/>
            <a:r>
              <a:rPr lang="it-IT" sz="1300" dirty="0">
                <a:solidFill>
                  <a:srgbClr val="FFFF00"/>
                </a:solidFill>
                <a:latin typeface="Arial"/>
                <a:cs typeface="Arial"/>
              </a:rPr>
              <a:t>L’</a:t>
            </a:r>
            <a:r>
              <a:rPr lang="it-IT" sz="1300" b="1" dirty="0">
                <a:solidFill>
                  <a:srgbClr val="FFFF00"/>
                </a:solidFill>
                <a:latin typeface="Arial"/>
                <a:cs typeface="Arial"/>
              </a:rPr>
              <a:t>inversione termica al suolo </a:t>
            </a:r>
            <a:r>
              <a:rPr lang="it-IT" sz="1300" dirty="0" smtClean="0">
                <a:solidFill>
                  <a:srgbClr val="FFFF00"/>
                </a:solidFill>
                <a:latin typeface="Arial"/>
                <a:cs typeface="Arial"/>
              </a:rPr>
              <a:t>può interessa anche </a:t>
            </a:r>
            <a:r>
              <a:rPr lang="it-IT" sz="1300" dirty="0">
                <a:solidFill>
                  <a:srgbClr val="FFFF00"/>
                </a:solidFill>
                <a:latin typeface="Arial"/>
                <a:cs typeface="Arial"/>
              </a:rPr>
              <a:t>strati di un certo spessore e coinvolgere intere vallate originando formazioni nebbiose che ristagnano in basso, sotto un cielo </a:t>
            </a:r>
            <a:r>
              <a:rPr lang="it-IT" sz="1300" dirty="0" smtClean="0">
                <a:solidFill>
                  <a:srgbClr val="FFFF00"/>
                </a:solidFill>
                <a:latin typeface="Arial"/>
                <a:cs typeface="Arial"/>
              </a:rPr>
              <a:t>sereno (val Susa all’inizio dell’inverno, ancora senza neve). </a:t>
            </a:r>
            <a:endParaRPr lang="it-IT" sz="1300" dirty="0">
              <a:solidFill>
                <a:srgbClr val="FFFF00"/>
              </a:solidFill>
              <a:latin typeface="Arial"/>
              <a:cs typeface="Arial"/>
            </a:endParaRPr>
          </a:p>
        </p:txBody>
      </p:sp>
      <p:sp>
        <p:nvSpPr>
          <p:cNvPr id="13" name="CasellaDiTesto 12"/>
          <p:cNvSpPr txBox="1"/>
          <p:nvPr/>
        </p:nvSpPr>
        <p:spPr>
          <a:xfrm>
            <a:off x="162998" y="4071279"/>
            <a:ext cx="8913086" cy="492443"/>
          </a:xfrm>
          <a:prstGeom prst="rect">
            <a:avLst/>
          </a:prstGeom>
          <a:noFill/>
        </p:spPr>
        <p:txBody>
          <a:bodyPr wrap="square" rtlCol="0">
            <a:spAutoFit/>
          </a:bodyPr>
          <a:lstStyle/>
          <a:p>
            <a:pPr algn="just"/>
            <a:r>
              <a:rPr lang="it-IT" sz="1300" dirty="0" smtClean="0">
                <a:latin typeface="Arial"/>
                <a:cs typeface="Arial"/>
              </a:rPr>
              <a:t>forte </a:t>
            </a:r>
            <a:r>
              <a:rPr lang="it-IT" sz="1300" dirty="0">
                <a:latin typeface="Arial"/>
                <a:cs typeface="Arial"/>
              </a:rPr>
              <a:t>irraggiamento del suolo. Per il raffreddamento l’acqua contenuta nell’aria condensa con formazione di </a:t>
            </a:r>
            <a:r>
              <a:rPr lang="it-IT" sz="1300" b="1" dirty="0">
                <a:solidFill>
                  <a:srgbClr val="0000FF"/>
                </a:solidFill>
                <a:latin typeface="Arial"/>
                <a:cs typeface="Arial"/>
              </a:rPr>
              <a:t>nebbie di irraggiamento</a:t>
            </a:r>
            <a:r>
              <a:rPr lang="it-IT" sz="1300" dirty="0">
                <a:latin typeface="Arial"/>
                <a:cs typeface="Arial"/>
              </a:rPr>
              <a:t>. Il fenomeno è frequente nelle basse pianure, soprattutto nella stagione invernale. </a:t>
            </a:r>
          </a:p>
        </p:txBody>
      </p:sp>
    </p:spTree>
    <p:extLst>
      <p:ext uri="{BB962C8B-B14F-4D97-AF65-F5344CB8AC3E}">
        <p14:creationId xmlns:p14="http://schemas.microsoft.com/office/powerpoint/2010/main" val="321891705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4786724" y="139128"/>
            <a:ext cx="4164586" cy="923330"/>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a:t>
            </a:r>
          </a:p>
          <a:p>
            <a:pPr algn="ctr"/>
            <a:r>
              <a:rPr lang="it-IT" b="1" dirty="0" smtClean="0">
                <a:solidFill>
                  <a:srgbClr val="FF0000"/>
                </a:solidFill>
              </a:rPr>
              <a:t>10 - </a:t>
            </a:r>
            <a:r>
              <a:rPr lang="it-IT" b="1" dirty="0" smtClean="0">
                <a:solidFill>
                  <a:srgbClr val="FF0000"/>
                </a:solidFill>
              </a:rPr>
              <a:t>Teoria cinetica della materia</a:t>
            </a:r>
            <a:endParaRPr lang="it-IT" b="1" dirty="0">
              <a:solidFill>
                <a:srgbClr val="FF0000"/>
              </a:solidFill>
            </a:endParaRPr>
          </a:p>
        </p:txBody>
      </p:sp>
      <p:pic>
        <p:nvPicPr>
          <p:cNvPr id="5" name="Immagine 4" descr="teoria cinetic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261" y="156646"/>
            <a:ext cx="4573463" cy="6552457"/>
          </a:xfrm>
          <a:prstGeom prst="rect">
            <a:avLst/>
          </a:prstGeom>
          <a:ln w="38100">
            <a:solidFill>
              <a:srgbClr val="FF0000"/>
            </a:solidFill>
          </a:ln>
        </p:spPr>
      </p:pic>
      <p:sp>
        <p:nvSpPr>
          <p:cNvPr id="6" name="Rettangolo 5"/>
          <p:cNvSpPr/>
          <p:nvPr/>
        </p:nvSpPr>
        <p:spPr>
          <a:xfrm>
            <a:off x="4786723" y="1110269"/>
            <a:ext cx="4225897" cy="5693865"/>
          </a:xfrm>
          <a:prstGeom prst="rect">
            <a:avLst/>
          </a:prstGeom>
        </p:spPr>
        <p:txBody>
          <a:bodyPr wrap="square">
            <a:spAutoFit/>
          </a:bodyPr>
          <a:lstStyle/>
          <a:p>
            <a:pPr algn="just" hangingPunct="0"/>
            <a:r>
              <a:rPr lang="it-IT" sz="1400" dirty="0">
                <a:latin typeface="Arial"/>
                <a:cs typeface="Arial"/>
              </a:rPr>
              <a:t>I </a:t>
            </a:r>
            <a:r>
              <a:rPr lang="it-IT" sz="1400" b="1" dirty="0">
                <a:latin typeface="Arial"/>
                <a:cs typeface="Arial"/>
              </a:rPr>
              <a:t>passaggi di stato dell’acqua</a:t>
            </a:r>
            <a:r>
              <a:rPr lang="it-IT" sz="1400" dirty="0">
                <a:latin typeface="Arial"/>
                <a:cs typeface="Arial"/>
              </a:rPr>
              <a:t> sono condizionati da </a:t>
            </a:r>
            <a:r>
              <a:rPr lang="it-IT" sz="1400" dirty="0" smtClean="0">
                <a:latin typeface="Arial"/>
                <a:cs typeface="Arial"/>
              </a:rPr>
              <a:t>notevoli scambi </a:t>
            </a:r>
            <a:r>
              <a:rPr lang="it-IT" sz="1400" dirty="0">
                <a:latin typeface="Arial"/>
                <a:cs typeface="Arial"/>
              </a:rPr>
              <a:t>di </a:t>
            </a:r>
            <a:r>
              <a:rPr lang="it-IT" sz="1400" dirty="0" smtClean="0">
                <a:latin typeface="Arial"/>
                <a:cs typeface="Arial"/>
              </a:rPr>
              <a:t>energia, tra i più elevati ri-spetto alla maggior parte delle sostanze (valori espressi </a:t>
            </a:r>
            <a:r>
              <a:rPr lang="it-IT" sz="1400" dirty="0">
                <a:latin typeface="Arial"/>
                <a:cs typeface="Arial"/>
              </a:rPr>
              <a:t>in calorie per grammo d’acqua </a:t>
            </a:r>
            <a:r>
              <a:rPr lang="it-IT" sz="1400" dirty="0" smtClean="0">
                <a:latin typeface="Arial"/>
                <a:cs typeface="Arial"/>
              </a:rPr>
              <a:t>ed </a:t>
            </a:r>
            <a:r>
              <a:rPr lang="it-IT" sz="1400" dirty="0">
                <a:latin typeface="Arial"/>
                <a:cs typeface="Arial"/>
              </a:rPr>
              <a:t>in </a:t>
            </a:r>
            <a:r>
              <a:rPr lang="it-IT" sz="1400" dirty="0" err="1" smtClean="0">
                <a:latin typeface="Arial"/>
                <a:cs typeface="Arial"/>
              </a:rPr>
              <a:t>Jou</a:t>
            </a:r>
            <a:r>
              <a:rPr lang="it-IT" sz="1400" dirty="0" smtClean="0">
                <a:latin typeface="Arial"/>
                <a:cs typeface="Arial"/>
              </a:rPr>
              <a:t>-le</a:t>
            </a:r>
            <a:r>
              <a:rPr lang="it-IT" sz="1400" dirty="0">
                <a:latin typeface="Arial"/>
                <a:cs typeface="Arial"/>
              </a:rPr>
              <a:t>/grammo). </a:t>
            </a:r>
            <a:r>
              <a:rPr lang="it-IT" sz="1400" dirty="0" smtClean="0">
                <a:latin typeface="Arial"/>
                <a:cs typeface="Arial"/>
              </a:rPr>
              <a:t>Il </a:t>
            </a:r>
            <a:r>
              <a:rPr lang="it-IT" sz="1400" b="1" dirty="0">
                <a:latin typeface="Arial"/>
                <a:cs typeface="Arial"/>
              </a:rPr>
              <a:t>calore latente di fusione</a:t>
            </a:r>
            <a:r>
              <a:rPr lang="it-IT" sz="1400" dirty="0">
                <a:latin typeface="Arial"/>
                <a:cs typeface="Arial"/>
              </a:rPr>
              <a:t> è l’energia necessaria per </a:t>
            </a:r>
            <a:r>
              <a:rPr lang="it-IT" sz="1400" dirty="0" smtClean="0">
                <a:latin typeface="Arial"/>
                <a:cs typeface="Arial"/>
              </a:rPr>
              <a:t>rompere </a:t>
            </a:r>
            <a:r>
              <a:rPr lang="it-IT" sz="1400" dirty="0">
                <a:latin typeface="Arial"/>
                <a:cs typeface="Arial"/>
              </a:rPr>
              <a:t>parzialmente i legami che </a:t>
            </a:r>
            <a:r>
              <a:rPr lang="it-IT" sz="1400" dirty="0" smtClean="0">
                <a:latin typeface="Arial"/>
                <a:cs typeface="Arial"/>
              </a:rPr>
              <a:t>vincolano </a:t>
            </a:r>
            <a:r>
              <a:rPr lang="it-IT" sz="1400" dirty="0">
                <a:latin typeface="Arial"/>
                <a:cs typeface="Arial"/>
              </a:rPr>
              <a:t>le particelle in un reticolo cristallino </a:t>
            </a:r>
            <a:r>
              <a:rPr lang="it-IT" sz="1400" dirty="0" err="1" smtClean="0">
                <a:latin typeface="Arial"/>
                <a:cs typeface="Arial"/>
              </a:rPr>
              <a:t>ordi</a:t>
            </a:r>
            <a:r>
              <a:rPr lang="it-IT" sz="1400" dirty="0" smtClean="0">
                <a:latin typeface="Arial"/>
                <a:cs typeface="Arial"/>
              </a:rPr>
              <a:t>-nato </a:t>
            </a:r>
            <a:r>
              <a:rPr lang="it-IT" sz="1400" dirty="0">
                <a:latin typeface="Arial"/>
                <a:cs typeface="Arial"/>
              </a:rPr>
              <a:t>e caratterizzato dal massimo </a:t>
            </a:r>
            <a:r>
              <a:rPr lang="it-IT" sz="1400" dirty="0" smtClean="0">
                <a:latin typeface="Arial"/>
                <a:cs typeface="Arial"/>
              </a:rPr>
              <a:t>ordine</a:t>
            </a:r>
            <a:r>
              <a:rPr lang="it-IT" sz="1400" dirty="0">
                <a:latin typeface="Arial"/>
                <a:cs typeface="Arial"/>
              </a:rPr>
              <a:t>.</a:t>
            </a:r>
          </a:p>
          <a:p>
            <a:pPr algn="just" hangingPunct="0"/>
            <a:r>
              <a:rPr lang="it-IT" sz="1400" dirty="0">
                <a:latin typeface="Arial"/>
                <a:cs typeface="Arial"/>
              </a:rPr>
              <a:t>Il </a:t>
            </a:r>
            <a:r>
              <a:rPr lang="it-IT" sz="1400" b="1" dirty="0">
                <a:latin typeface="Arial"/>
                <a:cs typeface="Arial"/>
              </a:rPr>
              <a:t>calore latente di </a:t>
            </a:r>
            <a:r>
              <a:rPr lang="it-IT" sz="1400" b="1" dirty="0" smtClean="0">
                <a:latin typeface="Arial"/>
                <a:cs typeface="Arial"/>
              </a:rPr>
              <a:t>evaporazione</a:t>
            </a:r>
            <a:r>
              <a:rPr lang="it-IT" sz="1400" dirty="0" smtClean="0">
                <a:latin typeface="Arial"/>
                <a:cs typeface="Arial"/>
              </a:rPr>
              <a:t> (maggiore </a:t>
            </a:r>
            <a:r>
              <a:rPr lang="it-IT" sz="1400" dirty="0">
                <a:latin typeface="Arial"/>
                <a:cs typeface="Arial"/>
              </a:rPr>
              <a:t>del </a:t>
            </a:r>
            <a:r>
              <a:rPr lang="it-IT" sz="1400" dirty="0" smtClean="0">
                <a:latin typeface="Arial"/>
                <a:cs typeface="Arial"/>
              </a:rPr>
              <a:t>precedente</a:t>
            </a:r>
            <a:r>
              <a:rPr lang="it-IT" sz="1400" dirty="0">
                <a:latin typeface="Arial"/>
                <a:cs typeface="Arial"/>
              </a:rPr>
              <a:t>) è l’energia </a:t>
            </a:r>
            <a:r>
              <a:rPr lang="it-IT" sz="1400" dirty="0" smtClean="0">
                <a:latin typeface="Arial"/>
                <a:cs typeface="Arial"/>
              </a:rPr>
              <a:t>necessaria </a:t>
            </a:r>
            <a:r>
              <a:rPr lang="it-IT" sz="1400" dirty="0">
                <a:latin typeface="Arial"/>
                <a:cs typeface="Arial"/>
              </a:rPr>
              <a:t>per rompere </a:t>
            </a:r>
            <a:r>
              <a:rPr lang="it-IT" sz="1400" dirty="0" smtClean="0">
                <a:latin typeface="Arial"/>
                <a:cs typeface="Arial"/>
              </a:rPr>
              <a:t>definitivamente </a:t>
            </a:r>
            <a:r>
              <a:rPr lang="it-IT" sz="1400" dirty="0">
                <a:latin typeface="Arial"/>
                <a:cs typeface="Arial"/>
              </a:rPr>
              <a:t>i legami tra le </a:t>
            </a:r>
            <a:r>
              <a:rPr lang="it-IT" sz="1400" dirty="0" smtClean="0">
                <a:latin typeface="Arial"/>
                <a:cs typeface="Arial"/>
              </a:rPr>
              <a:t>particelle</a:t>
            </a:r>
            <a:r>
              <a:rPr lang="it-IT" sz="1400" dirty="0">
                <a:latin typeface="Arial"/>
                <a:cs typeface="Arial"/>
              </a:rPr>
              <a:t>, </a:t>
            </a:r>
            <a:r>
              <a:rPr lang="it-IT" sz="1400" dirty="0" smtClean="0">
                <a:latin typeface="Arial"/>
                <a:cs typeface="Arial"/>
              </a:rPr>
              <a:t>lasciando-le completamente </a:t>
            </a:r>
            <a:r>
              <a:rPr lang="it-IT" sz="1400" dirty="0">
                <a:latin typeface="Arial"/>
                <a:cs typeface="Arial"/>
              </a:rPr>
              <a:t>libere di muoversi nello spazio c</a:t>
            </a:r>
            <a:r>
              <a:rPr lang="it-IT" sz="1400" dirty="0" smtClean="0">
                <a:latin typeface="Arial"/>
                <a:cs typeface="Arial"/>
              </a:rPr>
              <a:t>on moti caotici</a:t>
            </a:r>
            <a:r>
              <a:rPr lang="it-IT" sz="1400" dirty="0">
                <a:latin typeface="Arial"/>
                <a:cs typeface="Arial"/>
              </a:rPr>
              <a:t>.</a:t>
            </a:r>
          </a:p>
          <a:p>
            <a:pPr algn="just" hangingPunct="0"/>
            <a:r>
              <a:rPr lang="it-IT" sz="1400" dirty="0">
                <a:latin typeface="Arial"/>
                <a:cs typeface="Arial"/>
              </a:rPr>
              <a:t>Durante i passaggi di stato, nonostante gli scambi di </a:t>
            </a:r>
            <a:r>
              <a:rPr lang="it-IT" sz="1400" dirty="0" smtClean="0">
                <a:latin typeface="Arial"/>
                <a:cs typeface="Arial"/>
              </a:rPr>
              <a:t>energia</a:t>
            </a:r>
            <a:r>
              <a:rPr lang="it-IT" sz="1400" dirty="0">
                <a:latin typeface="Arial"/>
                <a:cs typeface="Arial"/>
              </a:rPr>
              <a:t>, la temperatura rimane </a:t>
            </a:r>
            <a:r>
              <a:rPr lang="it-IT" sz="1400" dirty="0" smtClean="0">
                <a:latin typeface="Arial"/>
                <a:cs typeface="Arial"/>
              </a:rPr>
              <a:t>costante</a:t>
            </a:r>
            <a:r>
              <a:rPr lang="it-IT" sz="1400" dirty="0">
                <a:latin typeface="Arial"/>
                <a:cs typeface="Arial"/>
              </a:rPr>
              <a:t>. Il </a:t>
            </a:r>
            <a:r>
              <a:rPr lang="it-IT" sz="1400" dirty="0" smtClean="0">
                <a:latin typeface="Arial"/>
                <a:cs typeface="Arial"/>
              </a:rPr>
              <a:t>dia-gramma </a:t>
            </a:r>
            <a:r>
              <a:rPr lang="it-IT" sz="1400" dirty="0">
                <a:latin typeface="Arial"/>
                <a:cs typeface="Arial"/>
              </a:rPr>
              <a:t>di </a:t>
            </a:r>
            <a:r>
              <a:rPr lang="it-IT" sz="1400" dirty="0" smtClean="0">
                <a:latin typeface="Arial"/>
                <a:cs typeface="Arial"/>
              </a:rPr>
              <a:t>riscaldamento </a:t>
            </a:r>
            <a:r>
              <a:rPr lang="it-IT" sz="1400" dirty="0">
                <a:latin typeface="Arial"/>
                <a:cs typeface="Arial"/>
              </a:rPr>
              <a:t>dell’acqua infatti </a:t>
            </a:r>
            <a:r>
              <a:rPr lang="it-IT" sz="1400" dirty="0" err="1" smtClean="0">
                <a:latin typeface="Arial"/>
                <a:cs typeface="Arial"/>
              </a:rPr>
              <a:t>eviden</a:t>
            </a:r>
            <a:r>
              <a:rPr lang="it-IT" sz="1400" dirty="0" smtClean="0">
                <a:latin typeface="Arial"/>
                <a:cs typeface="Arial"/>
              </a:rPr>
              <a:t>-zia </a:t>
            </a:r>
            <a:r>
              <a:rPr lang="it-IT" sz="1400" dirty="0">
                <a:latin typeface="Arial"/>
                <a:cs typeface="Arial"/>
              </a:rPr>
              <a:t>due </a:t>
            </a:r>
            <a:r>
              <a:rPr lang="it-IT" sz="1400" b="1" dirty="0">
                <a:latin typeface="Arial"/>
                <a:cs typeface="Arial"/>
              </a:rPr>
              <a:t>soste </a:t>
            </a:r>
            <a:r>
              <a:rPr lang="it-IT" sz="1400" b="1" dirty="0" smtClean="0">
                <a:latin typeface="Arial"/>
                <a:cs typeface="Arial"/>
              </a:rPr>
              <a:t>termiche:</a:t>
            </a:r>
            <a:r>
              <a:rPr lang="it-IT" sz="1400" dirty="0" smtClean="0">
                <a:latin typeface="Arial"/>
                <a:cs typeface="Arial"/>
              </a:rPr>
              <a:t> continuando </a:t>
            </a:r>
            <a:r>
              <a:rPr lang="it-IT" sz="1400" dirty="0">
                <a:latin typeface="Arial"/>
                <a:cs typeface="Arial"/>
              </a:rPr>
              <a:t>a </a:t>
            </a:r>
            <a:r>
              <a:rPr lang="it-IT" sz="1400" dirty="0" smtClean="0">
                <a:latin typeface="Arial"/>
                <a:cs typeface="Arial"/>
              </a:rPr>
              <a:t>fornire ca-</a:t>
            </a:r>
            <a:r>
              <a:rPr lang="it-IT" sz="1400" dirty="0" err="1" smtClean="0">
                <a:latin typeface="Arial"/>
                <a:cs typeface="Arial"/>
              </a:rPr>
              <a:t>lore</a:t>
            </a:r>
            <a:r>
              <a:rPr lang="it-IT" sz="1400" dirty="0" smtClean="0">
                <a:latin typeface="Arial"/>
                <a:cs typeface="Arial"/>
              </a:rPr>
              <a:t> </a:t>
            </a:r>
            <a:r>
              <a:rPr lang="it-IT" sz="1400" dirty="0">
                <a:latin typeface="Arial"/>
                <a:cs typeface="Arial"/>
              </a:rPr>
              <a:t>la temperatura </a:t>
            </a:r>
            <a:r>
              <a:rPr lang="it-IT" sz="1400" dirty="0" smtClean="0">
                <a:latin typeface="Arial"/>
                <a:cs typeface="Arial"/>
              </a:rPr>
              <a:t>rimane </a:t>
            </a:r>
            <a:r>
              <a:rPr lang="it-IT" sz="1400" dirty="0">
                <a:latin typeface="Arial"/>
                <a:cs typeface="Arial"/>
              </a:rPr>
              <a:t>costante (uguale al </a:t>
            </a:r>
            <a:r>
              <a:rPr lang="it-IT" sz="1400" dirty="0" smtClean="0">
                <a:latin typeface="Arial"/>
                <a:cs typeface="Arial"/>
              </a:rPr>
              <a:t>pun-to </a:t>
            </a:r>
            <a:r>
              <a:rPr lang="it-IT" sz="1400" dirty="0">
                <a:latin typeface="Arial"/>
                <a:cs typeface="Arial"/>
              </a:rPr>
              <a:t>crioscopico = 0 °C) finché tutto il ghiaccio non </a:t>
            </a:r>
            <a:r>
              <a:rPr lang="it-IT" sz="1400" dirty="0" smtClean="0">
                <a:latin typeface="Arial"/>
                <a:cs typeface="Arial"/>
              </a:rPr>
              <a:t>fonde </a:t>
            </a:r>
            <a:r>
              <a:rPr lang="it-IT" sz="1400" dirty="0">
                <a:latin typeface="Arial"/>
                <a:cs typeface="Arial"/>
              </a:rPr>
              <a:t>in acqua liquida. La sosta </a:t>
            </a:r>
            <a:r>
              <a:rPr lang="it-IT" sz="1400" dirty="0" smtClean="0">
                <a:latin typeface="Arial"/>
                <a:cs typeface="Arial"/>
              </a:rPr>
              <a:t>termica </a:t>
            </a:r>
            <a:r>
              <a:rPr lang="it-IT" sz="1400" dirty="0">
                <a:latin typeface="Arial"/>
                <a:cs typeface="Arial"/>
              </a:rPr>
              <a:t>relativa al </a:t>
            </a:r>
            <a:r>
              <a:rPr lang="it-IT" sz="1400" dirty="0" smtClean="0">
                <a:latin typeface="Arial"/>
                <a:cs typeface="Arial"/>
              </a:rPr>
              <a:t>processo </a:t>
            </a:r>
            <a:r>
              <a:rPr lang="it-IT" sz="1400" dirty="0">
                <a:latin typeface="Arial"/>
                <a:cs typeface="Arial"/>
              </a:rPr>
              <a:t>di </a:t>
            </a:r>
            <a:r>
              <a:rPr lang="it-IT" sz="1400" dirty="0" smtClean="0">
                <a:latin typeface="Arial"/>
                <a:cs typeface="Arial"/>
              </a:rPr>
              <a:t>ebollizione </a:t>
            </a:r>
            <a:r>
              <a:rPr lang="it-IT" sz="1400" dirty="0">
                <a:latin typeface="Arial"/>
                <a:cs typeface="Arial"/>
              </a:rPr>
              <a:t>è più lunga, perché </a:t>
            </a:r>
            <a:r>
              <a:rPr lang="it-IT" sz="1400" dirty="0" smtClean="0">
                <a:latin typeface="Arial"/>
                <a:cs typeface="Arial"/>
              </a:rPr>
              <a:t>mag-</a:t>
            </a:r>
            <a:r>
              <a:rPr lang="it-IT" sz="1400" dirty="0" err="1" smtClean="0">
                <a:latin typeface="Arial"/>
                <a:cs typeface="Arial"/>
              </a:rPr>
              <a:t>giore</a:t>
            </a:r>
            <a:r>
              <a:rPr lang="it-IT" sz="1400" dirty="0" smtClean="0">
                <a:latin typeface="Arial"/>
                <a:cs typeface="Arial"/>
              </a:rPr>
              <a:t> </a:t>
            </a:r>
            <a:r>
              <a:rPr lang="it-IT" sz="1400" dirty="0">
                <a:latin typeface="Arial"/>
                <a:cs typeface="Arial"/>
              </a:rPr>
              <a:t>è il calore latente di vaporizzazione (540 </a:t>
            </a:r>
            <a:r>
              <a:rPr lang="it-IT" sz="1400" dirty="0" err="1">
                <a:latin typeface="Arial"/>
                <a:cs typeface="Arial"/>
              </a:rPr>
              <a:t>cal</a:t>
            </a:r>
            <a:r>
              <a:rPr lang="it-IT" sz="1400" dirty="0">
                <a:latin typeface="Arial"/>
                <a:cs typeface="Arial"/>
              </a:rPr>
              <a:t>/g) </a:t>
            </a:r>
            <a:r>
              <a:rPr lang="it-IT" sz="1400" dirty="0" smtClean="0">
                <a:latin typeface="Arial"/>
                <a:cs typeface="Arial"/>
              </a:rPr>
              <a:t>rispetto </a:t>
            </a:r>
            <a:r>
              <a:rPr lang="it-IT" sz="1400" dirty="0">
                <a:latin typeface="Arial"/>
                <a:cs typeface="Arial"/>
              </a:rPr>
              <a:t>a quello di fusione (80 </a:t>
            </a:r>
            <a:r>
              <a:rPr lang="it-IT" sz="1400" dirty="0" err="1">
                <a:latin typeface="Arial"/>
                <a:cs typeface="Arial"/>
              </a:rPr>
              <a:t>cal</a:t>
            </a:r>
            <a:r>
              <a:rPr lang="it-IT" sz="1400" dirty="0">
                <a:latin typeface="Arial"/>
                <a:cs typeface="Arial"/>
              </a:rPr>
              <a:t>/g).</a:t>
            </a:r>
          </a:p>
          <a:p>
            <a:pPr algn="just"/>
            <a:r>
              <a:rPr lang="it-IT" sz="1400" dirty="0">
                <a:latin typeface="Arial"/>
                <a:cs typeface="Arial"/>
              </a:rPr>
              <a:t>La forma del diagramma di </a:t>
            </a:r>
            <a:r>
              <a:rPr lang="it-IT" sz="1400" dirty="0" smtClean="0">
                <a:latin typeface="Arial"/>
                <a:cs typeface="Arial"/>
              </a:rPr>
              <a:t>riscaldamento </a:t>
            </a:r>
            <a:r>
              <a:rPr lang="it-IT" sz="1400" dirty="0">
                <a:latin typeface="Arial"/>
                <a:cs typeface="Arial"/>
              </a:rPr>
              <a:t>è </a:t>
            </a:r>
            <a:r>
              <a:rPr lang="it-IT" sz="1400" dirty="0" smtClean="0">
                <a:latin typeface="Arial"/>
                <a:cs typeface="Arial"/>
              </a:rPr>
              <a:t>condi-</a:t>
            </a:r>
            <a:r>
              <a:rPr lang="it-IT" sz="1400" dirty="0" err="1" smtClean="0">
                <a:latin typeface="Arial"/>
                <a:cs typeface="Arial"/>
              </a:rPr>
              <a:t>zionata</a:t>
            </a:r>
            <a:r>
              <a:rPr lang="it-IT" sz="1400" dirty="0" smtClean="0">
                <a:latin typeface="Arial"/>
                <a:cs typeface="Arial"/>
              </a:rPr>
              <a:t> </a:t>
            </a:r>
            <a:r>
              <a:rPr lang="it-IT" sz="1400" dirty="0">
                <a:latin typeface="Arial"/>
                <a:cs typeface="Arial"/>
              </a:rPr>
              <a:t>dai valori dei </a:t>
            </a:r>
            <a:r>
              <a:rPr lang="it-IT" sz="1400" b="1" dirty="0">
                <a:latin typeface="Arial"/>
                <a:cs typeface="Arial"/>
              </a:rPr>
              <a:t>punti </a:t>
            </a:r>
            <a:r>
              <a:rPr lang="it-IT" sz="1400" b="1" dirty="0" err="1" smtClean="0">
                <a:latin typeface="Arial"/>
                <a:cs typeface="Arial"/>
              </a:rPr>
              <a:t>crisoscopico</a:t>
            </a:r>
            <a:r>
              <a:rPr lang="it-IT" sz="1400" dirty="0" smtClean="0">
                <a:latin typeface="Arial"/>
                <a:cs typeface="Arial"/>
              </a:rPr>
              <a:t> </a:t>
            </a:r>
            <a:r>
              <a:rPr lang="it-IT" sz="1400" dirty="0">
                <a:latin typeface="Arial"/>
                <a:cs typeface="Arial"/>
              </a:rPr>
              <a:t>(</a:t>
            </a:r>
            <a:r>
              <a:rPr lang="it-IT" sz="1400" b="1" dirty="0">
                <a:latin typeface="Arial"/>
                <a:cs typeface="Arial"/>
              </a:rPr>
              <a:t>0 °C</a:t>
            </a:r>
            <a:r>
              <a:rPr lang="it-IT" sz="1400" dirty="0">
                <a:latin typeface="Arial"/>
                <a:cs typeface="Arial"/>
              </a:rPr>
              <a:t>) ed </a:t>
            </a:r>
            <a:r>
              <a:rPr lang="it-IT" sz="1400" b="1" dirty="0">
                <a:latin typeface="Arial"/>
                <a:cs typeface="Arial"/>
              </a:rPr>
              <a:t>ebullioscopio</a:t>
            </a:r>
            <a:r>
              <a:rPr lang="it-IT" sz="1400" dirty="0">
                <a:latin typeface="Arial"/>
                <a:cs typeface="Arial"/>
              </a:rPr>
              <a:t> (</a:t>
            </a:r>
            <a:r>
              <a:rPr lang="it-IT" sz="1400" b="1" dirty="0">
                <a:latin typeface="Arial"/>
                <a:cs typeface="Arial"/>
              </a:rPr>
              <a:t>100 °C</a:t>
            </a:r>
            <a:r>
              <a:rPr lang="it-IT" sz="1400" dirty="0">
                <a:latin typeface="Arial"/>
                <a:cs typeface="Arial"/>
              </a:rPr>
              <a:t>)</a:t>
            </a:r>
            <a:r>
              <a:rPr lang="it-IT" sz="1400" dirty="0" smtClean="0">
                <a:effectLst/>
                <a:latin typeface="Arial"/>
                <a:cs typeface="Arial"/>
              </a:rPr>
              <a:t> .</a:t>
            </a:r>
            <a:endParaRPr lang="it-IT" sz="1400" dirty="0">
              <a:latin typeface="Arial"/>
              <a:cs typeface="Arial"/>
            </a:endParaRPr>
          </a:p>
        </p:txBody>
      </p:sp>
    </p:spTree>
    <p:extLst>
      <p:ext uri="{BB962C8B-B14F-4D97-AF65-F5344CB8AC3E}">
        <p14:creationId xmlns:p14="http://schemas.microsoft.com/office/powerpoint/2010/main" val="1706093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47579" y="218831"/>
            <a:ext cx="8515684"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 </a:t>
            </a:r>
            <a:r>
              <a:rPr lang="it-IT" b="1" dirty="0" smtClean="0">
                <a:solidFill>
                  <a:srgbClr val="FF0000"/>
                </a:solidFill>
              </a:rPr>
              <a:t>11 </a:t>
            </a:r>
            <a:r>
              <a:rPr lang="it-IT" b="1" dirty="0" smtClean="0">
                <a:solidFill>
                  <a:srgbClr val="FF0000"/>
                </a:solidFill>
              </a:rPr>
              <a:t>- Termodinamica.</a:t>
            </a:r>
            <a:endParaRPr lang="it-IT" b="1" dirty="0">
              <a:solidFill>
                <a:srgbClr val="FF0000"/>
              </a:solidFill>
            </a:endParaRPr>
          </a:p>
        </p:txBody>
      </p:sp>
      <p:sp>
        <p:nvSpPr>
          <p:cNvPr id="5" name="CasellaDiTesto 4"/>
          <p:cNvSpPr txBox="1"/>
          <p:nvPr/>
        </p:nvSpPr>
        <p:spPr>
          <a:xfrm>
            <a:off x="254000" y="713042"/>
            <a:ext cx="8609263" cy="6124754"/>
          </a:xfrm>
          <a:prstGeom prst="rect">
            <a:avLst/>
          </a:prstGeom>
          <a:noFill/>
        </p:spPr>
        <p:txBody>
          <a:bodyPr wrap="square" rtlCol="0">
            <a:spAutoFit/>
          </a:bodyPr>
          <a:lstStyle/>
          <a:p>
            <a:pPr algn="just">
              <a:spcAft>
                <a:spcPts val="600"/>
              </a:spcAft>
            </a:pPr>
            <a:r>
              <a:rPr lang="it-IT" sz="1500" dirty="0" smtClean="0">
                <a:latin typeface="Arial"/>
                <a:cs typeface="Arial"/>
              </a:rPr>
              <a:t>I comportamenti fisici dei gas sono regolati dalla famosa equazione di stato </a:t>
            </a:r>
            <a:r>
              <a:rPr lang="it-IT" sz="1500" b="1" dirty="0" smtClean="0">
                <a:solidFill>
                  <a:srgbClr val="0000FF"/>
                </a:solidFill>
                <a:latin typeface="Arial"/>
                <a:cs typeface="Arial"/>
              </a:rPr>
              <a:t>PV = </a:t>
            </a:r>
            <a:r>
              <a:rPr lang="it-IT" sz="1500" b="1" dirty="0" err="1" smtClean="0">
                <a:solidFill>
                  <a:srgbClr val="0000FF"/>
                </a:solidFill>
                <a:latin typeface="Arial"/>
                <a:cs typeface="Arial"/>
              </a:rPr>
              <a:t>nRT</a:t>
            </a:r>
            <a:r>
              <a:rPr lang="it-IT" sz="1500" b="1" dirty="0">
                <a:solidFill>
                  <a:srgbClr val="0000FF"/>
                </a:solidFill>
                <a:latin typeface="Arial"/>
                <a:cs typeface="Arial"/>
              </a:rPr>
              <a:t> </a:t>
            </a:r>
            <a:r>
              <a:rPr lang="it-IT" sz="1500" dirty="0" smtClean="0">
                <a:latin typeface="Arial"/>
                <a:cs typeface="Arial"/>
              </a:rPr>
              <a:t>e </a:t>
            </a:r>
            <a:r>
              <a:rPr lang="it-IT" sz="1500" b="1" dirty="0" smtClean="0">
                <a:latin typeface="Arial"/>
                <a:cs typeface="Arial"/>
              </a:rPr>
              <a:t>l’atmosfera è aria, è un gas</a:t>
            </a:r>
            <a:r>
              <a:rPr lang="it-IT" sz="1500" dirty="0" smtClean="0">
                <a:latin typeface="Arial"/>
                <a:cs typeface="Arial"/>
              </a:rPr>
              <a:t>. Senza entrare nei dettagli (che rimandiamo al corso di fisica) si riportano alcuni concetti essenziali, riguardanti le trasformazioni dei caratteri fondamentali </a:t>
            </a:r>
            <a:r>
              <a:rPr lang="it-IT" sz="1500" b="1" dirty="0" smtClean="0">
                <a:solidFill>
                  <a:srgbClr val="FF0000"/>
                </a:solidFill>
                <a:latin typeface="Arial"/>
                <a:cs typeface="Arial"/>
              </a:rPr>
              <a:t>pressione</a:t>
            </a:r>
            <a:r>
              <a:rPr lang="it-IT" sz="1500" b="1" dirty="0" smtClean="0">
                <a:latin typeface="Arial"/>
                <a:cs typeface="Arial"/>
              </a:rPr>
              <a:t> </a:t>
            </a:r>
            <a:r>
              <a:rPr lang="it-IT" sz="1500" dirty="0" smtClean="0">
                <a:latin typeface="Arial"/>
                <a:cs typeface="Arial"/>
              </a:rPr>
              <a:t>(</a:t>
            </a:r>
            <a:r>
              <a:rPr lang="it-IT" sz="1500" b="1" dirty="0" err="1" smtClean="0">
                <a:solidFill>
                  <a:srgbClr val="FF0000"/>
                </a:solidFill>
                <a:latin typeface="Arial"/>
                <a:cs typeface="Arial"/>
              </a:rPr>
              <a:t>P</a:t>
            </a:r>
            <a:r>
              <a:rPr lang="it-IT" sz="1500" dirty="0" smtClean="0">
                <a:latin typeface="Arial"/>
                <a:cs typeface="Arial"/>
              </a:rPr>
              <a:t>), </a:t>
            </a:r>
            <a:r>
              <a:rPr lang="it-IT" sz="1500" b="1" dirty="0" smtClean="0">
                <a:solidFill>
                  <a:srgbClr val="FF0000"/>
                </a:solidFill>
                <a:latin typeface="Arial"/>
                <a:cs typeface="Arial"/>
              </a:rPr>
              <a:t>volume</a:t>
            </a:r>
            <a:r>
              <a:rPr lang="it-IT" sz="1500" b="1" dirty="0" smtClean="0">
                <a:latin typeface="Arial"/>
                <a:cs typeface="Arial"/>
              </a:rPr>
              <a:t> </a:t>
            </a:r>
            <a:r>
              <a:rPr lang="it-IT" sz="1500" dirty="0" smtClean="0">
                <a:latin typeface="Arial"/>
                <a:cs typeface="Arial"/>
              </a:rPr>
              <a:t>(</a:t>
            </a:r>
            <a:r>
              <a:rPr lang="it-IT" sz="1500" b="1" dirty="0" smtClean="0">
                <a:solidFill>
                  <a:srgbClr val="FF0000"/>
                </a:solidFill>
                <a:latin typeface="Arial"/>
                <a:cs typeface="Arial"/>
              </a:rPr>
              <a:t>V</a:t>
            </a:r>
            <a:r>
              <a:rPr lang="it-IT" sz="1500" dirty="0" smtClean="0">
                <a:latin typeface="Arial"/>
                <a:cs typeface="Arial"/>
              </a:rPr>
              <a:t>) e </a:t>
            </a:r>
            <a:r>
              <a:rPr lang="it-IT" sz="1500" b="1" dirty="0" smtClean="0">
                <a:solidFill>
                  <a:srgbClr val="FF0000"/>
                </a:solidFill>
                <a:latin typeface="Arial"/>
                <a:cs typeface="Arial"/>
              </a:rPr>
              <a:t>temperatura</a:t>
            </a:r>
            <a:r>
              <a:rPr lang="it-IT" sz="1500" b="1" dirty="0" smtClean="0">
                <a:latin typeface="Arial"/>
                <a:cs typeface="Arial"/>
              </a:rPr>
              <a:t> </a:t>
            </a:r>
            <a:r>
              <a:rPr lang="it-IT" sz="1500" dirty="0" smtClean="0">
                <a:latin typeface="Arial"/>
                <a:cs typeface="Arial"/>
              </a:rPr>
              <a:t>(</a:t>
            </a:r>
            <a:r>
              <a:rPr lang="it-IT" sz="1500" b="1" dirty="0" smtClean="0">
                <a:solidFill>
                  <a:srgbClr val="FF0000"/>
                </a:solidFill>
                <a:latin typeface="Arial"/>
                <a:cs typeface="Arial"/>
              </a:rPr>
              <a:t>T</a:t>
            </a:r>
            <a:r>
              <a:rPr lang="it-IT" sz="1500" dirty="0" smtClean="0">
                <a:latin typeface="Arial"/>
                <a:cs typeface="Arial"/>
              </a:rPr>
              <a:t>)</a:t>
            </a:r>
            <a:r>
              <a:rPr lang="it-IT" sz="1500" b="1" dirty="0" smtClean="0">
                <a:latin typeface="Arial"/>
                <a:cs typeface="Arial"/>
              </a:rPr>
              <a:t>:</a:t>
            </a:r>
          </a:p>
          <a:p>
            <a:pPr marL="285750" indent="-285750" algn="just">
              <a:spcAft>
                <a:spcPts val="600"/>
              </a:spcAft>
              <a:buClr>
                <a:srgbClr val="FF0000"/>
              </a:buClr>
              <a:buFont typeface="Wingdings" charset="2"/>
              <a:buChar char="Ø"/>
            </a:pPr>
            <a:r>
              <a:rPr lang="it-IT" sz="1500" b="1" dirty="0">
                <a:latin typeface="Arial"/>
                <a:cs typeface="Arial"/>
              </a:rPr>
              <a:t>L</a:t>
            </a:r>
            <a:r>
              <a:rPr lang="it-IT" sz="1500" b="1" dirty="0" smtClean="0">
                <a:latin typeface="Arial"/>
                <a:cs typeface="Arial"/>
              </a:rPr>
              <a:t>a compressione comporta non solo l’incremento di </a:t>
            </a:r>
            <a:r>
              <a:rPr lang="it-IT" sz="1500" b="1" dirty="0" err="1" smtClean="0">
                <a:latin typeface="Arial"/>
                <a:cs typeface="Arial"/>
              </a:rPr>
              <a:t>P</a:t>
            </a:r>
            <a:r>
              <a:rPr lang="it-IT" sz="1500" b="1" dirty="0" smtClean="0">
                <a:latin typeface="Arial"/>
                <a:cs typeface="Arial"/>
              </a:rPr>
              <a:t> ed una riduzione di V, ma anche un incremento della T, pur in assenza di scambi di energia con sistemi adiacenti. È una </a:t>
            </a:r>
            <a:r>
              <a:rPr lang="it-IT" sz="1500" b="1" dirty="0" smtClean="0">
                <a:solidFill>
                  <a:srgbClr val="0000FF"/>
                </a:solidFill>
                <a:latin typeface="Arial"/>
                <a:cs typeface="Arial"/>
              </a:rPr>
              <a:t>compressione adiabatica </a:t>
            </a:r>
            <a:r>
              <a:rPr lang="it-IT" sz="1500" b="1" dirty="0" smtClean="0">
                <a:latin typeface="Arial"/>
                <a:cs typeface="Arial"/>
              </a:rPr>
              <a:t>che comporta quindi un incremento della densità e del peso.</a:t>
            </a:r>
          </a:p>
          <a:p>
            <a:pPr marL="285750" indent="-285750" algn="just">
              <a:spcAft>
                <a:spcPts val="600"/>
              </a:spcAft>
              <a:buClr>
                <a:srgbClr val="FF0000"/>
              </a:buClr>
              <a:buFont typeface="Wingdings" charset="2"/>
              <a:buChar char="Ø"/>
            </a:pPr>
            <a:r>
              <a:rPr lang="it-IT" sz="1500" b="1" dirty="0" smtClean="0">
                <a:latin typeface="Arial"/>
                <a:cs typeface="Arial"/>
              </a:rPr>
              <a:t>Un altro tipo di processo adiabatico (assenza di scambi di energia con sistemi adiacenti) è la dilatazione, dovuta alla riduzione di P. L’aria si espande, diventa più leggera e salendo in quota si raffredda.</a:t>
            </a:r>
          </a:p>
          <a:p>
            <a:pPr marL="285750" indent="-285750" algn="just">
              <a:spcAft>
                <a:spcPts val="600"/>
              </a:spcAft>
              <a:buClr>
                <a:srgbClr val="FF0000"/>
              </a:buClr>
              <a:buFont typeface="Wingdings" charset="2"/>
              <a:buChar char="Ø"/>
            </a:pPr>
            <a:r>
              <a:rPr lang="it-IT" sz="1500" b="1" dirty="0" smtClean="0">
                <a:latin typeface="Arial"/>
                <a:cs typeface="Arial"/>
              </a:rPr>
              <a:t>Se si fornisce energia ad un gas (l’aria che viene scaldata dal basso, dal suolo fortemente riscaldato dal Sole; oppure a seguito di processi di condensazione) non si può più parlare di processo adiabatico. Risulta un incremento di T e se l’aria non può dilatarsi ne consegue un aumento di </a:t>
            </a:r>
            <a:r>
              <a:rPr lang="it-IT" sz="1500" b="1" dirty="0" err="1" smtClean="0">
                <a:latin typeface="Arial"/>
                <a:cs typeface="Arial"/>
              </a:rPr>
              <a:t>P</a:t>
            </a:r>
            <a:r>
              <a:rPr lang="it-IT" sz="1500" b="1" dirty="0" smtClean="0">
                <a:latin typeface="Arial"/>
                <a:cs typeface="Arial"/>
              </a:rPr>
              <a:t>, oppure una dilatazione e la conseguente riduzione della densità e del peso e la salita in quota.</a:t>
            </a:r>
          </a:p>
          <a:p>
            <a:pPr marL="285750" indent="-285750" algn="just">
              <a:spcAft>
                <a:spcPts val="600"/>
              </a:spcAft>
              <a:buClr>
                <a:srgbClr val="FF0000"/>
              </a:buClr>
              <a:buFont typeface="Wingdings" charset="2"/>
              <a:buChar char="Ø"/>
            </a:pPr>
            <a:r>
              <a:rPr lang="it-IT" sz="1500" b="1" dirty="0" smtClean="0">
                <a:latin typeface="Arial"/>
                <a:cs typeface="Arial"/>
              </a:rPr>
              <a:t>Se si sottrare energia ad un gas (per es. l’aria che si raffredda per forte irraggiamento del suolo) risulta una riduzione della T. Si riduce l’energia cinetica delle particelle di aria con conseguente riduzione di V; l’aria diventa più densa e più pesante (con tendenza alla discesa in basso premendo sul suolo), talora con incremento della P.</a:t>
            </a:r>
          </a:p>
          <a:p>
            <a:pPr marL="285750" indent="-285750" algn="just">
              <a:spcAft>
                <a:spcPts val="600"/>
              </a:spcAft>
              <a:buClr>
                <a:srgbClr val="FF0000"/>
              </a:buClr>
              <a:buFont typeface="Wingdings" charset="2"/>
              <a:buChar char="Ø"/>
            </a:pPr>
            <a:r>
              <a:rPr lang="it-IT" sz="1500" b="1" dirty="0" smtClean="0">
                <a:latin typeface="Arial"/>
                <a:cs typeface="Arial"/>
              </a:rPr>
              <a:t>Una corrente d’aria in ascesa comporta la dilatazione e la riduzione di T e P.</a:t>
            </a:r>
          </a:p>
          <a:p>
            <a:pPr marL="285750" indent="-285750" algn="just">
              <a:buClr>
                <a:srgbClr val="FF0000"/>
              </a:buClr>
              <a:buFont typeface="Wingdings" charset="2"/>
              <a:buChar char="Ø"/>
            </a:pPr>
            <a:r>
              <a:rPr lang="it-IT" sz="1500" b="1" dirty="0" smtClean="0">
                <a:latin typeface="Arial"/>
                <a:cs typeface="Arial"/>
              </a:rPr>
              <a:t>Una corrente d’ria in discesa comporta la compressione e l’incremento di T e P.</a:t>
            </a:r>
          </a:p>
          <a:p>
            <a:pPr marL="285750" indent="-285750" algn="just">
              <a:buClr>
                <a:srgbClr val="FF0000"/>
              </a:buClr>
              <a:buFont typeface="Wingdings" charset="2"/>
              <a:buChar char="Ø"/>
            </a:pPr>
            <a:r>
              <a:rPr lang="it-IT" sz="1600" b="1" dirty="0">
                <a:solidFill>
                  <a:srgbClr val="0000FF"/>
                </a:solidFill>
                <a:latin typeface="Arial"/>
                <a:cs typeface="Arial"/>
              </a:rPr>
              <a:t>l’evaporazione è accompagnata da raffreddamento</a:t>
            </a:r>
            <a:r>
              <a:rPr lang="it-IT" sz="1600" dirty="0">
                <a:latin typeface="Arial"/>
                <a:cs typeface="Arial"/>
              </a:rPr>
              <a:t>. Viceversa </a:t>
            </a:r>
            <a:r>
              <a:rPr lang="it-IT" sz="1600" b="1" dirty="0">
                <a:solidFill>
                  <a:srgbClr val="0000FF"/>
                </a:solidFill>
                <a:latin typeface="Arial"/>
                <a:cs typeface="Arial"/>
              </a:rPr>
              <a:t>la condensazione è accompagnata da riscaldamento</a:t>
            </a:r>
            <a:r>
              <a:rPr lang="it-IT" sz="1600" dirty="0">
                <a:latin typeface="Arial"/>
                <a:cs typeface="Arial"/>
              </a:rPr>
              <a:t>.</a:t>
            </a:r>
          </a:p>
          <a:p>
            <a:pPr marL="285750" indent="-285750" algn="just">
              <a:buClr>
                <a:srgbClr val="FF0000"/>
              </a:buClr>
              <a:buFont typeface="Wingdings" charset="2"/>
              <a:buChar char="Ø"/>
            </a:pPr>
            <a:endParaRPr lang="it-IT" sz="1500" b="1" dirty="0">
              <a:latin typeface="Arial"/>
              <a:cs typeface="Arial"/>
            </a:endParaRPr>
          </a:p>
        </p:txBody>
      </p:sp>
    </p:spTree>
    <p:extLst>
      <p:ext uri="{BB962C8B-B14F-4D97-AF65-F5344CB8AC3E}">
        <p14:creationId xmlns:p14="http://schemas.microsoft.com/office/powerpoint/2010/main" val="317643260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00789" y="218831"/>
            <a:ext cx="8569158" cy="369332"/>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 </a:t>
            </a:r>
            <a:r>
              <a:rPr lang="it-IT" b="1" dirty="0" smtClean="0">
                <a:solidFill>
                  <a:srgbClr val="FF0000"/>
                </a:solidFill>
              </a:rPr>
              <a:t>12 </a:t>
            </a:r>
            <a:r>
              <a:rPr lang="it-IT" b="1" dirty="0" smtClean="0">
                <a:solidFill>
                  <a:srgbClr val="FF0000"/>
                </a:solidFill>
              </a:rPr>
              <a:t>- Correnti convettive.</a:t>
            </a:r>
            <a:endParaRPr lang="it-IT" b="1" dirty="0">
              <a:solidFill>
                <a:srgbClr val="FF0000"/>
              </a:solidFill>
            </a:endParaRPr>
          </a:p>
        </p:txBody>
      </p:sp>
      <p:sp>
        <p:nvSpPr>
          <p:cNvPr id="9" name="Rettangolo 8"/>
          <p:cNvSpPr/>
          <p:nvPr/>
        </p:nvSpPr>
        <p:spPr>
          <a:xfrm>
            <a:off x="167106" y="605087"/>
            <a:ext cx="5801894" cy="2677656"/>
          </a:xfrm>
          <a:prstGeom prst="rect">
            <a:avLst/>
          </a:prstGeom>
        </p:spPr>
        <p:txBody>
          <a:bodyPr wrap="square">
            <a:spAutoFit/>
          </a:bodyPr>
          <a:lstStyle/>
          <a:p>
            <a:pPr algn="just"/>
            <a:r>
              <a:rPr lang="it-IT" sz="1400" dirty="0" smtClean="0">
                <a:latin typeface="Arial"/>
                <a:cs typeface="Arial"/>
              </a:rPr>
              <a:t>Macchina </a:t>
            </a:r>
            <a:r>
              <a:rPr lang="it-IT" sz="1400" dirty="0">
                <a:latin typeface="Arial"/>
                <a:cs typeface="Arial"/>
              </a:rPr>
              <a:t>che funziona con i principi della </a:t>
            </a:r>
            <a:r>
              <a:rPr lang="it-IT" sz="1400" dirty="0" smtClean="0">
                <a:latin typeface="Arial"/>
                <a:cs typeface="Arial"/>
              </a:rPr>
              <a:t>termodinamica</a:t>
            </a:r>
            <a:r>
              <a:rPr lang="it-IT" sz="1400" dirty="0">
                <a:latin typeface="Arial"/>
                <a:cs typeface="Arial"/>
              </a:rPr>
              <a:t>. La bacinella è un sistema fra due sorgenti a diversa </a:t>
            </a:r>
            <a:r>
              <a:rPr lang="it-IT" sz="1400" dirty="0" smtClean="0">
                <a:latin typeface="Arial"/>
                <a:cs typeface="Arial"/>
              </a:rPr>
              <a:t>temperatura</a:t>
            </a:r>
            <a:r>
              <a:rPr lang="it-IT" sz="1400" b="1" dirty="0">
                <a:latin typeface="Arial"/>
                <a:cs typeface="Arial"/>
              </a:rPr>
              <a:t>:</a:t>
            </a:r>
            <a:r>
              <a:rPr lang="it-IT" sz="1400" dirty="0">
                <a:latin typeface="Arial"/>
                <a:cs typeface="Arial"/>
              </a:rPr>
              <a:t> il fondo scaldato dalla fiamma e la superficie più fredda. </a:t>
            </a:r>
            <a:r>
              <a:rPr lang="it-IT" sz="1400" dirty="0" smtClean="0">
                <a:latin typeface="Arial"/>
                <a:cs typeface="Arial"/>
              </a:rPr>
              <a:t>È la </a:t>
            </a:r>
            <a:r>
              <a:rPr lang="it-IT" sz="1400" dirty="0">
                <a:latin typeface="Arial"/>
                <a:cs typeface="Arial"/>
              </a:rPr>
              <a:t>condizione essenziale del secondo principio della termodinamica</a:t>
            </a:r>
            <a:r>
              <a:rPr lang="it-IT" sz="1400" b="1" dirty="0">
                <a:latin typeface="Arial"/>
                <a:cs typeface="Arial"/>
              </a:rPr>
              <a:t>:</a:t>
            </a:r>
            <a:r>
              <a:rPr lang="it-IT" sz="1400" dirty="0">
                <a:latin typeface="Arial"/>
                <a:cs typeface="Arial"/>
              </a:rPr>
              <a:t> </a:t>
            </a:r>
            <a:r>
              <a:rPr lang="it-IT" sz="1400" b="1" dirty="0">
                <a:solidFill>
                  <a:srgbClr val="0000FF"/>
                </a:solidFill>
                <a:latin typeface="Arial"/>
                <a:cs typeface="Arial"/>
              </a:rPr>
              <a:t>per ottenere lavoro dal calore è necessario disporre di due sorgenti a diversa temperatura</a:t>
            </a:r>
            <a:r>
              <a:rPr lang="it-IT" sz="1400" dirty="0">
                <a:latin typeface="Arial"/>
                <a:cs typeface="Arial"/>
              </a:rPr>
              <a:t>. Nel nostro caso il calore è fornito dalla fiamma e il lavoro </a:t>
            </a:r>
            <a:r>
              <a:rPr lang="it-IT" sz="1400" dirty="0" smtClean="0">
                <a:latin typeface="Arial"/>
                <a:cs typeface="Arial"/>
              </a:rPr>
              <a:t>è lo spostamento </a:t>
            </a:r>
            <a:r>
              <a:rPr lang="it-IT" sz="1400" dirty="0">
                <a:latin typeface="Arial"/>
                <a:cs typeface="Arial"/>
              </a:rPr>
              <a:t>della massa d’acqua nelle </a:t>
            </a:r>
            <a:r>
              <a:rPr lang="it-IT" sz="1400" b="1" dirty="0">
                <a:solidFill>
                  <a:srgbClr val="FF0000"/>
                </a:solidFill>
                <a:latin typeface="Arial"/>
                <a:cs typeface="Arial"/>
              </a:rPr>
              <a:t>celle convettive</a:t>
            </a:r>
            <a:r>
              <a:rPr lang="it-IT" sz="1400" dirty="0">
                <a:latin typeface="Arial"/>
                <a:cs typeface="Arial"/>
              </a:rPr>
              <a:t>. </a:t>
            </a:r>
            <a:r>
              <a:rPr lang="it-IT" sz="1400" dirty="0" smtClean="0">
                <a:latin typeface="Arial"/>
                <a:cs typeface="Arial"/>
              </a:rPr>
              <a:t>È una </a:t>
            </a:r>
            <a:r>
              <a:rPr lang="it-IT" sz="1400" dirty="0">
                <a:latin typeface="Arial"/>
                <a:cs typeface="Arial"/>
              </a:rPr>
              <a:t>macchina alla quale si fornisce calore per produrre movimento </a:t>
            </a:r>
            <a:r>
              <a:rPr lang="it-IT" sz="1400" dirty="0" smtClean="0">
                <a:latin typeface="Arial"/>
                <a:cs typeface="Arial"/>
              </a:rPr>
              <a:t>(da energia </a:t>
            </a:r>
            <a:r>
              <a:rPr lang="it-IT" sz="1400" dirty="0">
                <a:latin typeface="Arial"/>
                <a:cs typeface="Arial"/>
              </a:rPr>
              <a:t>termica </a:t>
            </a:r>
            <a:r>
              <a:rPr lang="it-IT" sz="1400" dirty="0" smtClean="0">
                <a:latin typeface="Arial"/>
                <a:cs typeface="Arial"/>
              </a:rPr>
              <a:t>a quella cinetica</a:t>
            </a:r>
            <a:r>
              <a:rPr lang="it-IT" sz="1400" dirty="0">
                <a:latin typeface="Arial"/>
                <a:cs typeface="Arial"/>
              </a:rPr>
              <a:t>). Nell’atmosfera </a:t>
            </a:r>
            <a:r>
              <a:rPr lang="it-IT" sz="1400" dirty="0" smtClean="0">
                <a:latin typeface="Arial"/>
                <a:cs typeface="Arial"/>
              </a:rPr>
              <a:t>l’aria </a:t>
            </a:r>
            <a:r>
              <a:rPr lang="it-IT" sz="1400" dirty="0">
                <a:latin typeface="Arial"/>
                <a:cs typeface="Arial"/>
              </a:rPr>
              <a:t>è in continuo movimento; essa </a:t>
            </a:r>
            <a:r>
              <a:rPr lang="it-IT" sz="1400" dirty="0" smtClean="0">
                <a:latin typeface="Arial"/>
                <a:cs typeface="Arial"/>
              </a:rPr>
              <a:t>è </a:t>
            </a:r>
            <a:r>
              <a:rPr lang="it-IT" sz="1400" dirty="0">
                <a:latin typeface="Arial"/>
                <a:cs typeface="Arial"/>
              </a:rPr>
              <a:t>un </a:t>
            </a:r>
            <a:r>
              <a:rPr lang="it-IT" sz="1400" dirty="0" smtClean="0">
                <a:latin typeface="Arial"/>
                <a:cs typeface="Arial"/>
              </a:rPr>
              <a:t>mo-</a:t>
            </a:r>
            <a:r>
              <a:rPr lang="it-IT" sz="1400" dirty="0" err="1" smtClean="0">
                <a:latin typeface="Arial"/>
                <a:cs typeface="Arial"/>
              </a:rPr>
              <a:t>tore</a:t>
            </a:r>
            <a:r>
              <a:rPr lang="it-IT" sz="1400" dirty="0" smtClean="0">
                <a:latin typeface="Arial"/>
                <a:cs typeface="Arial"/>
              </a:rPr>
              <a:t> </a:t>
            </a:r>
            <a:r>
              <a:rPr lang="it-IT" sz="1400" dirty="0">
                <a:latin typeface="Arial"/>
                <a:cs typeface="Arial"/>
              </a:rPr>
              <a:t>alimentato dall’energia </a:t>
            </a:r>
            <a:r>
              <a:rPr lang="it-IT" sz="1400" dirty="0" smtClean="0">
                <a:latin typeface="Arial"/>
                <a:cs typeface="Arial"/>
              </a:rPr>
              <a:t>solare (</a:t>
            </a:r>
            <a:r>
              <a:rPr lang="it-IT" sz="1400" b="1" dirty="0" smtClean="0">
                <a:latin typeface="Arial"/>
                <a:cs typeface="Arial"/>
              </a:rPr>
              <a:t>macchina </a:t>
            </a:r>
            <a:r>
              <a:rPr lang="it-IT" sz="1400" b="1" dirty="0">
                <a:latin typeface="Arial"/>
                <a:cs typeface="Arial"/>
              </a:rPr>
              <a:t>del </a:t>
            </a:r>
            <a:r>
              <a:rPr lang="it-IT" sz="1400" b="1" dirty="0" smtClean="0">
                <a:latin typeface="Arial"/>
                <a:cs typeface="Arial"/>
              </a:rPr>
              <a:t>tempo</a:t>
            </a:r>
            <a:r>
              <a:rPr lang="it-IT" sz="1400" dirty="0" smtClean="0">
                <a:latin typeface="Arial"/>
                <a:cs typeface="Arial"/>
              </a:rPr>
              <a:t>)</a:t>
            </a:r>
            <a:r>
              <a:rPr lang="it-IT" sz="1400" b="1" dirty="0" smtClean="0">
                <a:latin typeface="Arial"/>
                <a:cs typeface="Arial"/>
              </a:rPr>
              <a:t>:</a:t>
            </a:r>
            <a:r>
              <a:rPr lang="it-IT" sz="1400" dirty="0" smtClean="0">
                <a:latin typeface="Arial"/>
                <a:cs typeface="Arial"/>
              </a:rPr>
              <a:t> sono i conti-</a:t>
            </a:r>
            <a:r>
              <a:rPr lang="it-IT" sz="1400" dirty="0" err="1" smtClean="0">
                <a:latin typeface="Arial"/>
                <a:cs typeface="Arial"/>
              </a:rPr>
              <a:t>nui</a:t>
            </a:r>
            <a:r>
              <a:rPr lang="it-IT" sz="1400" dirty="0" smtClean="0">
                <a:latin typeface="Arial"/>
                <a:cs typeface="Arial"/>
              </a:rPr>
              <a:t> </a:t>
            </a:r>
            <a:r>
              <a:rPr lang="it-IT" sz="1400" dirty="0">
                <a:latin typeface="Arial"/>
                <a:cs typeface="Arial"/>
              </a:rPr>
              <a:t>spostamenti di masse d’aria sulla superficie del globo a </a:t>
            </a:r>
            <a:r>
              <a:rPr lang="it-IT" sz="1400" dirty="0" err="1" smtClean="0">
                <a:latin typeface="Arial"/>
                <a:cs typeface="Arial"/>
              </a:rPr>
              <a:t>determi-nare</a:t>
            </a:r>
            <a:r>
              <a:rPr lang="it-IT" sz="1400" dirty="0" smtClean="0">
                <a:latin typeface="Arial"/>
                <a:cs typeface="Arial"/>
              </a:rPr>
              <a:t> </a:t>
            </a:r>
            <a:r>
              <a:rPr lang="it-IT" sz="1400" dirty="0">
                <a:latin typeface="Arial"/>
                <a:cs typeface="Arial"/>
              </a:rPr>
              <a:t>le </a:t>
            </a:r>
            <a:r>
              <a:rPr lang="it-IT" sz="1400" dirty="0" smtClean="0">
                <a:latin typeface="Arial"/>
                <a:cs typeface="Arial"/>
              </a:rPr>
              <a:t>diverse </a:t>
            </a:r>
            <a:r>
              <a:rPr lang="it-IT" sz="1400" dirty="0">
                <a:latin typeface="Arial"/>
                <a:cs typeface="Arial"/>
              </a:rPr>
              <a:t>manifestazioni del tempo meteorologico </a:t>
            </a:r>
          </a:p>
        </p:txBody>
      </p:sp>
      <p:sp>
        <p:nvSpPr>
          <p:cNvPr id="11" name="Rettangolo 10"/>
          <p:cNvSpPr/>
          <p:nvPr/>
        </p:nvSpPr>
        <p:spPr>
          <a:xfrm>
            <a:off x="6038334" y="5870844"/>
            <a:ext cx="2998719" cy="738664"/>
          </a:xfrm>
          <a:prstGeom prst="rect">
            <a:avLst/>
          </a:prstGeom>
        </p:spPr>
        <p:txBody>
          <a:bodyPr wrap="square">
            <a:spAutoFit/>
          </a:bodyPr>
          <a:lstStyle/>
          <a:p>
            <a:pPr algn="just"/>
            <a:r>
              <a:rPr lang="it-IT" sz="1400" dirty="0" smtClean="0">
                <a:latin typeface="Arial"/>
                <a:cs typeface="Arial"/>
              </a:rPr>
              <a:t>Altro esempio è lo schema </a:t>
            </a:r>
            <a:r>
              <a:rPr lang="it-IT" sz="1400" dirty="0" err="1" smtClean="0">
                <a:latin typeface="Arial"/>
                <a:cs typeface="Arial"/>
              </a:rPr>
              <a:t>illustran</a:t>
            </a:r>
            <a:r>
              <a:rPr lang="it-IT" sz="1400" dirty="0" smtClean="0">
                <a:latin typeface="Arial"/>
                <a:cs typeface="Arial"/>
              </a:rPr>
              <a:t>-te </a:t>
            </a:r>
            <a:r>
              <a:rPr lang="it-IT" sz="1400" dirty="0">
                <a:latin typeface="Arial"/>
                <a:cs typeface="Arial"/>
              </a:rPr>
              <a:t>la </a:t>
            </a:r>
            <a:r>
              <a:rPr lang="it-IT" sz="1400" b="1" dirty="0">
                <a:solidFill>
                  <a:srgbClr val="0000FF"/>
                </a:solidFill>
                <a:latin typeface="Arial"/>
                <a:cs typeface="Arial"/>
              </a:rPr>
              <a:t>teoria della </a:t>
            </a:r>
            <a:r>
              <a:rPr lang="it-IT" sz="1400" b="1" dirty="0" smtClean="0">
                <a:solidFill>
                  <a:srgbClr val="0000FF"/>
                </a:solidFill>
                <a:latin typeface="Arial"/>
                <a:cs typeface="Arial"/>
              </a:rPr>
              <a:t>convezione </a:t>
            </a:r>
            <a:r>
              <a:rPr lang="it-IT" sz="1400" b="1" dirty="0">
                <a:solidFill>
                  <a:srgbClr val="0000FF"/>
                </a:solidFill>
                <a:latin typeface="Arial"/>
                <a:cs typeface="Arial"/>
              </a:rPr>
              <a:t>nel </a:t>
            </a:r>
            <a:r>
              <a:rPr lang="it-IT" sz="1400" b="1" dirty="0" smtClean="0">
                <a:solidFill>
                  <a:srgbClr val="0000FF"/>
                </a:solidFill>
                <a:latin typeface="Arial"/>
                <a:cs typeface="Arial"/>
              </a:rPr>
              <a:t>mantello</a:t>
            </a:r>
            <a:r>
              <a:rPr lang="it-IT" sz="1400" dirty="0">
                <a:latin typeface="Arial"/>
                <a:cs typeface="Arial"/>
              </a:rPr>
              <a:t>. </a:t>
            </a:r>
          </a:p>
        </p:txBody>
      </p:sp>
      <p:pic>
        <p:nvPicPr>
          <p:cNvPr id="5" name="Immagine 4" descr="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335" y="612602"/>
            <a:ext cx="2816582" cy="3315493"/>
          </a:xfrm>
          <a:prstGeom prst="rect">
            <a:avLst/>
          </a:prstGeom>
          <a:noFill/>
          <a:ln w="38100">
            <a:solidFill>
              <a:srgbClr val="FF0000"/>
            </a:solidFill>
          </a:ln>
        </p:spPr>
      </p:pic>
      <p:pic>
        <p:nvPicPr>
          <p:cNvPr id="6" name="Immagine 5" descr="1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207" y="3509312"/>
            <a:ext cx="5774410" cy="3100196"/>
          </a:xfrm>
          <a:prstGeom prst="rect">
            <a:avLst/>
          </a:prstGeom>
          <a:ln w="38100">
            <a:solidFill>
              <a:srgbClr val="FF0000"/>
            </a:solidFill>
          </a:ln>
        </p:spPr>
      </p:pic>
    </p:spTree>
    <p:extLst>
      <p:ext uri="{BB962C8B-B14F-4D97-AF65-F5344CB8AC3E}">
        <p14:creationId xmlns:p14="http://schemas.microsoft.com/office/powerpoint/2010/main" val="397404724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asellaDiTesto 3"/>
          <p:cNvSpPr txBox="1"/>
          <p:nvPr/>
        </p:nvSpPr>
        <p:spPr>
          <a:xfrm>
            <a:off x="300789" y="218831"/>
            <a:ext cx="8569158" cy="646331"/>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a:t>
            </a:r>
          </a:p>
          <a:p>
            <a:pPr algn="ctr"/>
            <a:r>
              <a:rPr lang="it-IT" b="1" dirty="0" smtClean="0">
                <a:solidFill>
                  <a:srgbClr val="FF0000"/>
                </a:solidFill>
              </a:rPr>
              <a:t>13 </a:t>
            </a:r>
            <a:r>
              <a:rPr lang="it-IT" b="1" dirty="0" smtClean="0">
                <a:solidFill>
                  <a:srgbClr val="FF0000"/>
                </a:solidFill>
              </a:rPr>
              <a:t>- Velocità, forza e accelerazione.</a:t>
            </a:r>
            <a:endParaRPr lang="it-IT" b="1" dirty="0">
              <a:solidFill>
                <a:srgbClr val="FF0000"/>
              </a:solidFill>
            </a:endParaRPr>
          </a:p>
        </p:txBody>
      </p:sp>
      <p:pic>
        <p:nvPicPr>
          <p:cNvPr id="6" name="Immagine 5" descr="1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789" y="1009983"/>
            <a:ext cx="8569158" cy="5274301"/>
          </a:xfrm>
          <a:prstGeom prst="rect">
            <a:avLst/>
          </a:prstGeom>
        </p:spPr>
      </p:pic>
      <p:sp>
        <p:nvSpPr>
          <p:cNvPr id="7" name="CasellaDiTesto 6"/>
          <p:cNvSpPr txBox="1"/>
          <p:nvPr/>
        </p:nvSpPr>
        <p:spPr>
          <a:xfrm>
            <a:off x="171885" y="4134099"/>
            <a:ext cx="8140997" cy="2462213"/>
          </a:xfrm>
          <a:prstGeom prst="rect">
            <a:avLst/>
          </a:prstGeom>
          <a:noFill/>
        </p:spPr>
        <p:txBody>
          <a:bodyPr wrap="square" rtlCol="0">
            <a:spAutoFit/>
          </a:bodyPr>
          <a:lstStyle/>
          <a:p>
            <a:pPr algn="just"/>
            <a:r>
              <a:rPr lang="it-IT" sz="1400" dirty="0" smtClean="0">
                <a:latin typeface="Arial"/>
                <a:cs typeface="Arial"/>
              </a:rPr>
              <a:t>La velocità (</a:t>
            </a:r>
            <a:r>
              <a:rPr lang="it-IT" sz="1400" b="1" dirty="0" smtClean="0">
                <a:solidFill>
                  <a:srgbClr val="FF0000"/>
                </a:solidFill>
                <a:latin typeface="Arial"/>
                <a:cs typeface="Arial"/>
              </a:rPr>
              <a:t>V</a:t>
            </a:r>
            <a:r>
              <a:rPr lang="it-IT" sz="1400" dirty="0" smtClean="0">
                <a:latin typeface="Arial"/>
                <a:cs typeface="Arial"/>
              </a:rPr>
              <a:t>) di un corpo in movimento uniforme è un </a:t>
            </a:r>
            <a:r>
              <a:rPr lang="it-IT" sz="1400" b="1" dirty="0" smtClean="0">
                <a:solidFill>
                  <a:srgbClr val="FF0000"/>
                </a:solidFill>
                <a:latin typeface="Arial"/>
                <a:cs typeface="Arial"/>
              </a:rPr>
              <a:t>vettore</a:t>
            </a:r>
            <a:r>
              <a:rPr lang="it-IT" sz="1400" dirty="0" smtClean="0">
                <a:latin typeface="Arial"/>
                <a:cs typeface="Arial"/>
              </a:rPr>
              <a:t> (rappresentabile con un segmento delimitato da una freccia a una delle sue estremità). Esso è definito da tre parametri</a:t>
            </a:r>
            <a:r>
              <a:rPr lang="it-IT" sz="1400" b="1" dirty="0" smtClean="0">
                <a:latin typeface="Arial"/>
                <a:cs typeface="Arial"/>
              </a:rPr>
              <a:t>:</a:t>
            </a:r>
            <a:r>
              <a:rPr lang="it-IT" sz="1400" dirty="0" smtClean="0">
                <a:latin typeface="Arial"/>
                <a:cs typeface="Arial"/>
              </a:rPr>
              <a:t> “</a:t>
            </a:r>
            <a:r>
              <a:rPr lang="it-IT" sz="1400" b="1" dirty="0" smtClean="0">
                <a:latin typeface="Arial"/>
                <a:cs typeface="Arial"/>
              </a:rPr>
              <a:t>direzione</a:t>
            </a:r>
            <a:r>
              <a:rPr lang="it-IT" sz="1400" dirty="0" smtClean="0">
                <a:latin typeface="Arial"/>
                <a:cs typeface="Arial"/>
              </a:rPr>
              <a:t>” (la retta sui giace), </a:t>
            </a:r>
            <a:r>
              <a:rPr lang="it-IT" sz="1400" b="1" dirty="0" smtClean="0">
                <a:latin typeface="Arial"/>
                <a:cs typeface="Arial"/>
              </a:rPr>
              <a:t>verso</a:t>
            </a:r>
            <a:r>
              <a:rPr lang="it-IT" sz="1400" dirty="0" smtClean="0">
                <a:latin typeface="Arial"/>
                <a:cs typeface="Arial"/>
              </a:rPr>
              <a:t> (indicato dalla freccia) e </a:t>
            </a:r>
            <a:r>
              <a:rPr lang="it-IT" sz="1400" b="1" dirty="0" smtClean="0">
                <a:latin typeface="Arial"/>
                <a:cs typeface="Arial"/>
              </a:rPr>
              <a:t>intensità</a:t>
            </a:r>
            <a:r>
              <a:rPr lang="it-IT" sz="1400" dirty="0" smtClean="0">
                <a:latin typeface="Arial"/>
                <a:cs typeface="Arial"/>
              </a:rPr>
              <a:t> (graficamente rappresentata dalla </a:t>
            </a:r>
            <a:r>
              <a:rPr lang="it-IT" sz="1400" dirty="0" err="1" smtClean="0">
                <a:latin typeface="Arial"/>
                <a:cs typeface="Arial"/>
              </a:rPr>
              <a:t>lunghez</a:t>
            </a:r>
            <a:r>
              <a:rPr lang="it-IT" sz="1400" dirty="0" smtClean="0">
                <a:latin typeface="Arial"/>
                <a:cs typeface="Arial"/>
              </a:rPr>
              <a:t>-za del segmento). Se sul corpo non agiscono forze esso si muove di moto rettilineo uniforme (da </a:t>
            </a:r>
            <a:r>
              <a:rPr lang="it-IT" sz="1400" b="1" dirty="0" smtClean="0">
                <a:latin typeface="Arial"/>
                <a:cs typeface="Arial"/>
              </a:rPr>
              <a:t>T</a:t>
            </a:r>
            <a:r>
              <a:rPr lang="it-IT" sz="1400" b="1" baseline="-25000" dirty="0" smtClean="0">
                <a:latin typeface="Arial"/>
                <a:cs typeface="Arial"/>
              </a:rPr>
              <a:t>1</a:t>
            </a:r>
            <a:r>
              <a:rPr lang="it-IT" sz="1400" dirty="0" smtClean="0">
                <a:latin typeface="Arial"/>
                <a:cs typeface="Arial"/>
              </a:rPr>
              <a:t> a </a:t>
            </a:r>
            <a:r>
              <a:rPr lang="it-IT" sz="1400" b="1" dirty="0" smtClean="0">
                <a:latin typeface="Arial"/>
                <a:cs typeface="Arial"/>
              </a:rPr>
              <a:t>T</a:t>
            </a:r>
            <a:r>
              <a:rPr lang="it-IT" sz="1400" b="1" baseline="-25000" dirty="0" smtClean="0">
                <a:latin typeface="Arial"/>
                <a:cs typeface="Arial"/>
              </a:rPr>
              <a:t>2</a:t>
            </a:r>
            <a:r>
              <a:rPr lang="it-IT" sz="1400" dirty="0" smtClean="0">
                <a:latin typeface="Arial"/>
                <a:cs typeface="Arial"/>
              </a:rPr>
              <a:t>); quindi il vettore conserva direzione, verso e intensità. Se interviene una forza (</a:t>
            </a:r>
            <a:r>
              <a:rPr lang="it-IT" sz="1400" b="1" dirty="0" err="1" smtClean="0">
                <a:solidFill>
                  <a:srgbClr val="3366FF"/>
                </a:solidFill>
                <a:latin typeface="Arial"/>
                <a:cs typeface="Arial"/>
              </a:rPr>
              <a:t>F</a:t>
            </a:r>
            <a:r>
              <a:rPr lang="it-IT" sz="1400" dirty="0" smtClean="0">
                <a:latin typeface="Arial"/>
                <a:cs typeface="Arial"/>
              </a:rPr>
              <a:t>) la velocità </a:t>
            </a:r>
            <a:r>
              <a:rPr lang="it-IT" sz="1400" dirty="0" err="1" smtClean="0">
                <a:latin typeface="Arial"/>
                <a:cs typeface="Arial"/>
              </a:rPr>
              <a:t>cam-bia</a:t>
            </a:r>
            <a:r>
              <a:rPr lang="it-IT" sz="1400" dirty="0" smtClean="0">
                <a:latin typeface="Arial"/>
                <a:cs typeface="Arial"/>
              </a:rPr>
              <a:t> e quindi risulta una </a:t>
            </a:r>
            <a:r>
              <a:rPr lang="it-IT" sz="1400" b="1" dirty="0" smtClean="0">
                <a:solidFill>
                  <a:srgbClr val="FF0000"/>
                </a:solidFill>
                <a:latin typeface="Arial"/>
                <a:cs typeface="Arial"/>
              </a:rPr>
              <a:t>accelerazione</a:t>
            </a:r>
            <a:r>
              <a:rPr lang="it-IT" sz="1400" dirty="0" smtClean="0">
                <a:latin typeface="Arial"/>
                <a:cs typeface="Arial"/>
              </a:rPr>
              <a:t> (</a:t>
            </a:r>
            <a:r>
              <a:rPr lang="it-IT" sz="1400" b="1" dirty="0" smtClean="0">
                <a:solidFill>
                  <a:srgbClr val="FF0000"/>
                </a:solidFill>
                <a:latin typeface="Arial"/>
                <a:cs typeface="Arial"/>
              </a:rPr>
              <a:t>a</a:t>
            </a:r>
            <a:r>
              <a:rPr lang="it-IT" sz="1400" dirty="0" smtClean="0">
                <a:latin typeface="Arial"/>
                <a:cs typeface="Arial"/>
              </a:rPr>
              <a:t>). Tale cambiamento può interessare uno o più dei tre </a:t>
            </a:r>
            <a:r>
              <a:rPr lang="it-IT" sz="1400" dirty="0" err="1" smtClean="0">
                <a:latin typeface="Arial"/>
                <a:cs typeface="Arial"/>
              </a:rPr>
              <a:t>carat-teri</a:t>
            </a:r>
            <a:r>
              <a:rPr lang="it-IT" sz="1400" dirty="0" smtClean="0">
                <a:latin typeface="Arial"/>
                <a:cs typeface="Arial"/>
              </a:rPr>
              <a:t> succitati. Per es. se interviene una forza (che è pure una grandezza vettoriale) che agisce lungo una direzione perpendicolare a quella della velocità, risulta che l’intensità rimane la stessa, ma </a:t>
            </a:r>
            <a:r>
              <a:rPr lang="it-IT" sz="1400" dirty="0" err="1" smtClean="0">
                <a:latin typeface="Arial"/>
                <a:cs typeface="Arial"/>
              </a:rPr>
              <a:t>cam-biano</a:t>
            </a:r>
            <a:r>
              <a:rPr lang="it-IT" sz="1400" dirty="0" smtClean="0">
                <a:latin typeface="Arial"/>
                <a:cs typeface="Arial"/>
              </a:rPr>
              <a:t> direzione e verso che, nel caso in esempio (</a:t>
            </a:r>
            <a:r>
              <a:rPr lang="it-IT" sz="1400" dirty="0">
                <a:latin typeface="Arial"/>
                <a:cs typeface="Arial"/>
              </a:rPr>
              <a:t>da </a:t>
            </a:r>
            <a:r>
              <a:rPr lang="it-IT" sz="1400" b="1" dirty="0">
                <a:latin typeface="Arial"/>
                <a:cs typeface="Arial"/>
              </a:rPr>
              <a:t>T</a:t>
            </a:r>
            <a:r>
              <a:rPr lang="it-IT" sz="1400" b="1" baseline="-25000" dirty="0">
                <a:latin typeface="Arial"/>
                <a:cs typeface="Arial"/>
              </a:rPr>
              <a:t>2 </a:t>
            </a:r>
            <a:r>
              <a:rPr lang="it-IT" sz="1400" dirty="0">
                <a:latin typeface="Arial"/>
                <a:cs typeface="Arial"/>
              </a:rPr>
              <a:t>a </a:t>
            </a:r>
            <a:r>
              <a:rPr lang="it-IT" sz="1400" b="1" dirty="0">
                <a:latin typeface="Arial"/>
                <a:cs typeface="Arial"/>
              </a:rPr>
              <a:t>T</a:t>
            </a:r>
            <a:r>
              <a:rPr lang="it-IT" sz="1400" b="1" baseline="-25000" dirty="0">
                <a:latin typeface="Arial"/>
                <a:cs typeface="Arial"/>
              </a:rPr>
              <a:t>3</a:t>
            </a:r>
            <a:r>
              <a:rPr lang="it-IT" sz="1400" dirty="0" smtClean="0">
                <a:latin typeface="Arial"/>
                <a:cs typeface="Arial"/>
              </a:rPr>
              <a:t>), comporta un quarto di circonferenza. A partire da </a:t>
            </a:r>
            <a:r>
              <a:rPr lang="it-IT" sz="1400" b="1" dirty="0" smtClean="0">
                <a:latin typeface="Arial"/>
                <a:cs typeface="Arial"/>
              </a:rPr>
              <a:t>T</a:t>
            </a:r>
            <a:r>
              <a:rPr lang="it-IT" sz="1400" b="1" baseline="-25000" dirty="0" smtClean="0">
                <a:latin typeface="Arial"/>
                <a:cs typeface="Arial"/>
              </a:rPr>
              <a:t>3 </a:t>
            </a:r>
            <a:r>
              <a:rPr lang="it-IT" sz="1400" dirty="0" smtClean="0">
                <a:latin typeface="Arial"/>
                <a:cs typeface="Arial"/>
              </a:rPr>
              <a:t>la forza smette di agire ed il corpo riprende a viaggiare con moto uniforme, ma lungo una direzione perpendicolare alla precedente e verso il basso anziché verso destra.</a:t>
            </a:r>
            <a:endParaRPr lang="it-IT" sz="1400" dirty="0">
              <a:latin typeface="Arial"/>
              <a:cs typeface="Arial"/>
            </a:endParaRPr>
          </a:p>
        </p:txBody>
      </p:sp>
    </p:spTree>
    <p:extLst>
      <p:ext uri="{BB962C8B-B14F-4D97-AF65-F5344CB8AC3E}">
        <p14:creationId xmlns:p14="http://schemas.microsoft.com/office/powerpoint/2010/main" val="307426557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rioliskraftanimation.gi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6483" y="802977"/>
            <a:ext cx="2540000" cy="3594100"/>
          </a:xfrm>
          <a:prstGeom prst="rect">
            <a:avLst/>
          </a:prstGeom>
        </p:spPr>
      </p:pic>
      <p:sp>
        <p:nvSpPr>
          <p:cNvPr id="6" name="Rettangolo 5"/>
          <p:cNvSpPr/>
          <p:nvPr/>
        </p:nvSpPr>
        <p:spPr>
          <a:xfrm>
            <a:off x="166413" y="4395787"/>
            <a:ext cx="3923863" cy="2246769"/>
          </a:xfrm>
          <a:prstGeom prst="rect">
            <a:avLst/>
          </a:prstGeom>
        </p:spPr>
        <p:txBody>
          <a:bodyPr wrap="square">
            <a:spAutoFit/>
          </a:bodyPr>
          <a:lstStyle/>
          <a:p>
            <a:pPr algn="just"/>
            <a:r>
              <a:rPr lang="it-IT" sz="1400" dirty="0">
                <a:latin typeface="Arial"/>
                <a:cs typeface="Arial"/>
              </a:rPr>
              <a:t>In </a:t>
            </a:r>
            <a:r>
              <a:rPr lang="it-IT" sz="1400" dirty="0" smtClean="0">
                <a:latin typeface="Arial"/>
                <a:cs typeface="Arial"/>
              </a:rPr>
              <a:t>un </a:t>
            </a:r>
            <a:r>
              <a:rPr lang="it-IT" sz="1400" dirty="0">
                <a:latin typeface="Arial"/>
                <a:cs typeface="Arial"/>
              </a:rPr>
              <a:t>sistema di riferimento inerziale, </a:t>
            </a:r>
            <a:r>
              <a:rPr lang="it-IT" sz="1400" dirty="0" smtClean="0">
                <a:latin typeface="Arial"/>
                <a:cs typeface="Arial"/>
              </a:rPr>
              <a:t>per </a:t>
            </a:r>
            <a:r>
              <a:rPr lang="it-IT" sz="1400" dirty="0">
                <a:latin typeface="Arial"/>
                <a:cs typeface="Arial"/>
              </a:rPr>
              <a:t>esempio, </a:t>
            </a:r>
            <a:r>
              <a:rPr lang="it-IT" sz="1400" dirty="0" smtClean="0">
                <a:latin typeface="Arial"/>
                <a:cs typeface="Arial"/>
              </a:rPr>
              <a:t>quando </a:t>
            </a:r>
            <a:r>
              <a:rPr lang="it-IT" sz="1400" dirty="0">
                <a:latin typeface="Arial"/>
                <a:cs typeface="Arial"/>
              </a:rPr>
              <a:t>si guarda la parte superiore della figura </a:t>
            </a:r>
            <a:r>
              <a:rPr lang="it-IT" sz="1400" dirty="0" smtClean="0">
                <a:latin typeface="Arial"/>
                <a:cs typeface="Arial"/>
              </a:rPr>
              <a:t>senza ruotare </a:t>
            </a:r>
            <a:r>
              <a:rPr lang="it-IT" sz="1400" dirty="0">
                <a:latin typeface="Arial"/>
                <a:cs typeface="Arial"/>
              </a:rPr>
              <a:t>la testa o lo </a:t>
            </a:r>
            <a:r>
              <a:rPr lang="it-IT" sz="1400" dirty="0" smtClean="0">
                <a:latin typeface="Arial"/>
                <a:cs typeface="Arial"/>
              </a:rPr>
              <a:t>sguardo</a:t>
            </a:r>
            <a:r>
              <a:rPr lang="it-IT" sz="1400" dirty="0">
                <a:latin typeface="Arial"/>
                <a:cs typeface="Arial"/>
              </a:rPr>
              <a:t>, l'oggetto nero si muove con traiettoria rettilinea </a:t>
            </a:r>
            <a:r>
              <a:rPr lang="it-IT" sz="1400" dirty="0" smtClean="0">
                <a:latin typeface="Arial"/>
                <a:cs typeface="Arial"/>
              </a:rPr>
              <a:t>(sopra)</a:t>
            </a:r>
            <a:r>
              <a:rPr lang="it-IT" sz="1400" dirty="0">
                <a:latin typeface="Arial"/>
                <a:cs typeface="Arial"/>
              </a:rPr>
              <a:t>. Per </a:t>
            </a:r>
            <a:r>
              <a:rPr lang="it-IT" sz="1400" dirty="0" smtClean="0">
                <a:latin typeface="Arial"/>
                <a:cs typeface="Arial"/>
              </a:rPr>
              <a:t>contro</a:t>
            </a:r>
            <a:r>
              <a:rPr lang="it-IT" sz="1400" dirty="0">
                <a:latin typeface="Arial"/>
                <a:cs typeface="Arial"/>
              </a:rPr>
              <a:t>, un osservatore (punto </a:t>
            </a:r>
            <a:r>
              <a:rPr lang="it-IT" sz="1400" dirty="0" smtClean="0">
                <a:latin typeface="Arial"/>
                <a:cs typeface="Arial"/>
              </a:rPr>
              <a:t>ros-so</a:t>
            </a:r>
            <a:r>
              <a:rPr lang="it-IT" sz="1400" dirty="0">
                <a:latin typeface="Arial"/>
                <a:cs typeface="Arial"/>
              </a:rPr>
              <a:t>) che si trova nel sistema di riferimento </a:t>
            </a:r>
            <a:r>
              <a:rPr lang="it-IT" sz="1400" dirty="0" smtClean="0">
                <a:latin typeface="Arial"/>
                <a:cs typeface="Arial"/>
              </a:rPr>
              <a:t>ro-tante</a:t>
            </a:r>
            <a:r>
              <a:rPr lang="it-IT" sz="1400" dirty="0">
                <a:latin typeface="Arial"/>
                <a:cs typeface="Arial"/>
              </a:rPr>
              <a:t>/non-inerziale </a:t>
            </a:r>
            <a:r>
              <a:rPr lang="it-IT" sz="1400" dirty="0" smtClean="0">
                <a:latin typeface="Arial"/>
                <a:cs typeface="Arial"/>
              </a:rPr>
              <a:t>(sopra) </a:t>
            </a:r>
            <a:r>
              <a:rPr lang="it-IT" sz="1400" dirty="0">
                <a:latin typeface="Arial"/>
                <a:cs typeface="Arial"/>
              </a:rPr>
              <a:t>vede l'oggetto </a:t>
            </a:r>
            <a:r>
              <a:rPr lang="it-IT" sz="1400" dirty="0" smtClean="0">
                <a:latin typeface="Arial"/>
                <a:cs typeface="Arial"/>
              </a:rPr>
              <a:t>(</a:t>
            </a:r>
            <a:r>
              <a:rPr lang="it-IT" sz="1400" dirty="0" err="1" smtClean="0">
                <a:latin typeface="Arial"/>
                <a:cs typeface="Arial"/>
              </a:rPr>
              <a:t>sot</a:t>
            </a:r>
            <a:r>
              <a:rPr lang="it-IT" sz="1400" dirty="0" smtClean="0">
                <a:latin typeface="Arial"/>
                <a:cs typeface="Arial"/>
              </a:rPr>
              <a:t>-to) </a:t>
            </a:r>
            <a:r>
              <a:rPr lang="it-IT" sz="1400" dirty="0">
                <a:latin typeface="Arial"/>
                <a:cs typeface="Arial"/>
              </a:rPr>
              <a:t>muoversi con traiettoria </a:t>
            </a:r>
            <a:r>
              <a:rPr lang="it-IT" sz="1400" dirty="0" smtClean="0">
                <a:latin typeface="Arial"/>
                <a:cs typeface="Arial"/>
              </a:rPr>
              <a:t>curvilinea </a:t>
            </a:r>
            <a:r>
              <a:rPr lang="it-IT" sz="1400" dirty="0">
                <a:latin typeface="Arial"/>
                <a:cs typeface="Arial"/>
              </a:rPr>
              <a:t>per via, nel suo sistema di riferimento, delle forze </a:t>
            </a:r>
            <a:r>
              <a:rPr lang="it-IT" sz="1400" dirty="0" err="1" smtClean="0">
                <a:latin typeface="Arial"/>
                <a:cs typeface="Arial"/>
              </a:rPr>
              <a:t>ap</a:t>
            </a:r>
            <a:r>
              <a:rPr lang="it-IT" sz="1400" dirty="0" smtClean="0">
                <a:latin typeface="Arial"/>
                <a:cs typeface="Arial"/>
              </a:rPr>
              <a:t>-parenti </a:t>
            </a:r>
            <a:r>
              <a:rPr lang="it-IT" sz="1400" dirty="0">
                <a:latin typeface="Arial"/>
                <a:cs typeface="Arial"/>
              </a:rPr>
              <a:t>di </a:t>
            </a:r>
            <a:r>
              <a:rPr lang="it-IT" sz="1400" dirty="0" err="1">
                <a:latin typeface="Arial"/>
                <a:cs typeface="Arial"/>
              </a:rPr>
              <a:t>Coriolis</a:t>
            </a:r>
            <a:r>
              <a:rPr lang="it-IT" sz="1400" dirty="0">
                <a:latin typeface="Arial"/>
                <a:cs typeface="Arial"/>
              </a:rPr>
              <a:t> e centrifuga.</a:t>
            </a:r>
          </a:p>
        </p:txBody>
      </p:sp>
      <p:sp>
        <p:nvSpPr>
          <p:cNvPr id="8" name="Rettangolo 7"/>
          <p:cNvSpPr/>
          <p:nvPr/>
        </p:nvSpPr>
        <p:spPr>
          <a:xfrm>
            <a:off x="4169103" y="4395584"/>
            <a:ext cx="4974897" cy="2462213"/>
          </a:xfrm>
          <a:prstGeom prst="rect">
            <a:avLst/>
          </a:prstGeom>
        </p:spPr>
        <p:txBody>
          <a:bodyPr wrap="square">
            <a:spAutoFit/>
          </a:bodyPr>
          <a:lstStyle/>
          <a:p>
            <a:pPr algn="just"/>
            <a:r>
              <a:rPr lang="it-IT" sz="1400" dirty="0">
                <a:latin typeface="Arial"/>
                <a:cs typeface="Arial"/>
              </a:rPr>
              <a:t>In (</a:t>
            </a:r>
            <a:r>
              <a:rPr lang="it-IT" sz="1400" b="1" dirty="0">
                <a:latin typeface="Arial"/>
                <a:cs typeface="Arial"/>
              </a:rPr>
              <a:t>a</a:t>
            </a:r>
            <a:r>
              <a:rPr lang="it-IT" sz="1400" dirty="0">
                <a:latin typeface="Arial"/>
                <a:cs typeface="Arial"/>
              </a:rPr>
              <a:t>) l'osservatore </a:t>
            </a:r>
            <a:r>
              <a:rPr lang="it-IT" sz="1400" b="1" dirty="0">
                <a:solidFill>
                  <a:schemeClr val="accent4"/>
                </a:solidFill>
                <a:latin typeface="Arial"/>
                <a:cs typeface="Arial"/>
              </a:rPr>
              <a:t>T</a:t>
            </a:r>
            <a:r>
              <a:rPr lang="it-IT" sz="1400" dirty="0">
                <a:latin typeface="Arial"/>
                <a:cs typeface="Arial"/>
              </a:rPr>
              <a:t> </a:t>
            </a:r>
            <a:r>
              <a:rPr lang="it-IT" sz="1400" dirty="0" smtClean="0">
                <a:latin typeface="Arial"/>
                <a:cs typeface="Arial"/>
              </a:rPr>
              <a:t>è fuori </a:t>
            </a:r>
            <a:r>
              <a:rPr lang="it-IT" sz="1400" dirty="0">
                <a:latin typeface="Arial"/>
                <a:cs typeface="Arial"/>
              </a:rPr>
              <a:t>della piattaforma. Ad un dato </a:t>
            </a:r>
            <a:r>
              <a:rPr lang="it-IT" sz="1400" dirty="0" smtClean="0">
                <a:latin typeface="Arial"/>
                <a:cs typeface="Arial"/>
              </a:rPr>
              <a:t>istante </a:t>
            </a:r>
            <a:r>
              <a:rPr lang="it-IT" sz="1400" dirty="0">
                <a:latin typeface="Arial"/>
                <a:cs typeface="Arial"/>
              </a:rPr>
              <a:t>il signor </a:t>
            </a:r>
            <a:r>
              <a:rPr lang="it-IT" sz="1400" b="1" dirty="0">
                <a:solidFill>
                  <a:schemeClr val="accent5">
                    <a:lumMod val="75000"/>
                  </a:schemeClr>
                </a:solidFill>
                <a:latin typeface="Arial"/>
                <a:cs typeface="Arial"/>
              </a:rPr>
              <a:t>O</a:t>
            </a:r>
            <a:r>
              <a:rPr lang="it-IT" sz="1400" dirty="0">
                <a:latin typeface="Arial"/>
                <a:cs typeface="Arial"/>
              </a:rPr>
              <a:t>, che si trova sulla piattaforma, lancia una </a:t>
            </a:r>
            <a:r>
              <a:rPr lang="it-IT" sz="1400" dirty="0" smtClean="0">
                <a:latin typeface="Arial"/>
                <a:cs typeface="Arial"/>
              </a:rPr>
              <a:t>palla </a:t>
            </a:r>
            <a:r>
              <a:rPr lang="it-IT" sz="1400" dirty="0">
                <a:latin typeface="Arial"/>
                <a:cs typeface="Arial"/>
              </a:rPr>
              <a:t>ad </a:t>
            </a:r>
            <a:r>
              <a:rPr lang="it-IT" sz="1400" b="1" dirty="0" err="1">
                <a:solidFill>
                  <a:schemeClr val="accent6">
                    <a:lumMod val="75000"/>
                  </a:schemeClr>
                </a:solidFill>
                <a:latin typeface="Arial"/>
                <a:cs typeface="Arial"/>
              </a:rPr>
              <a:t>R</a:t>
            </a:r>
            <a:r>
              <a:rPr lang="it-IT" sz="1400" dirty="0">
                <a:latin typeface="Arial"/>
                <a:cs typeface="Arial"/>
              </a:rPr>
              <a:t>, anch'esso sulla piattaforma. </a:t>
            </a:r>
            <a:r>
              <a:rPr lang="it-IT" sz="1400" b="1" dirty="0" smtClean="0">
                <a:solidFill>
                  <a:schemeClr val="accent4"/>
                </a:solidFill>
                <a:latin typeface="Arial"/>
                <a:cs typeface="Arial"/>
              </a:rPr>
              <a:t>T</a:t>
            </a:r>
            <a:r>
              <a:rPr lang="it-IT" sz="1400" dirty="0" smtClean="0">
                <a:latin typeface="Arial"/>
                <a:cs typeface="Arial"/>
              </a:rPr>
              <a:t> </a:t>
            </a:r>
            <a:r>
              <a:rPr lang="it-IT" sz="1400" dirty="0">
                <a:latin typeface="Arial"/>
                <a:cs typeface="Arial"/>
              </a:rPr>
              <a:t>vede che, </a:t>
            </a:r>
            <a:r>
              <a:rPr lang="it-IT" sz="1400" dirty="0" smtClean="0">
                <a:latin typeface="Arial"/>
                <a:cs typeface="Arial"/>
              </a:rPr>
              <a:t>quando </a:t>
            </a:r>
            <a:r>
              <a:rPr lang="it-IT" sz="1400" dirty="0">
                <a:latin typeface="Arial"/>
                <a:cs typeface="Arial"/>
              </a:rPr>
              <a:t>la palla </a:t>
            </a:r>
            <a:r>
              <a:rPr lang="it-IT" sz="1400" dirty="0" smtClean="0">
                <a:latin typeface="Arial"/>
                <a:cs typeface="Arial"/>
              </a:rPr>
              <a:t>arriva </a:t>
            </a:r>
            <a:r>
              <a:rPr lang="it-IT" sz="1400" dirty="0">
                <a:latin typeface="Arial"/>
                <a:cs typeface="Arial"/>
              </a:rPr>
              <a:t>nel punto che all'istante del lancio </a:t>
            </a:r>
            <a:r>
              <a:rPr lang="it-IT" sz="1400" dirty="0" smtClean="0">
                <a:latin typeface="Arial"/>
                <a:cs typeface="Arial"/>
              </a:rPr>
              <a:t>occupava </a:t>
            </a:r>
            <a:r>
              <a:rPr lang="it-IT" sz="1400" b="1" dirty="0" err="1" smtClean="0">
                <a:solidFill>
                  <a:schemeClr val="accent6">
                    <a:lumMod val="75000"/>
                  </a:schemeClr>
                </a:solidFill>
                <a:latin typeface="Arial"/>
                <a:cs typeface="Arial"/>
              </a:rPr>
              <a:t>R</a:t>
            </a:r>
            <a:r>
              <a:rPr lang="it-IT" sz="1400" dirty="0" smtClean="0">
                <a:latin typeface="Arial"/>
                <a:cs typeface="Arial"/>
              </a:rPr>
              <a:t>, questo </a:t>
            </a:r>
            <a:r>
              <a:rPr lang="it-IT" sz="1400" dirty="0">
                <a:latin typeface="Arial"/>
                <a:cs typeface="Arial"/>
              </a:rPr>
              <a:t>occupa una posizione più avanzata, di </a:t>
            </a:r>
            <a:r>
              <a:rPr lang="it-IT" sz="1400" dirty="0" smtClean="0">
                <a:latin typeface="Arial"/>
                <a:cs typeface="Arial"/>
              </a:rPr>
              <a:t>modo </a:t>
            </a:r>
            <a:r>
              <a:rPr lang="it-IT" sz="1400" dirty="0">
                <a:latin typeface="Arial"/>
                <a:cs typeface="Arial"/>
              </a:rPr>
              <a:t>che la palla non raggiunge </a:t>
            </a:r>
            <a:r>
              <a:rPr lang="it-IT" sz="1400" b="1" dirty="0" err="1">
                <a:solidFill>
                  <a:srgbClr val="E46C0A"/>
                </a:solidFill>
                <a:latin typeface="Arial"/>
                <a:cs typeface="Arial"/>
              </a:rPr>
              <a:t>R</a:t>
            </a:r>
            <a:r>
              <a:rPr lang="it-IT" sz="1400" dirty="0">
                <a:latin typeface="Arial"/>
                <a:cs typeface="Arial"/>
              </a:rPr>
              <a:t>. In (</a:t>
            </a:r>
            <a:r>
              <a:rPr lang="it-IT" sz="1400" b="1" dirty="0">
                <a:latin typeface="Arial"/>
                <a:cs typeface="Arial"/>
              </a:rPr>
              <a:t>b</a:t>
            </a:r>
            <a:r>
              <a:rPr lang="it-IT" sz="1400" dirty="0">
                <a:latin typeface="Arial"/>
                <a:cs typeface="Arial"/>
              </a:rPr>
              <a:t>) l'osservatore </a:t>
            </a:r>
            <a:r>
              <a:rPr lang="it-IT" sz="1400" b="1" dirty="0" smtClean="0">
                <a:solidFill>
                  <a:schemeClr val="accent4"/>
                </a:solidFill>
                <a:latin typeface="Arial"/>
                <a:cs typeface="Arial"/>
              </a:rPr>
              <a:t>T</a:t>
            </a:r>
            <a:r>
              <a:rPr lang="it-IT" sz="1400" dirty="0" smtClean="0">
                <a:latin typeface="Arial"/>
                <a:cs typeface="Arial"/>
              </a:rPr>
              <a:t> è sulla piatta-forma</a:t>
            </a:r>
            <a:r>
              <a:rPr lang="it-IT" sz="1400" dirty="0">
                <a:latin typeface="Arial"/>
                <a:cs typeface="Arial"/>
              </a:rPr>
              <a:t>. La piattaforma in rotazione non modifica le posizioni </a:t>
            </a:r>
            <a:r>
              <a:rPr lang="it-IT" sz="1400" dirty="0" smtClean="0">
                <a:latin typeface="Arial"/>
                <a:cs typeface="Arial"/>
              </a:rPr>
              <a:t>relative </a:t>
            </a:r>
            <a:r>
              <a:rPr lang="it-IT" sz="1400" dirty="0">
                <a:latin typeface="Arial"/>
                <a:cs typeface="Arial"/>
              </a:rPr>
              <a:t>di </a:t>
            </a:r>
            <a:r>
              <a:rPr lang="it-IT" sz="1400" b="1" dirty="0" smtClean="0">
                <a:solidFill>
                  <a:schemeClr val="accent4"/>
                </a:solidFill>
                <a:latin typeface="Arial"/>
                <a:cs typeface="Arial"/>
              </a:rPr>
              <a:t>T</a:t>
            </a:r>
            <a:r>
              <a:rPr lang="it-IT" sz="1400" dirty="0" smtClean="0">
                <a:latin typeface="Arial"/>
                <a:cs typeface="Arial"/>
              </a:rPr>
              <a:t>, </a:t>
            </a:r>
            <a:r>
              <a:rPr lang="it-IT" sz="1400" b="1" dirty="0" smtClean="0">
                <a:solidFill>
                  <a:schemeClr val="accent5">
                    <a:lumMod val="75000"/>
                  </a:schemeClr>
                </a:solidFill>
                <a:latin typeface="Arial"/>
                <a:cs typeface="Arial"/>
              </a:rPr>
              <a:t>O</a:t>
            </a:r>
            <a:r>
              <a:rPr lang="it-IT" sz="1400" dirty="0" smtClean="0">
                <a:latin typeface="Arial"/>
                <a:cs typeface="Arial"/>
              </a:rPr>
              <a:t> </a:t>
            </a:r>
            <a:r>
              <a:rPr lang="it-IT" sz="1400" dirty="0">
                <a:latin typeface="Arial"/>
                <a:cs typeface="Arial"/>
              </a:rPr>
              <a:t>ed </a:t>
            </a:r>
            <a:r>
              <a:rPr lang="it-IT" sz="1400" dirty="0" err="1">
                <a:latin typeface="Arial"/>
                <a:cs typeface="Arial"/>
              </a:rPr>
              <a:t>R</a:t>
            </a:r>
            <a:r>
              <a:rPr lang="it-IT" sz="1400" dirty="0">
                <a:latin typeface="Arial"/>
                <a:cs typeface="Arial"/>
              </a:rPr>
              <a:t>. Quando </a:t>
            </a:r>
            <a:r>
              <a:rPr lang="it-IT" sz="1400" b="1" dirty="0" smtClean="0">
                <a:solidFill>
                  <a:schemeClr val="accent5">
                    <a:lumMod val="75000"/>
                  </a:schemeClr>
                </a:solidFill>
                <a:latin typeface="Arial"/>
                <a:cs typeface="Arial"/>
              </a:rPr>
              <a:t>O</a:t>
            </a:r>
            <a:r>
              <a:rPr lang="it-IT" sz="1400" dirty="0" smtClean="0">
                <a:latin typeface="Arial"/>
                <a:cs typeface="Arial"/>
              </a:rPr>
              <a:t> </a:t>
            </a:r>
            <a:r>
              <a:rPr lang="it-IT" sz="1400" dirty="0">
                <a:latin typeface="Arial"/>
                <a:cs typeface="Arial"/>
              </a:rPr>
              <a:t>lancia la palla verso </a:t>
            </a:r>
            <a:r>
              <a:rPr lang="it-IT" sz="1400" b="1" dirty="0" err="1" smtClean="0">
                <a:solidFill>
                  <a:schemeClr val="accent6">
                    <a:lumMod val="75000"/>
                  </a:schemeClr>
                </a:solidFill>
                <a:latin typeface="Arial"/>
                <a:cs typeface="Arial"/>
              </a:rPr>
              <a:t>R</a:t>
            </a:r>
            <a:r>
              <a:rPr lang="it-IT" sz="1400" dirty="0" smtClean="0">
                <a:latin typeface="Arial"/>
                <a:cs typeface="Arial"/>
              </a:rPr>
              <a:t>, co-me prima</a:t>
            </a:r>
            <a:r>
              <a:rPr lang="it-IT" sz="1400" dirty="0">
                <a:latin typeface="Arial"/>
                <a:cs typeface="Arial"/>
              </a:rPr>
              <a:t>, la palla non </a:t>
            </a:r>
            <a:r>
              <a:rPr lang="it-IT" sz="1400" dirty="0" smtClean="0">
                <a:latin typeface="Arial"/>
                <a:cs typeface="Arial"/>
              </a:rPr>
              <a:t>raggiunge </a:t>
            </a:r>
            <a:r>
              <a:rPr lang="it-IT" sz="1400" b="1" dirty="0" err="1" smtClean="0">
                <a:solidFill>
                  <a:schemeClr val="accent6">
                    <a:lumMod val="75000"/>
                  </a:schemeClr>
                </a:solidFill>
                <a:latin typeface="Arial"/>
                <a:cs typeface="Arial"/>
              </a:rPr>
              <a:t>R</a:t>
            </a:r>
            <a:r>
              <a:rPr lang="it-IT" sz="1400" dirty="0" smtClean="0">
                <a:latin typeface="Arial"/>
                <a:cs typeface="Arial"/>
              </a:rPr>
              <a:t>; ma ora </a:t>
            </a:r>
            <a:r>
              <a:rPr lang="it-IT" sz="1400" b="1" dirty="0" err="1" smtClean="0">
                <a:solidFill>
                  <a:schemeClr val="accent6">
                    <a:lumMod val="75000"/>
                  </a:schemeClr>
                </a:solidFill>
                <a:latin typeface="Arial"/>
                <a:cs typeface="Arial"/>
              </a:rPr>
              <a:t>R</a:t>
            </a:r>
            <a:r>
              <a:rPr lang="it-IT" sz="1400" dirty="0" smtClean="0">
                <a:latin typeface="Arial"/>
                <a:cs typeface="Arial"/>
              </a:rPr>
              <a:t> </a:t>
            </a:r>
            <a:r>
              <a:rPr lang="it-IT" sz="1400" dirty="0">
                <a:latin typeface="Arial"/>
                <a:cs typeface="Arial"/>
              </a:rPr>
              <a:t>è fermo </a:t>
            </a:r>
            <a:r>
              <a:rPr lang="it-IT" sz="1400" dirty="0" err="1" smtClean="0">
                <a:latin typeface="Arial"/>
                <a:cs typeface="Arial"/>
              </a:rPr>
              <a:t>rispet</a:t>
            </a:r>
            <a:r>
              <a:rPr lang="it-IT" sz="1400" dirty="0" smtClean="0">
                <a:latin typeface="Arial"/>
                <a:cs typeface="Arial"/>
              </a:rPr>
              <a:t>-to </a:t>
            </a:r>
            <a:r>
              <a:rPr lang="it-IT" sz="1400" dirty="0">
                <a:latin typeface="Arial"/>
                <a:cs typeface="Arial"/>
              </a:rPr>
              <a:t>a </a:t>
            </a:r>
            <a:r>
              <a:rPr lang="it-IT" sz="1400" b="1" dirty="0" smtClean="0">
                <a:solidFill>
                  <a:schemeClr val="accent4"/>
                </a:solidFill>
                <a:latin typeface="Arial"/>
                <a:cs typeface="Arial"/>
              </a:rPr>
              <a:t>T</a:t>
            </a:r>
            <a:r>
              <a:rPr lang="it-IT" sz="1400" dirty="0" smtClean="0">
                <a:latin typeface="Arial"/>
                <a:cs typeface="Arial"/>
              </a:rPr>
              <a:t> </a:t>
            </a:r>
            <a:r>
              <a:rPr lang="it-IT" sz="1400" dirty="0">
                <a:latin typeface="Arial"/>
                <a:cs typeface="Arial"/>
              </a:rPr>
              <a:t>e </a:t>
            </a:r>
            <a:r>
              <a:rPr lang="it-IT" sz="1400" b="1" dirty="0" smtClean="0">
                <a:solidFill>
                  <a:schemeClr val="accent4"/>
                </a:solidFill>
                <a:latin typeface="Arial"/>
                <a:cs typeface="Arial"/>
              </a:rPr>
              <a:t>T</a:t>
            </a:r>
            <a:r>
              <a:rPr lang="it-IT" sz="1400" dirty="0" smtClean="0">
                <a:latin typeface="Arial"/>
                <a:cs typeface="Arial"/>
              </a:rPr>
              <a:t> conclude </a:t>
            </a:r>
            <a:r>
              <a:rPr lang="it-IT" sz="1400" dirty="0">
                <a:latin typeface="Arial"/>
                <a:cs typeface="Arial"/>
              </a:rPr>
              <a:t>che la palla lanciata da </a:t>
            </a:r>
            <a:r>
              <a:rPr lang="it-IT" sz="1400" b="1" dirty="0" smtClean="0">
                <a:solidFill>
                  <a:schemeClr val="accent5">
                    <a:lumMod val="75000"/>
                  </a:schemeClr>
                </a:solidFill>
                <a:latin typeface="Arial"/>
                <a:cs typeface="Arial"/>
              </a:rPr>
              <a:t>O</a:t>
            </a:r>
            <a:r>
              <a:rPr lang="it-IT" sz="1400" dirty="0" smtClean="0">
                <a:latin typeface="Arial"/>
                <a:cs typeface="Arial"/>
              </a:rPr>
              <a:t> segue la </a:t>
            </a:r>
            <a:r>
              <a:rPr lang="it-IT" sz="1400" dirty="0">
                <a:latin typeface="Arial"/>
                <a:cs typeface="Arial"/>
              </a:rPr>
              <a:t>traiettoria indicata in figura.</a:t>
            </a:r>
          </a:p>
        </p:txBody>
      </p:sp>
      <p:pic>
        <p:nvPicPr>
          <p:cNvPr id="9" name="Immagine 8" descr="coriolis cp.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6482" y="802977"/>
            <a:ext cx="6139793" cy="3594100"/>
          </a:xfrm>
          <a:prstGeom prst="rect">
            <a:avLst/>
          </a:prstGeom>
          <a:ln w="38100">
            <a:solidFill>
              <a:srgbClr val="FF0000"/>
            </a:solidFill>
          </a:ln>
        </p:spPr>
      </p:pic>
      <p:sp>
        <p:nvSpPr>
          <p:cNvPr id="7" name="CasellaDiTesto 6"/>
          <p:cNvSpPr txBox="1"/>
          <p:nvPr/>
        </p:nvSpPr>
        <p:spPr>
          <a:xfrm>
            <a:off x="254000" y="156646"/>
            <a:ext cx="8662275" cy="646331"/>
          </a:xfrm>
          <a:prstGeom prst="rect">
            <a:avLst/>
          </a:prstGeom>
          <a:solidFill>
            <a:srgbClr val="FFFF00"/>
          </a:solidFill>
          <a:ln w="38100" cmpd="sng">
            <a:solidFill>
              <a:srgbClr val="FF0000"/>
            </a:solidFill>
          </a:ln>
        </p:spPr>
        <p:txBody>
          <a:bodyPr wrap="square" rtlCol="0">
            <a:spAutoFit/>
          </a:bodyPr>
          <a:lstStyle/>
          <a:p>
            <a:pPr algn="ctr"/>
            <a:r>
              <a:rPr lang="it-IT" b="1" dirty="0" smtClean="0"/>
              <a:t>Quali </a:t>
            </a:r>
            <a:r>
              <a:rPr lang="it-IT" b="1" dirty="0" smtClean="0">
                <a:solidFill>
                  <a:srgbClr val="0000FF"/>
                </a:solidFill>
              </a:rPr>
              <a:t>prerequisiti</a:t>
            </a:r>
            <a:r>
              <a:rPr lang="it-IT" b="1" dirty="0" smtClean="0"/>
              <a:t> per studiare la MACCHINA DEL TEMPO?</a:t>
            </a:r>
          </a:p>
          <a:p>
            <a:pPr algn="ctr"/>
            <a:r>
              <a:rPr lang="it-IT" b="1" dirty="0" smtClean="0">
                <a:solidFill>
                  <a:srgbClr val="FF0000"/>
                </a:solidFill>
              </a:rPr>
              <a:t>14 </a:t>
            </a:r>
            <a:r>
              <a:rPr lang="it-IT" b="1" dirty="0" smtClean="0">
                <a:solidFill>
                  <a:srgbClr val="FF0000"/>
                </a:solidFill>
              </a:rPr>
              <a:t>- Sistemi di riferimento</a:t>
            </a:r>
            <a:endParaRPr lang="it-IT" b="1" dirty="0">
              <a:solidFill>
                <a:srgbClr val="FF0000"/>
              </a:solidFill>
            </a:endParaRPr>
          </a:p>
        </p:txBody>
      </p:sp>
    </p:spTree>
    <p:extLst>
      <p:ext uri="{BB962C8B-B14F-4D97-AF65-F5344CB8AC3E}">
        <p14:creationId xmlns:p14="http://schemas.microsoft.com/office/powerpoint/2010/main" val="1898640264"/>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TotalTime>
  <Words>4506</Words>
  <Application>Microsoft Macintosh PowerPoint</Application>
  <PresentationFormat>Presentazione su schermo (4:3)</PresentationFormat>
  <Paragraphs>106</Paragraphs>
  <Slides>19</Slides>
  <Notes>0</Notes>
  <HiddenSlides>0</HiddenSlides>
  <MMClips>1</MMClips>
  <ScaleCrop>false</ScaleCrop>
  <HeadingPairs>
    <vt:vector size="4" baseType="variant">
      <vt:variant>
        <vt:lpstr>Tema</vt:lpstr>
      </vt:variant>
      <vt:variant>
        <vt:i4>1</vt:i4>
      </vt:variant>
      <vt:variant>
        <vt:lpstr>Titoli diapositive</vt:lpstr>
      </vt:variant>
      <vt:variant>
        <vt:i4>19</vt:i4>
      </vt:variant>
    </vt:vector>
  </HeadingPairs>
  <TitlesOfParts>
    <vt:vector size="20" baseType="lpstr">
      <vt:lpstr>Tema di Office</vt:lpstr>
      <vt:lpstr>Pioggia, neve, brina, grandine, vento, nebbia,...: fenomeni atmosferici dovuti a scambi di energia tra masse d’aria con caratteri fisici diversi (umidità, temperatura, pressione,...). Esse provengono da varie parti del globo, dove hanno ricevuto disuguali quantità di calore. Sono le diverse diverse quantità di energia provenienti dal Sole (maggiore all’equatore e minore ai poli) che determinano squilibri termici a livello dell’atmosfera. Quindi si hanno spostamenti di masse d’aria che tendono a riportare condizioni di equilibrio. Altrimenti la temperatura sarebbe più elevata ai tropici e più bassa ai poli. I caratteri della circolazione generale dell’atmosfera, le diverse modalità e intensità dei fenomeni al suolo ed in quota, la descrizione puntuale del “tempo” di un determinato momento e il tentativo di predirne l’evoluzione, sono argomenti della meteorologia: scienza che studia il tempo atmosferico. Il fine della meteorologia è quello di “costruire un modello” della circolazione generale dell’atmosfera che tenga conto delle variabili che su essa possono influire, allo scopo di predire, sulla base della situazione meteorologica passata e presente, l’evoluzione del tempo futuro (previsioni). Le previsioni del tempo sono importanti per la programmazione di trasporti via aerea o marittima, per prevenire il dissesto idrogeologico (conseguente ad intense precipitazioni) e i danni all’agricoltura, ecc...</vt:lpstr>
      <vt:lpstr>La climatologia è una scienza affine alla meteorologia, il cui obiettivo principale è quello di definire il tempo medio di una regione, come sintesi di analisi statistiche della successione di eventi meteorologici che hanno caratterizzato quella regione nel passato. La climatologia è una scienza storica: non cerca di prevedere il tempo che farà, ma studia il tempo che è stato, andando indietro negli anni, nei decenni ed anche nei secoli. La climatologia utilizza, come strumento fondamentale, la statistica. Questa fornisce preziosi risultati se è grande il numero di dati a disposizione (rilevati alle stazioni meteorologiche e riguardanti la temperatura dell’aria, le precipitazioni, ecc....). I climatologi raccomandano che il periodo di osservazione, durante il quale sono state compiute le rilevazioni, presso una o più stazioni meteorologiche, non sia inferiore a 25 ÷ 30 anni. </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Crest</dc:creator>
  <cp:lastModifiedBy>Crest</cp:lastModifiedBy>
  <cp:revision>10</cp:revision>
  <dcterms:created xsi:type="dcterms:W3CDTF">2019-09-29T16:12:23Z</dcterms:created>
  <dcterms:modified xsi:type="dcterms:W3CDTF">2019-10-10T05:31:08Z</dcterms:modified>
</cp:coreProperties>
</file>